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6" r:id="rId4"/>
    <p:sldId id="267" r:id="rId5"/>
    <p:sldId id="258" r:id="rId6"/>
    <p:sldId id="259" r:id="rId7"/>
    <p:sldId id="260" r:id="rId8"/>
    <p:sldId id="261" r:id="rId9"/>
    <p:sldId id="263" r:id="rId10"/>
    <p:sldId id="262" r:id="rId11"/>
    <p:sldId id="264" r:id="rId12"/>
    <p:sldId id="265" r:id="rId1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lén Michaela" initials="KM" lastIdx="1" clrIdx="0">
    <p:extLst>
      <p:ext uri="{19B8F6BF-5375-455C-9EA6-DF929625EA0E}">
        <p15:presenceInfo xmlns:p15="http://schemas.microsoft.com/office/powerpoint/2012/main" userId="S-1-5-21-879252791-1846290703-1236795852-1658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0072" autoAdjust="0"/>
  </p:normalViewPr>
  <p:slideViewPr>
    <p:cSldViewPr>
      <p:cViewPr varScale="1">
        <p:scale>
          <a:sx n="72" d="100"/>
          <a:sy n="72" d="100"/>
        </p:scale>
        <p:origin x="194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E51E55-D8AC-480B-8273-C4EFE9693A3F}" type="datetimeFigureOut">
              <a:rPr lang="en-US" smtClean="0"/>
              <a:pPr/>
              <a:t>4/16/2018</a:t>
            </a:fld>
            <a:endParaRPr lang="en-US" dirty="0"/>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4190D-61C8-49E5-A1E7-0EC313CC3585}" type="slidenum">
              <a:rPr lang="en-US" smtClean="0"/>
              <a:pPr/>
              <a:t>‹#›</a:t>
            </a:fld>
            <a:endParaRPr lang="en-US" dirty="0"/>
          </a:p>
        </p:txBody>
      </p:sp>
    </p:spTree>
    <p:extLst>
      <p:ext uri="{BB962C8B-B14F-4D97-AF65-F5344CB8AC3E}">
        <p14:creationId xmlns:p14="http://schemas.microsoft.com/office/powerpoint/2010/main" val="1133540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kern="1200" dirty="0">
                <a:solidFill>
                  <a:schemeClr val="tx1"/>
                </a:solidFill>
                <a:latin typeface="+mn-lt"/>
                <a:ea typeface="+mn-ea"/>
                <a:cs typeface="+mn-cs"/>
              </a:rPr>
              <a:t>Arbets- och karriärverksamheten (AKV) är</a:t>
            </a:r>
            <a:r>
              <a:rPr lang="sv-SE" sz="1200" b="0" i="0" kern="1200" baseline="0" dirty="0">
                <a:solidFill>
                  <a:schemeClr val="tx1"/>
                </a:solidFill>
                <a:latin typeface="+mn-lt"/>
                <a:ea typeface="+mn-ea"/>
                <a:cs typeface="+mn-cs"/>
              </a:rPr>
              <a:t> en stödfunktion inom Välfärd samhällsservice som ansvarar för </a:t>
            </a:r>
            <a:r>
              <a:rPr lang="sv-SE" sz="1200" b="0" i="0" kern="1200" dirty="0">
                <a:solidFill>
                  <a:schemeClr val="tx1"/>
                </a:solidFill>
                <a:latin typeface="+mn-lt"/>
                <a:ea typeface="+mn-ea"/>
                <a:cs typeface="+mn-cs"/>
              </a:rPr>
              <a:t>bemanning vid korttidsfrånvaro som verksamheterna inte kunnat planera för och inte kunnat täcka med egen tillgänglig personal.</a:t>
            </a:r>
          </a:p>
          <a:p>
            <a:endParaRPr lang="sv-SE" sz="1200" b="0" i="0" kern="1200" dirty="0">
              <a:solidFill>
                <a:schemeClr val="tx1"/>
              </a:solidFill>
              <a:latin typeface="+mn-lt"/>
              <a:ea typeface="+mn-ea"/>
              <a:cs typeface="+mn-cs"/>
            </a:endParaRPr>
          </a:p>
          <a:p>
            <a:r>
              <a:rPr lang="sv-SE" sz="1200" b="0" i="0" kern="1200" dirty="0">
                <a:solidFill>
                  <a:schemeClr val="tx1"/>
                </a:solidFill>
                <a:latin typeface="+mn-lt"/>
                <a:ea typeface="+mn-ea"/>
                <a:cs typeface="+mn-cs"/>
              </a:rPr>
              <a:t>Allt</a:t>
            </a:r>
            <a:r>
              <a:rPr lang="sv-SE" sz="1200" b="0" i="0" kern="1200" baseline="0" dirty="0">
                <a:solidFill>
                  <a:schemeClr val="tx1"/>
                </a:solidFill>
                <a:latin typeface="+mn-lt"/>
                <a:ea typeface="+mn-ea"/>
                <a:cs typeface="+mn-cs"/>
              </a:rPr>
              <a:t> från bemanning samma dag till upp till 2 veckor framåt i tiden. VAB, sjukdom, semester, t.ex.</a:t>
            </a:r>
          </a:p>
          <a:p>
            <a:endParaRPr lang="sv-SE" sz="1200" b="0" i="0" kern="1200" baseline="0" dirty="0">
              <a:solidFill>
                <a:schemeClr val="tx1"/>
              </a:solidFill>
              <a:latin typeface="+mn-lt"/>
              <a:ea typeface="+mn-ea"/>
              <a:cs typeface="+mn-cs"/>
            </a:endParaRPr>
          </a:p>
          <a:p>
            <a:r>
              <a:rPr lang="sv-SE" sz="1200" b="0" i="0" kern="1200" baseline="0" dirty="0">
                <a:solidFill>
                  <a:schemeClr val="tx1"/>
                </a:solidFill>
                <a:latin typeface="+mn-lt"/>
                <a:ea typeface="+mn-ea"/>
                <a:cs typeface="+mn-cs"/>
              </a:rPr>
              <a:t>Vikarielån - Vi rekryterar och ”lånar ut” vikarier till längre vakanser 1mån till 6mån med förlängning. Vid behov av AVA frågar vi alltid först våra befintliga timvikarier om det är någon som är intresserad av vikariatet, innan vi går ut och eventuellt nyrekryterar. Alla timvikarier och månadsvikarier upp till 6månader är anställda på AKV men arbetar ute på våra verksamheter.</a:t>
            </a:r>
          </a:p>
          <a:p>
            <a:endParaRPr lang="sv-SE" sz="1200" b="0" i="0" kern="1200" baseline="0" dirty="0">
              <a:solidFill>
                <a:schemeClr val="tx1"/>
              </a:solidFill>
              <a:latin typeface="+mn-lt"/>
              <a:ea typeface="+mn-ea"/>
              <a:cs typeface="+mn-cs"/>
            </a:endParaRPr>
          </a:p>
          <a:p>
            <a:r>
              <a:rPr lang="sv-SE" sz="1200" b="0" i="0" kern="1200" baseline="0" dirty="0">
                <a:solidFill>
                  <a:schemeClr val="tx1"/>
                </a:solidFill>
                <a:latin typeface="+mn-lt"/>
                <a:ea typeface="+mn-ea"/>
                <a:cs typeface="+mn-cs"/>
              </a:rPr>
              <a:t>Ansvarar för sommarrekryteringen för alla våra vård- och omsorgsverksamheter. Arbetar man som timvikarie hos oss finns det goda möjligheter att få ett längre vikariat med schema under sommaren. </a:t>
            </a:r>
          </a:p>
          <a:p>
            <a:endParaRPr lang="sv-SE" sz="1200" b="0" i="0" kern="1200" baseline="0" dirty="0">
              <a:solidFill>
                <a:schemeClr val="tx1"/>
              </a:solidFill>
              <a:latin typeface="+mn-lt"/>
              <a:ea typeface="+mn-ea"/>
              <a:cs typeface="+mn-cs"/>
            </a:endParaRPr>
          </a:p>
          <a:p>
            <a:r>
              <a:rPr lang="sv-SE" sz="1200" b="0" i="0" kern="1200" baseline="0" dirty="0">
                <a:solidFill>
                  <a:schemeClr val="tx1"/>
                </a:solidFill>
                <a:latin typeface="+mn-lt"/>
                <a:ea typeface="+mn-ea"/>
                <a:cs typeface="+mn-cs"/>
              </a:rPr>
              <a:t>Hjälper till med nyrekrytering av all omvårdnadspersonal., även fasta tjänster. </a:t>
            </a:r>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2</a:t>
            </a:fld>
            <a:endParaRPr lang="en-US" dirty="0"/>
          </a:p>
        </p:txBody>
      </p:sp>
    </p:spTree>
    <p:extLst>
      <p:ext uri="{BB962C8B-B14F-4D97-AF65-F5344CB8AC3E}">
        <p14:creationId xmlns:p14="http://schemas.microsoft.com/office/powerpoint/2010/main" val="3920419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a:t>Flexibelt arbete: Man väljer själv</a:t>
            </a:r>
            <a:r>
              <a:rPr lang="sv-SE" baseline="0" dirty="0"/>
              <a:t> när man lägger sig tillgänglig i Medvind, som är det system vi arbetar i. </a:t>
            </a:r>
          </a:p>
          <a:p>
            <a:endParaRPr lang="sv-SE" baseline="0" dirty="0"/>
          </a:p>
          <a:p>
            <a:r>
              <a:rPr lang="sv-SE" baseline="0" dirty="0"/>
              <a:t>Möjlighet till utveckling </a:t>
            </a:r>
            <a:r>
              <a:rPr lang="sv-SE" baseline="0"/>
              <a:t>och erfarenhet: </a:t>
            </a:r>
            <a:r>
              <a:rPr lang="sv-SE" baseline="0" dirty="0"/>
              <a:t>Man erbjuds goda möjligeter att prova många olika verksamheter. E-utbildningar som är lönegrundade vid lönerevision.</a:t>
            </a:r>
          </a:p>
          <a:p>
            <a:endParaRPr lang="sv-SE" baseline="0" dirty="0"/>
          </a:p>
          <a:p>
            <a:r>
              <a:rPr lang="sv-SE" baseline="0" dirty="0"/>
              <a:t>Beroende på erfarenhet och utbildning har man möjlighet att få vikariat som kommer ut. I förlängningen även tillsvidare om man har rätt utbildning.</a:t>
            </a:r>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3</a:t>
            </a:fld>
            <a:endParaRPr lang="en-US" dirty="0"/>
          </a:p>
        </p:txBody>
      </p:sp>
    </p:spTree>
    <p:extLst>
      <p:ext uri="{BB962C8B-B14F-4D97-AF65-F5344CB8AC3E}">
        <p14:creationId xmlns:p14="http://schemas.microsoft.com/office/powerpoint/2010/main" val="1746093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a:t>Man lägger</a:t>
            </a:r>
            <a:r>
              <a:rPr lang="sv-SE" baseline="0" dirty="0"/>
              <a:t> till och uppdaterar sin tillgänglighet ofta.</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a:t>Respekterar och följer dels </a:t>
            </a:r>
            <a:r>
              <a:rPr lang="sv-SE" baseline="0" dirty="0" err="1"/>
              <a:t>AKV:s</a:t>
            </a:r>
            <a:r>
              <a:rPr lang="sv-SE" baseline="0" dirty="0"/>
              <a:t> rutiner men framförallt verksamheternas rutiner.  Ser till att ta reda på dem tidigt. </a:t>
            </a:r>
          </a:p>
          <a:p>
            <a:endParaRPr lang="sv-SE" baseline="0" dirty="0"/>
          </a:p>
          <a:p>
            <a:r>
              <a:rPr lang="sv-SE" baseline="0" dirty="0"/>
              <a:t>Man är flexibel och anpassar sig efter de nya situationerna. Tar initiativ och vågar fråga. Hellre en fråga för mycket än en för lite. </a:t>
            </a:r>
          </a:p>
          <a:p>
            <a:r>
              <a:rPr lang="sv-SE" baseline="0" dirty="0"/>
              <a:t>Alltid utgå ifrån kunden och arbetar respektfullt. </a:t>
            </a:r>
          </a:p>
        </p:txBody>
      </p:sp>
      <p:sp>
        <p:nvSpPr>
          <p:cNvPr id="4" name="Platshållare för bildnummer 3"/>
          <p:cNvSpPr>
            <a:spLocks noGrp="1"/>
          </p:cNvSpPr>
          <p:nvPr>
            <p:ph type="sldNum" sz="quarter" idx="10"/>
          </p:nvPr>
        </p:nvSpPr>
        <p:spPr/>
        <p:txBody>
          <a:bodyPr/>
          <a:lstStyle/>
          <a:p>
            <a:fld id="{43C4190D-61C8-49E5-A1E7-0EC313CC3585}" type="slidenum">
              <a:rPr lang="en-US" smtClean="0"/>
              <a:pPr/>
              <a:t>4</a:t>
            </a:fld>
            <a:endParaRPr lang="en-US" dirty="0"/>
          </a:p>
        </p:txBody>
      </p:sp>
    </p:spTree>
    <p:extLst>
      <p:ext uri="{BB962C8B-B14F-4D97-AF65-F5344CB8AC3E}">
        <p14:creationId xmlns:p14="http://schemas.microsoft.com/office/powerpoint/2010/main" val="1562231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Dygnet runt bemanning. Dag, kvällar,</a:t>
            </a:r>
            <a:r>
              <a:rPr lang="sv-SE" baseline="0" dirty="0"/>
              <a:t> helger, sovande jour. Ungefärliga arbetstider: 8.00-17.00, </a:t>
            </a:r>
            <a:r>
              <a:rPr lang="sv-SE" baseline="0"/>
              <a:t>17.00-9.00 helg 8.00-17.00, 11.00-17.00, 17.00-9.00</a:t>
            </a:r>
            <a:endParaRPr lang="sv-SE" baseline="0" dirty="0"/>
          </a:p>
          <a:p>
            <a:r>
              <a:rPr lang="sv-SE" baseline="0" dirty="0"/>
              <a:t>Arbetet innebär stöd, omsorg och integration.  I uppdraget ingår vardagssysslor så som handling, stöd i matlagning och städning.  Ingår även kontakt med: Socialtjänst, skola, godemän, hälso- och sjukvård, föreningsliv m.fl. </a:t>
            </a:r>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5</a:t>
            </a:fld>
            <a:endParaRPr lang="en-US" dirty="0"/>
          </a:p>
        </p:txBody>
      </p:sp>
    </p:spTree>
    <p:extLst>
      <p:ext uri="{BB962C8B-B14F-4D97-AF65-F5344CB8AC3E}">
        <p14:creationId xmlns:p14="http://schemas.microsoft.com/office/powerpoint/2010/main" val="1659054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3-4 egenskaper eller</a:t>
            </a:r>
            <a:r>
              <a:rPr lang="sv-SE" baseline="0" dirty="0"/>
              <a:t> kompetenser som ni tycker är viktiga när man ska arbeta på ett HVB-boende för ensamkommande ungdomar. Ett exempel på en egenskap som jag anser vara viktig när man jobbar med det jag gör (rekryteringsassistent) är strukturerad. Så skriv en egenskap per lapp och när ni är klara kan ni gå och sätta upp era lappar på tavlan. </a:t>
            </a:r>
            <a:endParaRPr lang="sv-SE" dirty="0"/>
          </a:p>
          <a:p>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7</a:t>
            </a:fld>
            <a:endParaRPr lang="en-US" dirty="0"/>
          </a:p>
        </p:txBody>
      </p:sp>
    </p:spTree>
    <p:extLst>
      <p:ext uri="{BB962C8B-B14F-4D97-AF65-F5344CB8AC3E}">
        <p14:creationId xmlns:p14="http://schemas.microsoft.com/office/powerpoint/2010/main" val="1994628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Inte framföra sina egna åsikter, särskilt om det blir hätsk situation. Inte lägga värderingar. Berätta om religionsfrihet. Om radikala, extrema åsikter framförs se till att dokumentera och framföra till ordinarie personal/chef. Rådfråga kommunens säkerhetsansvariga. </a:t>
            </a:r>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9</a:t>
            </a:fld>
            <a:endParaRPr lang="en-US" dirty="0"/>
          </a:p>
        </p:txBody>
      </p:sp>
    </p:spTree>
    <p:extLst>
      <p:ext uri="{BB962C8B-B14F-4D97-AF65-F5344CB8AC3E}">
        <p14:creationId xmlns:p14="http://schemas.microsoft.com/office/powerpoint/2010/main" val="3198577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Ej handgripligt. Tala om att det är mot reglerna. Dokumentera vad som hänt. Tydliggöra att det är ej ok. </a:t>
            </a:r>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10</a:t>
            </a:fld>
            <a:endParaRPr lang="en-US" dirty="0"/>
          </a:p>
        </p:txBody>
      </p:sp>
    </p:spTree>
    <p:extLst>
      <p:ext uri="{BB962C8B-B14F-4D97-AF65-F5344CB8AC3E}">
        <p14:creationId xmlns:p14="http://schemas.microsoft.com/office/powerpoint/2010/main" val="4077449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Lugn och </a:t>
            </a:r>
            <a:r>
              <a:rPr lang="sv-SE" dirty="0" err="1"/>
              <a:t>serviceminded</a:t>
            </a:r>
            <a:r>
              <a:rPr lang="sv-SE" dirty="0"/>
              <a:t>,</a:t>
            </a:r>
            <a:r>
              <a:rPr lang="sv-SE" baseline="0" dirty="0"/>
              <a:t> ta reda på vad som är problemet – lyssna. </a:t>
            </a:r>
            <a:r>
              <a:rPr lang="sv-SE" sz="1200" kern="1200" dirty="0">
                <a:solidFill>
                  <a:schemeClr val="tx1"/>
                </a:solidFill>
                <a:effectLst/>
                <a:latin typeface="+mn-lt"/>
                <a:ea typeface="+mn-ea"/>
                <a:cs typeface="+mn-cs"/>
              </a:rPr>
              <a:t>Anteckna allt personen säger och fyll i en klagomålsblankett (finns på nacka.se), ifylld blankett lämnas till chef. Berätta för personen vad du gör med dennes synpunkt och berätta att chefen kommer kontakta kunden. Tacka personen för att hen tog kontakt innan samtalet avslutas. </a:t>
            </a:r>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11</a:t>
            </a:fld>
            <a:endParaRPr lang="en-US" dirty="0"/>
          </a:p>
        </p:txBody>
      </p:sp>
    </p:spTree>
    <p:extLst>
      <p:ext uri="{BB962C8B-B14F-4D97-AF65-F5344CB8AC3E}">
        <p14:creationId xmlns:p14="http://schemas.microsoft.com/office/powerpoint/2010/main" val="13528377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med kvarnhjul">
    <p:spTree>
      <p:nvGrpSpPr>
        <p:cNvPr id="1" name=""/>
        <p:cNvGrpSpPr/>
        <p:nvPr/>
      </p:nvGrpSpPr>
      <p:grpSpPr>
        <a:xfrm>
          <a:off x="0" y="0"/>
          <a:ext cx="0" cy="0"/>
          <a:chOff x="0" y="0"/>
          <a:chExt cx="0" cy="0"/>
        </a:xfrm>
      </p:grpSpPr>
      <p:pic>
        <p:nvPicPr>
          <p:cNvPr id="9" name="Bildobjekt 8" descr="Bla_va_ovre.png"/>
          <p:cNvPicPr>
            <a:picLocks noChangeAspect="1"/>
          </p:cNvPicPr>
          <p:nvPr userDrawn="1"/>
        </p:nvPicPr>
        <p:blipFill>
          <a:blip r:embed="rId2" cstate="print"/>
          <a:stretch>
            <a:fillRect/>
          </a:stretch>
        </p:blipFill>
        <p:spPr>
          <a:xfrm>
            <a:off x="252000" y="116632"/>
            <a:ext cx="1908000" cy="794743"/>
          </a:xfrm>
          <a:prstGeom prst="rect">
            <a:avLst/>
          </a:prstGeom>
        </p:spPr>
      </p:pic>
      <p:pic>
        <p:nvPicPr>
          <p:cNvPr id="10" name="Bildobjekt 9" descr="Gron_horna.png"/>
          <p:cNvPicPr>
            <a:picLocks noChangeAspect="1"/>
          </p:cNvPicPr>
          <p:nvPr userDrawn="1"/>
        </p:nvPicPr>
        <p:blipFill>
          <a:blip r:embed="rId3" cstate="print"/>
          <a:stretch>
            <a:fillRect/>
          </a:stretch>
        </p:blipFill>
        <p:spPr>
          <a:xfrm>
            <a:off x="5526017" y="3240017"/>
            <a:ext cx="3617983" cy="3617983"/>
          </a:xfrm>
          <a:prstGeom prst="rect">
            <a:avLst/>
          </a:prstGeom>
        </p:spPr>
      </p:pic>
      <p:sp>
        <p:nvSpPr>
          <p:cNvPr id="8"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2018-04-16</a:t>
            </a:fld>
            <a:endParaRPr lang="sv-SE" dirty="0"/>
          </a:p>
        </p:txBody>
      </p:sp>
      <p:sp>
        <p:nvSpPr>
          <p:cNvPr id="7" name="Rubrik 1"/>
          <p:cNvSpPr>
            <a:spLocks noGrp="1"/>
          </p:cNvSpPr>
          <p:nvPr>
            <p:ph type="title"/>
          </p:nvPr>
        </p:nvSpPr>
        <p:spPr>
          <a:xfrm>
            <a:off x="726964" y="1925960"/>
            <a:ext cx="7690072" cy="1143000"/>
          </a:xfrm>
        </p:spPr>
        <p:txBody>
          <a:bodyPr>
            <a:normAutofit/>
          </a:bodyPr>
          <a:lstStyle>
            <a:lvl1pPr algn="ctr">
              <a:defRPr sz="3600" baseline="0"/>
            </a:lvl1pPr>
          </a:lstStyle>
          <a:p>
            <a:r>
              <a:rPr lang="sv-SE" noProof="0"/>
              <a:t>Klicka här för att ändra format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Endast rubrik utan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8229600" cy="1143000"/>
          </a:xfrm>
        </p:spPr>
        <p:txBody>
          <a:bodyPr/>
          <a:lstStyle/>
          <a:p>
            <a:r>
              <a:rPr lang="sv-SE" noProof="0"/>
              <a:t>Klicka här för att ändra format</a:t>
            </a:r>
          </a:p>
        </p:txBody>
      </p:sp>
      <p:pic>
        <p:nvPicPr>
          <p:cNvPr id="8" name="Bildobjekt 7"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0"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2018-04-16</a:t>
            </a:fld>
            <a:endParaRPr lang="sv-S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Avsnittsrubrik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normAutofit/>
          </a:bodyPr>
          <a:lstStyle>
            <a:lvl1pPr algn="l">
              <a:defRPr sz="3250" b="1" cap="all"/>
            </a:lvl1pPr>
          </a:lstStyle>
          <a:p>
            <a:r>
              <a:rPr lang="sv-SE" noProof="0"/>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noProof="0"/>
              <a:t>Klicka här för att ändra format på bakgrundstexten</a:t>
            </a:r>
          </a:p>
        </p:txBody>
      </p:sp>
      <p:pic>
        <p:nvPicPr>
          <p:cNvPr id="10" name="Bildobjekt 9"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2018-04-16</a:t>
            </a:fld>
            <a:endParaRPr lang="sv-SE" dirty="0"/>
          </a:p>
        </p:txBody>
      </p:sp>
      <p:pic>
        <p:nvPicPr>
          <p:cNvPr id="7" name="Bildobjekt 6"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1600" cy="1143000"/>
          </a:xfrm>
        </p:spPr>
        <p:txBody>
          <a:bodyPr/>
          <a:lstStyle>
            <a:lvl1pPr>
              <a:defRPr baseline="0"/>
            </a:lvl1pPr>
          </a:lstStyle>
          <a:p>
            <a:r>
              <a:rPr lang="sv-SE" noProof="0"/>
              <a:t>Klicka här för att ändra format</a:t>
            </a:r>
          </a:p>
        </p:txBody>
      </p:sp>
      <p:sp>
        <p:nvSpPr>
          <p:cNvPr id="3" name="Platshållare för text 2"/>
          <p:cNvSpPr>
            <a:spLocks noGrp="1"/>
          </p:cNvSpPr>
          <p:nvPr>
            <p:ph type="body" idx="1"/>
          </p:nvPr>
        </p:nvSpPr>
        <p:spPr>
          <a:xfrm>
            <a:off x="1130400" y="1535113"/>
            <a:ext cx="3744000" cy="639762"/>
          </a:xfrm>
        </p:spPr>
        <p:txBody>
          <a:bodyPr anchor="b">
            <a:no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noProof="0"/>
              <a:t>Klicka här för att ändra format på bakgrundstexten</a:t>
            </a:r>
          </a:p>
        </p:txBody>
      </p:sp>
      <p:sp>
        <p:nvSpPr>
          <p:cNvPr id="4" name="Platshållare för innehåll 3"/>
          <p:cNvSpPr>
            <a:spLocks noGrp="1"/>
          </p:cNvSpPr>
          <p:nvPr>
            <p:ph sz="half" idx="2"/>
          </p:nvPr>
        </p:nvSpPr>
        <p:spPr>
          <a:xfrm>
            <a:off x="1130400" y="2174875"/>
            <a:ext cx="3744000"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5" name="Platshållare för text 4"/>
          <p:cNvSpPr>
            <a:spLocks noGrp="1"/>
          </p:cNvSpPr>
          <p:nvPr>
            <p:ph type="body" sz="quarter" idx="3"/>
          </p:nvPr>
        </p:nvSpPr>
        <p:spPr>
          <a:xfrm>
            <a:off x="5148000" y="1535113"/>
            <a:ext cx="374400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noProof="0"/>
              <a:t>Klicka här för att ändra format på bakgrundstexten</a:t>
            </a:r>
          </a:p>
        </p:txBody>
      </p:sp>
      <p:sp>
        <p:nvSpPr>
          <p:cNvPr id="6" name="Platshållare för innehåll 5"/>
          <p:cNvSpPr>
            <a:spLocks noGrp="1"/>
          </p:cNvSpPr>
          <p:nvPr>
            <p:ph sz="quarter" idx="4"/>
          </p:nvPr>
        </p:nvSpPr>
        <p:spPr>
          <a:xfrm>
            <a:off x="5148000" y="2174875"/>
            <a:ext cx="3744000"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pic>
        <p:nvPicPr>
          <p:cNvPr id="12" name="Bildobjekt 11"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3"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4"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2018-04-16</a:t>
            </a:fld>
            <a:endParaRPr lang="sv-S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3050"/>
            <a:ext cx="3081600" cy="1162050"/>
          </a:xfrm>
        </p:spPr>
        <p:txBody>
          <a:bodyPr anchor="b"/>
          <a:lstStyle>
            <a:lvl1pPr algn="l">
              <a:defRPr sz="2000" b="1" baseline="0"/>
            </a:lvl1pPr>
          </a:lstStyle>
          <a:p>
            <a:r>
              <a:rPr lang="sv-SE" noProof="0"/>
              <a:t>Klicka här för att ändra format</a:t>
            </a:r>
          </a:p>
        </p:txBody>
      </p:sp>
      <p:sp>
        <p:nvSpPr>
          <p:cNvPr id="3" name="Platshållare för innehåll 2"/>
          <p:cNvSpPr>
            <a:spLocks noGrp="1"/>
          </p:cNvSpPr>
          <p:nvPr>
            <p:ph idx="1"/>
          </p:nvPr>
        </p:nvSpPr>
        <p:spPr>
          <a:xfrm>
            <a:off x="4500000" y="273050"/>
            <a:ext cx="4392000" cy="5853113"/>
          </a:xfrm>
        </p:spPr>
        <p:txBody>
          <a:bodyPr/>
          <a:lstStyle>
            <a:lvl1pPr>
              <a:defRPr sz="28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 name="Platshållare för text 3"/>
          <p:cNvSpPr>
            <a:spLocks noGrp="1"/>
          </p:cNvSpPr>
          <p:nvPr>
            <p:ph type="body" sz="half" idx="2"/>
          </p:nvPr>
        </p:nvSpPr>
        <p:spPr>
          <a:xfrm>
            <a:off x="1130400" y="1435100"/>
            <a:ext cx="308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noProof="0"/>
              <a:t>Klicka här för att ändra format på bakgrundstexten</a:t>
            </a:r>
          </a:p>
        </p:txBody>
      </p:sp>
      <p:pic>
        <p:nvPicPr>
          <p:cNvPr id="10" name="Bildobjekt 9"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1"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2018-04-16</a:t>
            </a:fld>
            <a:endParaRPr lang="sv-S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35696" y="4797152"/>
            <a:ext cx="5486400" cy="566738"/>
          </a:xfrm>
        </p:spPr>
        <p:txBody>
          <a:bodyPr anchor="b"/>
          <a:lstStyle>
            <a:lvl1pPr algn="l">
              <a:defRPr sz="2000" b="1"/>
            </a:lvl1pPr>
          </a:lstStyle>
          <a:p>
            <a:r>
              <a:rPr lang="sv-SE" noProof="0"/>
              <a:t>Klicka här för att ändra format</a:t>
            </a:r>
          </a:p>
        </p:txBody>
      </p:sp>
      <p:sp>
        <p:nvSpPr>
          <p:cNvPr id="3" name="Platshållare för bild 2"/>
          <p:cNvSpPr>
            <a:spLocks noGrp="1"/>
          </p:cNvSpPr>
          <p:nvPr>
            <p:ph type="pic" idx="1"/>
          </p:nvPr>
        </p:nvSpPr>
        <p:spPr>
          <a:xfrm>
            <a:off x="1835696" y="620688"/>
            <a:ext cx="544299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noProof="0"/>
              <a:t>Klicka på ikonen för att lägga till en bild</a:t>
            </a:r>
          </a:p>
        </p:txBody>
      </p:sp>
      <p:sp>
        <p:nvSpPr>
          <p:cNvPr id="4" name="Platshållare för text 3"/>
          <p:cNvSpPr>
            <a:spLocks noGrp="1"/>
          </p:cNvSpPr>
          <p:nvPr>
            <p:ph type="body" sz="half" idx="2"/>
          </p:nvPr>
        </p:nvSpPr>
        <p:spPr>
          <a:xfrm>
            <a:off x="1835696" y="5373216"/>
            <a:ext cx="5486400" cy="804862"/>
          </a:xfrm>
        </p:spPr>
        <p:txBody>
          <a:bodyPr/>
          <a:lstStyle>
            <a:lvl1pPr marL="0" indent="0">
              <a:buNone/>
              <a:defRPr sz="1400" spc="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noProof="0"/>
              <a:t>Klicka här för att ändra format på bakgrundstexten</a:t>
            </a:r>
          </a:p>
        </p:txBody>
      </p:sp>
      <p:pic>
        <p:nvPicPr>
          <p:cNvPr id="11" name="Bildobjekt 10"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2018-04-16</a:t>
            </a:fld>
            <a:endParaRPr lang="sv-S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1600" cy="1143000"/>
          </a:xfrm>
        </p:spPr>
        <p:txBody>
          <a:bodyPr/>
          <a:lstStyle/>
          <a:p>
            <a:r>
              <a:rPr lang="sv-SE" noProof="0"/>
              <a:t>Klicka här för att ändra format</a:t>
            </a:r>
          </a:p>
        </p:txBody>
      </p:sp>
      <p:sp>
        <p:nvSpPr>
          <p:cNvPr id="3" name="Platshållare för lodrät text 2"/>
          <p:cNvSpPr>
            <a:spLocks noGrp="1"/>
          </p:cNvSpPr>
          <p:nvPr>
            <p:ph type="body" orient="vert" idx="1"/>
          </p:nvPr>
        </p:nvSpPr>
        <p:spPr>
          <a:xfrm>
            <a:off x="1130400" y="1600200"/>
            <a:ext cx="7761600" cy="4525963"/>
          </a:xfrm>
        </p:spPr>
        <p:txBody>
          <a:bodyPr vert="eaVert"/>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pic>
        <p:nvPicPr>
          <p:cNvPr id="9" name="Bildobjekt 8"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2018-04-16</a:t>
            </a:fld>
            <a:endParaRPr lang="sv-S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noProof="0"/>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pic>
        <p:nvPicPr>
          <p:cNvPr id="10" name="Bildobjekt 9"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2018-04-16</a:t>
            </a:fld>
            <a:endParaRPr lang="sv-S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1600" cy="1143000"/>
          </a:xfrm>
        </p:spPr>
        <p:txBody>
          <a:bodyPr/>
          <a:lstStyle/>
          <a:p>
            <a:r>
              <a:rPr lang="sv-SE" noProof="0"/>
              <a:t>Klicka här för att ändra format</a:t>
            </a:r>
          </a:p>
        </p:txBody>
      </p:sp>
      <p:sp>
        <p:nvSpPr>
          <p:cNvPr id="3" name="Platshållare för innehåll 2"/>
          <p:cNvSpPr>
            <a:spLocks noGrp="1"/>
          </p:cNvSpPr>
          <p:nvPr>
            <p:ph idx="1"/>
          </p:nvPr>
        </p:nvSpPr>
        <p:spPr>
          <a:xfrm>
            <a:off x="1130400" y="1600200"/>
            <a:ext cx="7761600" cy="4525963"/>
          </a:xfrm>
        </p:spPr>
        <p:txBody>
          <a:bodyPr/>
          <a:lstStyle>
            <a:lvl1pPr>
              <a:defRPr baseline="0"/>
            </a:lvl1pPr>
            <a:lvl2pPr>
              <a:defRPr baseline="0"/>
            </a:lvl2pPr>
            <a:lvl3pPr>
              <a:defRPr baseline="0"/>
            </a:lvl3pPr>
            <a:lvl4pPr>
              <a:defRPr baseline="0"/>
            </a:lvl4pPr>
            <a:lvl5pPr>
              <a:defRPr baseline="0"/>
            </a:lvl5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pic>
        <p:nvPicPr>
          <p:cNvPr id="11" name="Bildobjekt 10"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pic>
        <p:nvPicPr>
          <p:cNvPr id="9" name="Bildobjekt 8"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3"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2018-04-16</a:t>
            </a:fld>
            <a:endParaRPr lang="sv-S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utan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1600" cy="1143000"/>
          </a:xfrm>
        </p:spPr>
        <p:txBody>
          <a:bodyPr/>
          <a:lstStyle>
            <a:lvl1pPr>
              <a:defRPr baseline="0"/>
            </a:lvl1pPr>
          </a:lstStyle>
          <a:p>
            <a:r>
              <a:rPr lang="sv-SE" noProof="0"/>
              <a:t>Klicka här för att ändra format</a:t>
            </a:r>
          </a:p>
        </p:txBody>
      </p:sp>
      <p:sp>
        <p:nvSpPr>
          <p:cNvPr id="3" name="Platshållare för innehåll 2"/>
          <p:cNvSpPr>
            <a:spLocks noGrp="1"/>
          </p:cNvSpPr>
          <p:nvPr>
            <p:ph idx="1"/>
          </p:nvPr>
        </p:nvSpPr>
        <p:spPr>
          <a:xfrm>
            <a:off x="1130400" y="1600200"/>
            <a:ext cx="7761600" cy="4525963"/>
          </a:xfrm>
        </p:spPr>
        <p:txBody>
          <a:bodyPr/>
          <a:lstStyle>
            <a:lvl1pPr>
              <a:defRPr baseline="0"/>
            </a:lvl1pPr>
            <a:lvl2pPr>
              <a:defRPr baseline="0"/>
            </a:lvl2pPr>
            <a:lvl3pPr>
              <a:defRPr baseline="0"/>
            </a:lvl3pPr>
            <a:lvl4pPr>
              <a:defRPr baseline="0"/>
            </a:lvl4pPr>
            <a:lvl5pPr>
              <a:defRPr baseline="0"/>
            </a:lvl5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pic>
        <p:nvPicPr>
          <p:cNvPr id="10" name="Bildobjekt 9"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2018-04-16</a:t>
            </a:fld>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8800" cy="1143000"/>
          </a:xfrm>
        </p:spPr>
        <p:txBody>
          <a:bodyPr/>
          <a:lstStyle/>
          <a:p>
            <a:r>
              <a:rPr lang="sv-SE" noProof="0"/>
              <a:t>Klicka här för att ändra format</a:t>
            </a:r>
          </a:p>
        </p:txBody>
      </p:sp>
      <p:sp>
        <p:nvSpPr>
          <p:cNvPr id="3" name="Platshållare för innehåll 2"/>
          <p:cNvSpPr>
            <a:spLocks noGrp="1"/>
          </p:cNvSpPr>
          <p:nvPr>
            <p:ph sz="half" idx="1"/>
          </p:nvPr>
        </p:nvSpPr>
        <p:spPr>
          <a:xfrm>
            <a:off x="11304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 name="Platshållare för innehåll 3"/>
          <p:cNvSpPr>
            <a:spLocks noGrp="1"/>
          </p:cNvSpPr>
          <p:nvPr>
            <p:ph sz="half" idx="2"/>
          </p:nvPr>
        </p:nvSpPr>
        <p:spPr>
          <a:xfrm>
            <a:off x="51480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pic>
        <p:nvPicPr>
          <p:cNvPr id="11" name="Bildobjekt 10"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pic>
        <p:nvPicPr>
          <p:cNvPr id="10" name="Bildobjekt 9"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3"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4"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2018-04-16</a:t>
            </a:fld>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innehållsdelar utan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8800" cy="1143000"/>
          </a:xfrm>
        </p:spPr>
        <p:txBody>
          <a:bodyPr/>
          <a:lstStyle>
            <a:lvl1pPr>
              <a:defRPr baseline="0"/>
            </a:lvl1pPr>
          </a:lstStyle>
          <a:p>
            <a:r>
              <a:rPr lang="sv-SE" noProof="0"/>
              <a:t>Klicka här för att ändra format</a:t>
            </a:r>
          </a:p>
        </p:txBody>
      </p:sp>
      <p:sp>
        <p:nvSpPr>
          <p:cNvPr id="3" name="Platshållare för innehåll 2"/>
          <p:cNvSpPr>
            <a:spLocks noGrp="1"/>
          </p:cNvSpPr>
          <p:nvPr>
            <p:ph sz="half" idx="1"/>
          </p:nvPr>
        </p:nvSpPr>
        <p:spPr>
          <a:xfrm>
            <a:off x="11304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 name="Platshållare för innehåll 3"/>
          <p:cNvSpPr>
            <a:spLocks noGrp="1"/>
          </p:cNvSpPr>
          <p:nvPr>
            <p:ph sz="half" idx="2"/>
          </p:nvPr>
        </p:nvSpPr>
        <p:spPr>
          <a:xfrm>
            <a:off x="51480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pic>
        <p:nvPicPr>
          <p:cNvPr id="11" name="Bildobjekt 10"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2018-04-16</a:t>
            </a:fld>
            <a:endParaRPr lang="sv-S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med kvarnhjul">
    <p:spTree>
      <p:nvGrpSpPr>
        <p:cNvPr id="1" name=""/>
        <p:cNvGrpSpPr/>
        <p:nvPr/>
      </p:nvGrpSpPr>
      <p:grpSpPr>
        <a:xfrm>
          <a:off x="0" y="0"/>
          <a:ext cx="0" cy="0"/>
          <a:chOff x="0" y="0"/>
          <a:chExt cx="0" cy="0"/>
        </a:xfrm>
      </p:grpSpPr>
      <p:pic>
        <p:nvPicPr>
          <p:cNvPr id="8" name="Bildobjekt 7"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pic>
        <p:nvPicPr>
          <p:cNvPr id="10" name="Bildobjekt 9"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1"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noProof="0" smtClean="0"/>
              <a:pPr/>
              <a:t>2018-04-16</a:t>
            </a:fld>
            <a:endParaRPr lang="sv-SE"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utan kvarnhjul">
    <p:spTree>
      <p:nvGrpSpPr>
        <p:cNvPr id="1" name=""/>
        <p:cNvGrpSpPr/>
        <p:nvPr/>
      </p:nvGrpSpPr>
      <p:grpSpPr>
        <a:xfrm>
          <a:off x="0" y="0"/>
          <a:ext cx="0" cy="0"/>
          <a:chOff x="0" y="0"/>
          <a:chExt cx="0" cy="0"/>
        </a:xfrm>
      </p:grpSpPr>
      <p:pic>
        <p:nvPicPr>
          <p:cNvPr id="8" name="Bildobjekt 7"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noProof="0" smtClean="0"/>
              <a:pPr/>
              <a:t>2018-04-16</a:t>
            </a:fld>
            <a:endParaRPr lang="sv-SE"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bild och underrubrik med kvarnhjul">
    <p:spTree>
      <p:nvGrpSpPr>
        <p:cNvPr id="1" name=""/>
        <p:cNvGrpSpPr/>
        <p:nvPr/>
      </p:nvGrpSpPr>
      <p:grpSpPr>
        <a:xfrm>
          <a:off x="0" y="0"/>
          <a:ext cx="0" cy="0"/>
          <a:chOff x="0" y="0"/>
          <a:chExt cx="0" cy="0"/>
        </a:xfrm>
      </p:grpSpPr>
      <p:pic>
        <p:nvPicPr>
          <p:cNvPr id="9" name="Bildobjekt 8" descr="Bla_va_ovre.png"/>
          <p:cNvPicPr>
            <a:picLocks noChangeAspect="1"/>
          </p:cNvPicPr>
          <p:nvPr userDrawn="1"/>
        </p:nvPicPr>
        <p:blipFill>
          <a:blip r:embed="rId2" cstate="print"/>
          <a:stretch>
            <a:fillRect/>
          </a:stretch>
        </p:blipFill>
        <p:spPr>
          <a:xfrm>
            <a:off x="252000" y="116632"/>
            <a:ext cx="1908000" cy="794743"/>
          </a:xfrm>
          <a:prstGeom prst="rect">
            <a:avLst/>
          </a:prstGeom>
        </p:spPr>
      </p:pic>
      <p:pic>
        <p:nvPicPr>
          <p:cNvPr id="10" name="Bildobjekt 9" descr="Gron_horna.png"/>
          <p:cNvPicPr>
            <a:picLocks noChangeAspect="1"/>
          </p:cNvPicPr>
          <p:nvPr userDrawn="1"/>
        </p:nvPicPr>
        <p:blipFill>
          <a:blip r:embed="rId3" cstate="print"/>
          <a:stretch>
            <a:fillRect/>
          </a:stretch>
        </p:blipFill>
        <p:spPr>
          <a:xfrm>
            <a:off x="5526017" y="3240017"/>
            <a:ext cx="3617983" cy="3617983"/>
          </a:xfrm>
          <a:prstGeom prst="rect">
            <a:avLst/>
          </a:prstGeom>
        </p:spPr>
      </p:pic>
      <p:sp>
        <p:nvSpPr>
          <p:cNvPr id="8"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2018-04-16</a:t>
            </a:fld>
            <a:endParaRPr lang="sv-SE" dirty="0"/>
          </a:p>
        </p:txBody>
      </p:sp>
      <p:sp>
        <p:nvSpPr>
          <p:cNvPr id="12" name="Rubrik 1"/>
          <p:cNvSpPr>
            <a:spLocks noGrp="1"/>
          </p:cNvSpPr>
          <p:nvPr>
            <p:ph type="ctrTitle"/>
          </p:nvPr>
        </p:nvSpPr>
        <p:spPr>
          <a:xfrm>
            <a:off x="685800" y="2160000"/>
            <a:ext cx="7772400" cy="1470025"/>
          </a:xfrm>
        </p:spPr>
        <p:txBody>
          <a:bodyPr>
            <a:normAutofit/>
          </a:bodyPr>
          <a:lstStyle>
            <a:lvl1pPr marL="0" algn="l" defTabSz="914400" rtl="0" eaLnBrk="1" latinLnBrk="0" hangingPunct="1">
              <a:lnSpc>
                <a:spcPts val="4000"/>
              </a:lnSpc>
              <a:spcBef>
                <a:spcPts val="0"/>
              </a:spcBef>
              <a:spcAft>
                <a:spcPts val="0"/>
              </a:spcAft>
              <a:defRPr lang="en-US" sz="3600" b="1" kern="0" spc="0" baseline="0" dirty="0" smtClean="0">
                <a:solidFill>
                  <a:schemeClr val="tx1"/>
                </a:solidFill>
                <a:latin typeface="Gill Sans MT"/>
                <a:ea typeface="+mn-ea"/>
                <a:cs typeface="+mn-cs"/>
              </a:defRPr>
            </a:lvl1pPr>
          </a:lstStyle>
          <a:p>
            <a:r>
              <a:rPr lang="sv-SE" noProof="0"/>
              <a:t>Klicka här för att ändra format</a:t>
            </a:r>
          </a:p>
        </p:txBody>
      </p:sp>
      <p:sp>
        <p:nvSpPr>
          <p:cNvPr id="13" name="Underrubrik 2"/>
          <p:cNvSpPr>
            <a:spLocks noGrp="1"/>
          </p:cNvSpPr>
          <p:nvPr>
            <p:ph type="subTitle" idx="1"/>
          </p:nvPr>
        </p:nvSpPr>
        <p:spPr>
          <a:xfrm>
            <a:off x="683568" y="3933056"/>
            <a:ext cx="4136504" cy="1752600"/>
          </a:xfrm>
        </p:spPr>
        <p:txBody>
          <a:bodyPr vert="horz" lIns="91440" tIns="45720" rIns="91440" bIns="45720" rtlCol="0" anchor="ctr">
            <a:normAutofit/>
          </a:bodyPr>
          <a:lstStyle>
            <a:lvl1pPr marL="0" indent="0" algn="l" defTabSz="914400" rtl="0" eaLnBrk="1" latinLnBrk="0" hangingPunct="1">
              <a:lnSpc>
                <a:spcPts val="2400"/>
              </a:lnSpc>
              <a:spcBef>
                <a:spcPts val="0"/>
              </a:spcBef>
              <a:spcAft>
                <a:spcPts val="0"/>
              </a:spcAft>
              <a:buNone/>
              <a:defRPr lang="en-US" sz="2400" b="0" kern="0" spc="0" baseline="0" dirty="0" smtClean="0">
                <a:solidFill>
                  <a:schemeClr val="tx1"/>
                </a:solidFill>
                <a:latin typeface="Gill Sans M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a:t>Klicka här för att ändra format på underrubrik i bakgrunden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Endast rubrik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8229600" cy="1143000"/>
          </a:xfrm>
        </p:spPr>
        <p:txBody>
          <a:bodyPr/>
          <a:lstStyle/>
          <a:p>
            <a:r>
              <a:rPr lang="sv-SE" noProof="0"/>
              <a:t>Klicka här för att ändra format</a:t>
            </a:r>
          </a:p>
        </p:txBody>
      </p:sp>
      <p:pic>
        <p:nvPicPr>
          <p:cNvPr id="8" name="Bildobjekt 7"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0"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2018-04-16</a:t>
            </a:fld>
            <a:endParaRPr lang="sv-SE" dirty="0"/>
          </a:p>
        </p:txBody>
      </p:sp>
      <p:pic>
        <p:nvPicPr>
          <p:cNvPr id="6" name="Bildobjekt 5"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noProof="0"/>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8" name="Platshållare för datum 3"/>
          <p:cNvSpPr>
            <a:spLocks noGrp="1"/>
          </p:cNvSpPr>
          <p:nvPr>
            <p:ph type="dt" sz="half" idx="2"/>
          </p:nvPr>
        </p:nvSpPr>
        <p:spPr>
          <a:xfrm>
            <a:off x="457200" y="6356350"/>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100" baseline="0" smtClean="0">
                <a:solidFill>
                  <a:schemeClr val="tx1"/>
                </a:solidFill>
                <a:latin typeface="Gill Sans MT"/>
                <a:ea typeface="+mn-ea"/>
                <a:cs typeface="+mn-cs"/>
              </a:defRPr>
            </a:lvl1pPr>
          </a:lstStyle>
          <a:p>
            <a:fld id="{7D52571D-F6E9-4E55-9072-6039233C3AA6}" type="datetime1">
              <a:rPr lang="sv-SE" smtClean="0"/>
              <a:pPr/>
              <a:t>2018-04-16</a:t>
            </a:fld>
            <a:endParaRPr lang="sv-SE" dirty="0"/>
          </a:p>
        </p:txBody>
      </p:sp>
      <p:sp>
        <p:nvSpPr>
          <p:cNvPr id="9" name="Platshållare för bildnummer 5"/>
          <p:cNvSpPr>
            <a:spLocks noGrp="1"/>
          </p:cNvSpPr>
          <p:nvPr>
            <p:ph type="sldNum" sz="quarter" idx="4"/>
          </p:nvPr>
        </p:nvSpPr>
        <p:spPr>
          <a:xfrm>
            <a:off x="1403648" y="6356350"/>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Tree>
  </p:cSld>
  <p:clrMap bg1="lt1" tx1="dk1" bg2="lt2" tx2="dk2" accent1="accent1" accent2="accent2" accent3="accent3" accent4="accent4" accent5="accent5" accent6="accent6" hlink="hlink" folHlink="folHlink"/>
  <p:sldLayoutIdLst>
    <p:sldLayoutId id="2147483660" r:id="rId1"/>
    <p:sldLayoutId id="2147483650" r:id="rId2"/>
    <p:sldLayoutId id="2147483673" r:id="rId3"/>
    <p:sldLayoutId id="2147483652" r:id="rId4"/>
    <p:sldLayoutId id="2147483674" r:id="rId5"/>
    <p:sldLayoutId id="2147483655" r:id="rId6"/>
    <p:sldLayoutId id="2147483675" r:id="rId7"/>
    <p:sldLayoutId id="2147483649" r:id="rId8"/>
    <p:sldLayoutId id="2147483654" r:id="rId9"/>
    <p:sldLayoutId id="2147483676" r:id="rId10"/>
    <p:sldLayoutId id="2147483651" r:id="rId11"/>
    <p:sldLayoutId id="2147483653" r:id="rId12"/>
    <p:sldLayoutId id="2147483656" r:id="rId13"/>
    <p:sldLayoutId id="2147483657" r:id="rId14"/>
    <p:sldLayoutId id="2147483658" r:id="rId15"/>
    <p:sldLayoutId id="2147483659" r:id="rId16"/>
  </p:sldLayoutIdLst>
  <p:hf sldNum="0" hdr="0" ftr="0" dt="0"/>
  <p:txStyles>
    <p:titleStyle>
      <a:lvl1pPr marL="0" algn="l" defTabSz="914400" rtl="0" eaLnBrk="1" latinLnBrk="0" hangingPunct="1">
        <a:lnSpc>
          <a:spcPts val="4000"/>
        </a:lnSpc>
        <a:spcBef>
          <a:spcPts val="0"/>
        </a:spcBef>
        <a:spcAft>
          <a:spcPts val="0"/>
        </a:spcAft>
        <a:buNone/>
        <a:defRPr lang="en-US" sz="3000" b="1" kern="0" spc="0" baseline="0" dirty="0" smtClean="0">
          <a:solidFill>
            <a:schemeClr val="tx1"/>
          </a:solidFill>
          <a:latin typeface="Gill Sans MT"/>
          <a:ea typeface="+mn-ea"/>
          <a:cs typeface="+mn-cs"/>
        </a:defRPr>
      </a:lvl1pPr>
    </p:titleStyle>
    <p:bodyStyle>
      <a:lvl1pPr marL="342900" indent="-342900" algn="l" defTabSz="914400" rtl="0" eaLnBrk="1" latinLnBrk="0" hangingPunct="1">
        <a:spcBef>
          <a:spcPct val="20000"/>
        </a:spcBef>
        <a:buFont typeface="Arial" pitchFamily="34" charset="0"/>
        <a:buChar char="•"/>
        <a:defRPr lang="sv-SE" sz="2800" b="0" kern="0" spc="0" baseline="0" dirty="0" smtClean="0">
          <a:solidFill>
            <a:schemeClr val="tx1"/>
          </a:solidFill>
          <a:latin typeface="Gill Sans MT"/>
          <a:ea typeface="+mn-ea"/>
          <a:cs typeface="+mn-cs"/>
        </a:defRPr>
      </a:lvl1pPr>
      <a:lvl2pPr marL="742950" indent="-285750" algn="l" defTabSz="914400" rtl="0" eaLnBrk="1" latinLnBrk="0" hangingPunct="1">
        <a:spcBef>
          <a:spcPct val="20000"/>
        </a:spcBef>
        <a:buFont typeface="Arial" pitchFamily="34" charset="0"/>
        <a:buChar char="–"/>
        <a:defRPr lang="sv-SE" sz="2400" b="0" kern="0" spc="0" baseline="0" dirty="0" smtClean="0">
          <a:solidFill>
            <a:schemeClr val="tx1"/>
          </a:solidFill>
          <a:latin typeface="Gill Sans MT"/>
          <a:ea typeface="+mn-ea"/>
          <a:cs typeface="+mn-cs"/>
        </a:defRPr>
      </a:lvl2pPr>
      <a:lvl3pPr marL="1143000" indent="-228600" algn="l" defTabSz="914400" rtl="0" eaLnBrk="1" latinLnBrk="0" hangingPunct="1">
        <a:spcBef>
          <a:spcPct val="20000"/>
        </a:spcBef>
        <a:buFont typeface="Arial" pitchFamily="34" charset="0"/>
        <a:buChar char="•"/>
        <a:defRPr lang="sv-SE" sz="2200" b="0" kern="0" spc="0" baseline="0" dirty="0" smtClean="0">
          <a:solidFill>
            <a:schemeClr val="tx1"/>
          </a:solidFill>
          <a:latin typeface="Gill Sans MT"/>
          <a:ea typeface="+mn-ea"/>
          <a:cs typeface="+mn-cs"/>
        </a:defRPr>
      </a:lvl3pPr>
      <a:lvl4pPr marL="1600200" indent="-228600" algn="l" defTabSz="914400" rtl="0" eaLnBrk="1" latinLnBrk="0" hangingPunct="1">
        <a:spcBef>
          <a:spcPct val="20000"/>
        </a:spcBef>
        <a:buFont typeface="Arial" pitchFamily="34" charset="0"/>
        <a:buChar char="–"/>
        <a:defRPr lang="sv-SE" sz="1800" b="0" kern="0" spc="0" baseline="0" dirty="0" smtClean="0">
          <a:solidFill>
            <a:schemeClr val="tx1"/>
          </a:solidFill>
          <a:latin typeface="Gill Sans MT"/>
          <a:ea typeface="+mn-ea"/>
          <a:cs typeface="+mn-cs"/>
        </a:defRPr>
      </a:lvl4pPr>
      <a:lvl5pPr marL="2057400" indent="-228600" algn="l" defTabSz="914400" rtl="0" eaLnBrk="1" latinLnBrk="0" hangingPunct="1">
        <a:spcBef>
          <a:spcPct val="20000"/>
        </a:spcBef>
        <a:buFont typeface="Arial" pitchFamily="34" charset="0"/>
        <a:buChar char="»"/>
        <a:defRPr lang="en-US" sz="1800" b="0" kern="0" spc="0" baseline="0" dirty="0" smtClean="0">
          <a:solidFill>
            <a:schemeClr val="tx1"/>
          </a:solidFill>
          <a:latin typeface="Gill Sans M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55576" y="1700808"/>
            <a:ext cx="7733468" cy="1647056"/>
          </a:xfrm>
        </p:spPr>
        <p:txBody>
          <a:bodyPr>
            <a:normAutofit/>
          </a:bodyPr>
          <a:lstStyle/>
          <a:p>
            <a:r>
              <a:rPr lang="sv-SE" dirty="0"/>
              <a:t>Gruppintervju </a:t>
            </a:r>
            <a:br>
              <a:rPr lang="sv-SE" dirty="0"/>
            </a:br>
            <a:r>
              <a:rPr lang="sv-SE" sz="3200" dirty="0"/>
              <a:t>HVB-boenden för ensamkommande ungdomar</a:t>
            </a:r>
            <a:endParaRPr lang="sv-S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Case 2</a:t>
            </a:r>
          </a:p>
        </p:txBody>
      </p:sp>
      <p:sp>
        <p:nvSpPr>
          <p:cNvPr id="3" name="Platshållare för innehåll 2"/>
          <p:cNvSpPr>
            <a:spLocks noGrp="1"/>
          </p:cNvSpPr>
          <p:nvPr>
            <p:ph idx="1"/>
          </p:nvPr>
        </p:nvSpPr>
        <p:spPr/>
        <p:txBody>
          <a:bodyPr/>
          <a:lstStyle/>
          <a:p>
            <a:pPr marL="0" indent="0">
              <a:buNone/>
            </a:pPr>
            <a:r>
              <a:rPr lang="sv-SE" b="1" dirty="0"/>
              <a:t>Klockan är 23:00 och enligt husreglerna och brandskyddslagen stänger köket klockan 21:00. Du upptäcker då att 4 ungdomar lagar mat i köket och säger åt dem att det inte är tillåtet för ungdomarna att laga mat vid denna tid. Ungdomarna ignorerar dig och fortsätter att laga mat.</a:t>
            </a:r>
          </a:p>
          <a:p>
            <a:pPr marL="0" indent="0">
              <a:buNone/>
            </a:pPr>
            <a:endParaRPr lang="sv-SE" b="1" dirty="0"/>
          </a:p>
          <a:p>
            <a:pPr marL="0" indent="0">
              <a:buNone/>
            </a:pPr>
            <a:r>
              <a:rPr lang="sv-SE" b="1" dirty="0"/>
              <a:t>Vad gör du?</a:t>
            </a:r>
          </a:p>
        </p:txBody>
      </p:sp>
    </p:spTree>
    <p:extLst>
      <p:ext uri="{BB962C8B-B14F-4D97-AF65-F5344CB8AC3E}">
        <p14:creationId xmlns:p14="http://schemas.microsoft.com/office/powerpoint/2010/main" val="2152536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Case 3</a:t>
            </a:r>
          </a:p>
        </p:txBody>
      </p:sp>
      <p:sp>
        <p:nvSpPr>
          <p:cNvPr id="3" name="Platshållare för innehåll 2"/>
          <p:cNvSpPr>
            <a:spLocks noGrp="1"/>
          </p:cNvSpPr>
          <p:nvPr>
            <p:ph idx="1"/>
          </p:nvPr>
        </p:nvSpPr>
        <p:spPr/>
        <p:txBody>
          <a:bodyPr/>
          <a:lstStyle/>
          <a:p>
            <a:pPr marL="0" indent="0">
              <a:buNone/>
            </a:pPr>
            <a:r>
              <a:rPr lang="sv-SE" b="1" dirty="0"/>
              <a:t>En person ringer till boendet och uppger att han bor i en villa i närområdet. Personen i fråga låter arg och är ganska otrevlig. Personen har flera synpunkter på boendet och verksamheten.</a:t>
            </a:r>
          </a:p>
          <a:p>
            <a:pPr marL="0" indent="0">
              <a:buNone/>
            </a:pPr>
            <a:endParaRPr lang="sv-SE" b="1" dirty="0"/>
          </a:p>
          <a:p>
            <a:pPr marL="0" indent="0">
              <a:buNone/>
            </a:pPr>
            <a:r>
              <a:rPr lang="sv-SE" b="1" dirty="0"/>
              <a:t>Hur hanterar du detta?</a:t>
            </a:r>
            <a:endParaRPr lang="sv-SE" dirty="0"/>
          </a:p>
        </p:txBody>
      </p:sp>
    </p:spTree>
    <p:extLst>
      <p:ext uri="{BB962C8B-B14F-4D97-AF65-F5344CB8AC3E}">
        <p14:creationId xmlns:p14="http://schemas.microsoft.com/office/powerpoint/2010/main" val="2453533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Processen vidare</a:t>
            </a:r>
          </a:p>
        </p:txBody>
      </p:sp>
      <p:sp>
        <p:nvSpPr>
          <p:cNvPr id="3" name="Platshållare för innehåll 2"/>
          <p:cNvSpPr>
            <a:spLocks noGrp="1"/>
          </p:cNvSpPr>
          <p:nvPr>
            <p:ph idx="1"/>
          </p:nvPr>
        </p:nvSpPr>
        <p:spPr/>
        <p:txBody>
          <a:bodyPr/>
          <a:lstStyle/>
          <a:p>
            <a:r>
              <a:rPr lang="sv-SE" dirty="0"/>
              <a:t>Återkoppling via mejl eller telefon </a:t>
            </a:r>
          </a:p>
          <a:p>
            <a:r>
              <a:rPr lang="sv-SE" dirty="0"/>
              <a:t>Utdrag ur belastningsregistret (blankett 442.7)</a:t>
            </a:r>
          </a:p>
          <a:p>
            <a:r>
              <a:rPr lang="sv-SE" dirty="0"/>
              <a:t>2 referenser (varav minst en chef) </a:t>
            </a:r>
          </a:p>
          <a:p>
            <a:r>
              <a:rPr lang="sv-SE" dirty="0"/>
              <a:t>Arbetsgivarintyg och eventuella omdömen</a:t>
            </a:r>
          </a:p>
          <a:p>
            <a:r>
              <a:rPr lang="sv-SE" dirty="0"/>
              <a:t>Betyg på relevant utbildning</a:t>
            </a:r>
          </a:p>
          <a:p>
            <a:endParaRPr lang="sv-SE" dirty="0"/>
          </a:p>
        </p:txBody>
      </p:sp>
    </p:spTree>
    <p:extLst>
      <p:ext uri="{BB962C8B-B14F-4D97-AF65-F5344CB8AC3E}">
        <p14:creationId xmlns:p14="http://schemas.microsoft.com/office/powerpoint/2010/main" val="1843679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323528" y="274638"/>
            <a:ext cx="8568472" cy="1143000"/>
          </a:xfrm>
        </p:spPr>
        <p:txBody>
          <a:bodyPr/>
          <a:lstStyle/>
          <a:p>
            <a:r>
              <a:rPr lang="sv-SE" dirty="0"/>
              <a:t>Arbets- och karriärverksamhetens uppdrag är..</a:t>
            </a:r>
          </a:p>
        </p:txBody>
      </p:sp>
      <p:sp>
        <p:nvSpPr>
          <p:cNvPr id="5" name="Platshållare för innehåll 4"/>
          <p:cNvSpPr>
            <a:spLocks noGrp="1"/>
          </p:cNvSpPr>
          <p:nvPr>
            <p:ph idx="1"/>
          </p:nvPr>
        </p:nvSpPr>
        <p:spPr/>
        <p:txBody>
          <a:bodyPr/>
          <a:lstStyle/>
          <a:p>
            <a:r>
              <a:rPr lang="sv-SE" dirty="0"/>
              <a:t>Bemanning vid korttidsfrånvaro, upp till 2 veckor framåt i tiden</a:t>
            </a:r>
          </a:p>
          <a:p>
            <a:r>
              <a:rPr lang="sv-SE" dirty="0"/>
              <a:t>Vikarielån 6 veckor upp till 6 månader</a:t>
            </a:r>
          </a:p>
          <a:p>
            <a:r>
              <a:rPr lang="sv-SE" dirty="0"/>
              <a:t>Sommarrekrytering</a:t>
            </a:r>
          </a:p>
          <a:p>
            <a:r>
              <a:rPr lang="sv-SE" dirty="0"/>
              <a:t>Rekryteringsuppdrag </a:t>
            </a:r>
          </a:p>
          <a:p>
            <a:endParaRPr lang="sv-SE" dirty="0"/>
          </a:p>
          <a:p>
            <a:endParaRPr lang="sv-SE" dirty="0"/>
          </a:p>
          <a:p>
            <a:pPr>
              <a:buNone/>
            </a:pPr>
            <a:r>
              <a:rPr lang="sv-SE" dirty="0"/>
              <a:t>Alla vikarier upp till 6 månader är anställda på AKV</a:t>
            </a:r>
          </a:p>
          <a:p>
            <a:endParaRPr lang="sv-S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Vi erbjuder..</a:t>
            </a:r>
          </a:p>
        </p:txBody>
      </p:sp>
      <p:sp>
        <p:nvSpPr>
          <p:cNvPr id="3" name="Platshållare för innehåll 2"/>
          <p:cNvSpPr>
            <a:spLocks noGrp="1"/>
          </p:cNvSpPr>
          <p:nvPr>
            <p:ph idx="1"/>
          </p:nvPr>
        </p:nvSpPr>
        <p:spPr/>
        <p:txBody>
          <a:bodyPr/>
          <a:lstStyle/>
          <a:p>
            <a:r>
              <a:rPr lang="sv-SE" dirty="0"/>
              <a:t>Flexibel arbetstidsmodell</a:t>
            </a:r>
          </a:p>
          <a:p>
            <a:r>
              <a:rPr lang="sv-SE" dirty="0"/>
              <a:t>Möjlighet till utveckling och erfarenhet</a:t>
            </a:r>
          </a:p>
          <a:p>
            <a:r>
              <a:rPr lang="sv-SE" dirty="0"/>
              <a:t>Möjlighet till sommarvikariat och andra längre vikariat</a:t>
            </a:r>
          </a:p>
          <a:p>
            <a:r>
              <a:rPr lang="sv-SE" dirty="0"/>
              <a:t>Schyssta arbetsvillkor  </a:t>
            </a:r>
          </a:p>
        </p:txBody>
      </p:sp>
    </p:spTree>
    <p:extLst>
      <p:ext uri="{BB962C8B-B14F-4D97-AF65-F5344CB8AC3E}">
        <p14:creationId xmlns:p14="http://schemas.microsoft.com/office/powerpoint/2010/main" val="259547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Vi förväntar oss..</a:t>
            </a:r>
          </a:p>
        </p:txBody>
      </p:sp>
      <p:sp>
        <p:nvSpPr>
          <p:cNvPr id="3" name="Platshållare för innehåll 2"/>
          <p:cNvSpPr>
            <a:spLocks noGrp="1"/>
          </p:cNvSpPr>
          <p:nvPr>
            <p:ph idx="1"/>
          </p:nvPr>
        </p:nvSpPr>
        <p:spPr/>
        <p:txBody>
          <a:bodyPr/>
          <a:lstStyle/>
          <a:p>
            <a:r>
              <a:rPr lang="sv-SE" dirty="0"/>
              <a:t>Arbete med sin tillgänglighet</a:t>
            </a:r>
          </a:p>
          <a:p>
            <a:r>
              <a:rPr lang="sv-SE" dirty="0"/>
              <a:t>Följa rutiner</a:t>
            </a:r>
          </a:p>
          <a:p>
            <a:r>
              <a:rPr lang="sv-SE" dirty="0"/>
              <a:t>Initiativförmåga</a:t>
            </a:r>
          </a:p>
          <a:p>
            <a:r>
              <a:rPr lang="sv-SE" dirty="0"/>
              <a:t>Att man frågar</a:t>
            </a:r>
          </a:p>
          <a:p>
            <a:r>
              <a:rPr lang="sv-SE" dirty="0"/>
              <a:t>Kundperspektiv</a:t>
            </a:r>
          </a:p>
        </p:txBody>
      </p:sp>
    </p:spTree>
    <p:extLst>
      <p:ext uri="{BB962C8B-B14F-4D97-AF65-F5344CB8AC3E}">
        <p14:creationId xmlns:p14="http://schemas.microsoft.com/office/powerpoint/2010/main" val="368212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Våra HVB-boenden</a:t>
            </a:r>
          </a:p>
        </p:txBody>
      </p:sp>
      <p:sp>
        <p:nvSpPr>
          <p:cNvPr id="3" name="Platshållare för innehåll 2"/>
          <p:cNvSpPr>
            <a:spLocks noGrp="1"/>
          </p:cNvSpPr>
          <p:nvPr>
            <p:ph sz="half" idx="1"/>
          </p:nvPr>
        </p:nvSpPr>
        <p:spPr>
          <a:xfrm>
            <a:off x="1130400" y="1772816"/>
            <a:ext cx="3744000" cy="4525963"/>
          </a:xfrm>
        </p:spPr>
        <p:txBody>
          <a:bodyPr/>
          <a:lstStyle/>
          <a:p>
            <a:pPr marL="0" indent="0">
              <a:buNone/>
            </a:pPr>
            <a:r>
              <a:rPr lang="sv-SE" u="sng" dirty="0" err="1"/>
              <a:t>Mensättra</a:t>
            </a:r>
            <a:endParaRPr lang="sv-SE" u="sng" dirty="0"/>
          </a:p>
          <a:p>
            <a:pPr>
              <a:buFontTx/>
              <a:buChar char="-"/>
            </a:pPr>
            <a:r>
              <a:rPr lang="sv-SE" dirty="0"/>
              <a:t>16 boende ungdomar</a:t>
            </a:r>
          </a:p>
          <a:p>
            <a:pPr>
              <a:buFontTx/>
              <a:buChar char="-"/>
            </a:pPr>
            <a:r>
              <a:rPr lang="sv-SE" dirty="0"/>
              <a:t>Ålder: 15-20 år</a:t>
            </a:r>
          </a:p>
          <a:p>
            <a:pPr>
              <a:buFontTx/>
              <a:buChar char="-"/>
            </a:pPr>
            <a:r>
              <a:rPr lang="sv-SE" dirty="0"/>
              <a:t>Belagt i </a:t>
            </a:r>
            <a:r>
              <a:rPr lang="sv-SE" dirty="0" err="1"/>
              <a:t>Orminge</a:t>
            </a:r>
            <a:endParaRPr lang="sv-SE" dirty="0"/>
          </a:p>
        </p:txBody>
      </p:sp>
      <p:sp>
        <p:nvSpPr>
          <p:cNvPr id="4" name="Platshållare för innehåll 3"/>
          <p:cNvSpPr>
            <a:spLocks noGrp="1"/>
          </p:cNvSpPr>
          <p:nvPr>
            <p:ph sz="half" idx="2"/>
          </p:nvPr>
        </p:nvSpPr>
        <p:spPr>
          <a:xfrm>
            <a:off x="5152868" y="1772816"/>
            <a:ext cx="3744000" cy="4525963"/>
          </a:xfrm>
        </p:spPr>
        <p:txBody>
          <a:bodyPr/>
          <a:lstStyle/>
          <a:p>
            <a:pPr marL="0" indent="0">
              <a:buNone/>
            </a:pPr>
            <a:r>
              <a:rPr lang="sv-SE" u="sng" dirty="0"/>
              <a:t>Villa </a:t>
            </a:r>
            <a:r>
              <a:rPr lang="sv-SE" u="sng" dirty="0" err="1"/>
              <a:t>Lidforss</a:t>
            </a:r>
            <a:endParaRPr lang="sv-SE" u="sng" dirty="0"/>
          </a:p>
          <a:p>
            <a:pPr>
              <a:buFontTx/>
              <a:buChar char="-"/>
            </a:pPr>
            <a:r>
              <a:rPr lang="sv-SE" dirty="0"/>
              <a:t>16 boende ungdomar</a:t>
            </a:r>
          </a:p>
          <a:p>
            <a:pPr>
              <a:buFontTx/>
              <a:buChar char="-"/>
            </a:pPr>
            <a:r>
              <a:rPr lang="sv-SE" dirty="0"/>
              <a:t>Ålder: 15-20 år</a:t>
            </a:r>
          </a:p>
          <a:p>
            <a:pPr>
              <a:buFontTx/>
              <a:buChar char="-"/>
            </a:pPr>
            <a:r>
              <a:rPr lang="sv-SE" dirty="0"/>
              <a:t>Belagt i centrala Nacka, </a:t>
            </a:r>
            <a:r>
              <a:rPr lang="sv-SE" dirty="0" err="1"/>
              <a:t>Storängen</a:t>
            </a:r>
            <a:endParaRPr lang="sv-SE" dirty="0"/>
          </a:p>
        </p:txBody>
      </p:sp>
    </p:spTree>
    <p:extLst>
      <p:ext uri="{BB962C8B-B14F-4D97-AF65-F5344CB8AC3E}">
        <p14:creationId xmlns:p14="http://schemas.microsoft.com/office/powerpoint/2010/main" val="333720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a:t>Laget runt</a:t>
            </a:r>
          </a:p>
        </p:txBody>
      </p:sp>
      <p:sp>
        <p:nvSpPr>
          <p:cNvPr id="6" name="Platshållare för innehåll 5"/>
          <p:cNvSpPr>
            <a:spLocks noGrp="1"/>
          </p:cNvSpPr>
          <p:nvPr>
            <p:ph idx="1"/>
          </p:nvPr>
        </p:nvSpPr>
        <p:spPr/>
        <p:txBody>
          <a:bodyPr>
            <a:normAutofit/>
          </a:bodyPr>
          <a:lstStyle/>
          <a:p>
            <a:r>
              <a:rPr lang="sv-SE" dirty="0"/>
              <a:t>Utbildning? </a:t>
            </a:r>
          </a:p>
          <a:p>
            <a:r>
              <a:rPr lang="sv-SE" dirty="0"/>
              <a:t>Tidigare erfarenhet av målgruppen?</a:t>
            </a:r>
          </a:p>
          <a:p>
            <a:r>
              <a:rPr lang="sv-SE" dirty="0"/>
              <a:t>Vad intresserade dig med den här tjänsten?</a:t>
            </a:r>
          </a:p>
          <a:p>
            <a:r>
              <a:rPr lang="sv-SE" dirty="0"/>
              <a:t>Hur mycket är du intresserad av att jobba? </a:t>
            </a:r>
          </a:p>
          <a:p>
            <a:pPr marL="0" indent="0">
              <a:buNone/>
            </a:pPr>
            <a:endParaRPr lang="sv-SE" sz="800" dirty="0"/>
          </a:p>
          <a:p>
            <a:r>
              <a:rPr lang="sv-SE" dirty="0"/>
              <a:t>Dag/Kväll, Natt eller Helg?</a:t>
            </a:r>
          </a:p>
          <a:p>
            <a:r>
              <a:rPr lang="sv-SE" dirty="0"/>
              <a:t>Har du dator- och dokumentationsvana?</a:t>
            </a:r>
            <a:br>
              <a:rPr lang="sv-SE" dirty="0"/>
            </a:br>
            <a:endParaRPr lang="sv-SE" sz="800" dirty="0"/>
          </a:p>
          <a:p>
            <a:r>
              <a:rPr lang="sv-SE" dirty="0"/>
              <a:t>B-körkort? </a:t>
            </a:r>
          </a:p>
          <a:p>
            <a:pPr marL="0" indent="0">
              <a:buNone/>
            </a:pPr>
            <a:endParaRPr lang="sv-SE" dirty="0"/>
          </a:p>
        </p:txBody>
      </p:sp>
    </p:spTree>
    <p:extLst>
      <p:ext uri="{BB962C8B-B14F-4D97-AF65-F5344CB8AC3E}">
        <p14:creationId xmlns:p14="http://schemas.microsoft.com/office/powerpoint/2010/main" val="2538724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En liten gruppövning… </a:t>
            </a:r>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664" y="2060848"/>
            <a:ext cx="6104765" cy="3441561"/>
          </a:xfrm>
          <a:prstGeom prst="rect">
            <a:avLst/>
          </a:prstGeom>
        </p:spPr>
      </p:pic>
    </p:spTree>
    <p:extLst>
      <p:ext uri="{BB962C8B-B14F-4D97-AF65-F5344CB8AC3E}">
        <p14:creationId xmlns:p14="http://schemas.microsoft.com/office/powerpoint/2010/main" val="2158392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Gruppövning 2 - Case </a:t>
            </a:r>
          </a:p>
        </p:txBody>
      </p:sp>
      <p:pic>
        <p:nvPicPr>
          <p:cNvPr id="4" name="Platshållare för innehåll 9"/>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71600" y="1556792"/>
            <a:ext cx="7243086" cy="3955578"/>
          </a:xfrm>
        </p:spPr>
      </p:pic>
    </p:spTree>
    <p:extLst>
      <p:ext uri="{BB962C8B-B14F-4D97-AF65-F5344CB8AC3E}">
        <p14:creationId xmlns:p14="http://schemas.microsoft.com/office/powerpoint/2010/main" val="2102060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Case 1</a:t>
            </a:r>
          </a:p>
        </p:txBody>
      </p:sp>
      <p:sp>
        <p:nvSpPr>
          <p:cNvPr id="3" name="Platshållare för innehåll 2"/>
          <p:cNvSpPr>
            <a:spLocks noGrp="1"/>
          </p:cNvSpPr>
          <p:nvPr>
            <p:ph idx="1"/>
          </p:nvPr>
        </p:nvSpPr>
        <p:spPr/>
        <p:txBody>
          <a:bodyPr>
            <a:normAutofit lnSpcReduction="10000"/>
          </a:bodyPr>
          <a:lstStyle/>
          <a:p>
            <a:pPr marL="0" indent="0">
              <a:buNone/>
            </a:pPr>
            <a:r>
              <a:rPr lang="sv-SE" b="1" dirty="0"/>
              <a:t>Du sitter tillsammans med några ungdomar på boendet och pratar om kultur och religion. Två av ungdomarna har starka religiösa åsikter som inte bara skiljer sig från dina åsikter utan även som motsäger allt du tror på. De två ungdomarna blir väldigt upprörda över din tro och dina åsikter kring din egen tro.</a:t>
            </a:r>
          </a:p>
          <a:p>
            <a:pPr marL="0" indent="0">
              <a:buNone/>
            </a:pPr>
            <a:endParaRPr lang="sv-SE" b="1" dirty="0"/>
          </a:p>
          <a:p>
            <a:pPr marL="0" indent="0">
              <a:buNone/>
            </a:pPr>
            <a:r>
              <a:rPr lang="sv-SE" b="1" dirty="0"/>
              <a:t>Hur hanterar du detta?</a:t>
            </a:r>
          </a:p>
        </p:txBody>
      </p:sp>
    </p:spTree>
    <p:extLst>
      <p:ext uri="{BB962C8B-B14F-4D97-AF65-F5344CB8AC3E}">
        <p14:creationId xmlns:p14="http://schemas.microsoft.com/office/powerpoint/2010/main" val="3662816980"/>
      </p:ext>
    </p:extLst>
  </p:cSld>
  <p:clrMapOvr>
    <a:masterClrMapping/>
  </p:clrMapOvr>
</p:sld>
</file>

<file path=ppt/theme/theme1.xml><?xml version="1.0" encoding="utf-8"?>
<a:theme xmlns:a="http://schemas.openxmlformats.org/drawingml/2006/main" name="Office-tema">
  <a:themeElements>
    <a:clrScheme name="Nacka, ny version">
      <a:dk1>
        <a:sysClr val="windowText" lastClr="000000"/>
      </a:dk1>
      <a:lt1>
        <a:sysClr val="window" lastClr="FFFFFF"/>
      </a:lt1>
      <a:dk2>
        <a:srgbClr val="0F65B8"/>
      </a:dk2>
      <a:lt2>
        <a:srgbClr val="EEECE1"/>
      </a:lt2>
      <a:accent1>
        <a:srgbClr val="97AC1E"/>
      </a:accent1>
      <a:accent2>
        <a:srgbClr val="83449D"/>
      </a:accent2>
      <a:accent3>
        <a:srgbClr val="F07717"/>
      </a:accent3>
      <a:accent4>
        <a:srgbClr val="0F65B8"/>
      </a:accent4>
      <a:accent5>
        <a:srgbClr val="C0DE3D"/>
      </a:accent5>
      <a:accent6>
        <a:srgbClr val="BD0012"/>
      </a:accent6>
      <a:hlink>
        <a:srgbClr val="0F65B8"/>
      </a:hlink>
      <a:folHlink>
        <a:srgbClr val="BD001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lnSpc>
            <a:spcPts val="4000"/>
          </a:lnSpc>
          <a:defRPr sz="2400" kern="0" dirty="0" err="1">
            <a:latin typeface="Gill Sans MT"/>
          </a:defRPr>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Nacka PP mall, grönt kvarnhjul och blå logotyp</Template>
  <TotalTime>1510</TotalTime>
  <Words>909</Words>
  <Application>Microsoft Office PowerPoint</Application>
  <PresentationFormat>Bildspel på skärmen (4:3)</PresentationFormat>
  <Paragraphs>91</Paragraphs>
  <Slides>12</Slides>
  <Notes>8</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12</vt:i4>
      </vt:variant>
    </vt:vector>
  </HeadingPairs>
  <TitlesOfParts>
    <vt:vector size="16" baseType="lpstr">
      <vt:lpstr>Arial</vt:lpstr>
      <vt:lpstr>Calibri</vt:lpstr>
      <vt:lpstr>Gill Sans MT</vt:lpstr>
      <vt:lpstr>Office-tema</vt:lpstr>
      <vt:lpstr>Gruppintervju  HVB-boenden för ensamkommande ungdomar</vt:lpstr>
      <vt:lpstr>Arbets- och karriärverksamhetens uppdrag är..</vt:lpstr>
      <vt:lpstr>Vi erbjuder..</vt:lpstr>
      <vt:lpstr>Vi förväntar oss..</vt:lpstr>
      <vt:lpstr>Våra HVB-boenden</vt:lpstr>
      <vt:lpstr>Laget runt</vt:lpstr>
      <vt:lpstr>En liten gruppövning… </vt:lpstr>
      <vt:lpstr>Gruppövning 2 - Case </vt:lpstr>
      <vt:lpstr>Case 1</vt:lpstr>
      <vt:lpstr>Case 2</vt:lpstr>
      <vt:lpstr>Case 3</vt:lpstr>
      <vt:lpstr>Processen vidare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Gruppintervju  HVB-boenden för ensamkommande ungdomar</dc:title>
  <dc:creator>Kalén Michaela</dc:creator>
  <cp:lastModifiedBy>Dokk Trygve</cp:lastModifiedBy>
  <cp:revision>20</cp:revision>
  <dcterms:created xsi:type="dcterms:W3CDTF">2017-10-24T11:17:25Z</dcterms:created>
  <dcterms:modified xsi:type="dcterms:W3CDTF">2018-04-16T10:52:12Z</dcterms:modified>
</cp:coreProperties>
</file>