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8" r:id="rId3"/>
    <p:sldId id="271" r:id="rId4"/>
    <p:sldId id="266" r:id="rId5"/>
    <p:sldId id="269" r:id="rId6"/>
    <p:sldId id="272" r:id="rId7"/>
    <p:sldId id="273" r:id="rId8"/>
    <p:sldId id="274" r:id="rId9"/>
    <p:sldId id="275" r:id="rId10"/>
    <p:sldId id="263" r:id="rId11"/>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185" autoAdjust="0"/>
  </p:normalViewPr>
  <p:slideViewPr>
    <p:cSldViewPr>
      <p:cViewPr varScale="1">
        <p:scale>
          <a:sx n="49" d="100"/>
          <a:sy n="49" d="100"/>
        </p:scale>
        <p:origin x="1560"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E51E55-D8AC-480B-8273-C4EFE9693A3F}" type="datetimeFigureOut">
              <a:rPr lang="en-US" smtClean="0"/>
              <a:pPr/>
              <a:t>1/30/2018</a:t>
            </a:fld>
            <a:endParaRPr lang="en-US" dirty="0"/>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C4190D-61C8-49E5-A1E7-0EC313CC3585}" type="slidenum">
              <a:rPr lang="en-US" smtClean="0"/>
              <a:pPr/>
              <a:t>‹#›</a:t>
            </a:fld>
            <a:endParaRPr lang="en-US" dirty="0"/>
          </a:p>
        </p:txBody>
      </p:sp>
    </p:spTree>
    <p:extLst>
      <p:ext uri="{BB962C8B-B14F-4D97-AF65-F5344CB8AC3E}">
        <p14:creationId xmlns:p14="http://schemas.microsoft.com/office/powerpoint/2010/main" val="1137752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sz="1200" b="0" i="0" kern="1200" dirty="0">
                <a:solidFill>
                  <a:schemeClr val="tx1"/>
                </a:solidFill>
                <a:latin typeface="+mn-lt"/>
                <a:ea typeface="+mn-ea"/>
                <a:cs typeface="+mn-cs"/>
              </a:rPr>
              <a:t>Arbets- och karriärverksamheten (AKV) är</a:t>
            </a:r>
            <a:r>
              <a:rPr lang="sv-SE" sz="1200" b="0" i="0" kern="1200" baseline="0" dirty="0">
                <a:solidFill>
                  <a:schemeClr val="tx1"/>
                </a:solidFill>
                <a:latin typeface="+mn-lt"/>
                <a:ea typeface="+mn-ea"/>
                <a:cs typeface="+mn-cs"/>
              </a:rPr>
              <a:t> en stödfunktion inom Välfärd samhällsservice som ansvarar för </a:t>
            </a:r>
            <a:r>
              <a:rPr lang="sv-SE" sz="1200" b="0" i="0" kern="1200" dirty="0">
                <a:solidFill>
                  <a:schemeClr val="tx1"/>
                </a:solidFill>
                <a:latin typeface="+mn-lt"/>
                <a:ea typeface="+mn-ea"/>
                <a:cs typeface="+mn-cs"/>
              </a:rPr>
              <a:t>bemanning vid korttidsfrånvaro som verksamheterna inte kunnat planera för och inte kunnat täcka med egen tillgänglig personal.</a:t>
            </a:r>
          </a:p>
          <a:p>
            <a:endParaRPr lang="sv-SE" sz="1200" b="0" i="0" kern="1200" dirty="0">
              <a:solidFill>
                <a:schemeClr val="tx1"/>
              </a:solidFill>
              <a:latin typeface="+mn-lt"/>
              <a:ea typeface="+mn-ea"/>
              <a:cs typeface="+mn-cs"/>
            </a:endParaRPr>
          </a:p>
          <a:p>
            <a:r>
              <a:rPr lang="sv-SE" sz="1200" b="0" i="0" kern="1200" dirty="0">
                <a:solidFill>
                  <a:schemeClr val="tx1"/>
                </a:solidFill>
                <a:latin typeface="+mn-lt"/>
                <a:ea typeface="+mn-ea"/>
                <a:cs typeface="+mn-cs"/>
              </a:rPr>
              <a:t>Allt</a:t>
            </a:r>
            <a:r>
              <a:rPr lang="sv-SE" sz="1200" b="0" i="0" kern="1200" baseline="0" dirty="0">
                <a:solidFill>
                  <a:schemeClr val="tx1"/>
                </a:solidFill>
                <a:latin typeface="+mn-lt"/>
                <a:ea typeface="+mn-ea"/>
                <a:cs typeface="+mn-cs"/>
              </a:rPr>
              <a:t> från bemanning samma dag till upp till 2 veckor framåt i tiden. VAB, sjukdom, semester, t.ex.</a:t>
            </a:r>
          </a:p>
          <a:p>
            <a:endParaRPr lang="sv-SE" sz="1200" b="0" i="0" kern="1200" baseline="0" dirty="0">
              <a:solidFill>
                <a:schemeClr val="tx1"/>
              </a:solidFill>
              <a:latin typeface="+mn-lt"/>
              <a:ea typeface="+mn-ea"/>
              <a:cs typeface="+mn-cs"/>
            </a:endParaRPr>
          </a:p>
          <a:p>
            <a:r>
              <a:rPr lang="sv-SE" sz="1200" b="0" i="0" kern="1200" baseline="0" dirty="0">
                <a:solidFill>
                  <a:schemeClr val="tx1"/>
                </a:solidFill>
                <a:latin typeface="+mn-lt"/>
                <a:ea typeface="+mn-ea"/>
                <a:cs typeface="+mn-cs"/>
              </a:rPr>
              <a:t>Vikarielån - Vi rekryterar och ”lånar ut” vikarier till längre vakanser 1mån till 6mån med förlängning. Vid behov av AVA frågar vi alltid först våra befintliga timvikarier om det är någon som är intresserad av vikariatet, innan vi går ut och eventuellt nyrekryterar. Alla timvikarier och månadsvikarier upp till 6månader är anställda på AKV men arbetar ute på våra verksamheter.</a:t>
            </a:r>
          </a:p>
          <a:p>
            <a:endParaRPr lang="sv-SE" sz="1200" b="0" i="0" kern="1200" baseline="0" dirty="0">
              <a:solidFill>
                <a:schemeClr val="tx1"/>
              </a:solidFill>
              <a:latin typeface="+mn-lt"/>
              <a:ea typeface="+mn-ea"/>
              <a:cs typeface="+mn-cs"/>
            </a:endParaRPr>
          </a:p>
          <a:p>
            <a:r>
              <a:rPr lang="sv-SE" sz="1200" b="0" i="0" kern="1200" baseline="0" dirty="0">
                <a:solidFill>
                  <a:schemeClr val="tx1"/>
                </a:solidFill>
                <a:latin typeface="+mn-lt"/>
                <a:ea typeface="+mn-ea"/>
                <a:cs typeface="+mn-cs"/>
              </a:rPr>
              <a:t>Ansvarar för sommarrekryteringen för alla våra vård- och omsorgsverksamheter. Arbetar man som timvikarie hos oss finns det goda möjligheter att få ett längre vikariat med schema under sommaren. </a:t>
            </a:r>
          </a:p>
          <a:p>
            <a:endParaRPr lang="sv-SE" sz="1200" b="0" i="0" kern="1200" baseline="0" dirty="0">
              <a:solidFill>
                <a:schemeClr val="tx1"/>
              </a:solidFill>
              <a:latin typeface="+mn-lt"/>
              <a:ea typeface="+mn-ea"/>
              <a:cs typeface="+mn-cs"/>
            </a:endParaRPr>
          </a:p>
          <a:p>
            <a:r>
              <a:rPr lang="sv-SE" sz="1200" b="0" i="0" kern="1200" baseline="0" dirty="0">
                <a:solidFill>
                  <a:schemeClr val="tx1"/>
                </a:solidFill>
                <a:latin typeface="+mn-lt"/>
                <a:ea typeface="+mn-ea"/>
                <a:cs typeface="+mn-cs"/>
              </a:rPr>
              <a:t>Hjälper till med nyrekrytering av all omvårdnadspersonal., även fasta tjänster. </a:t>
            </a:r>
          </a:p>
        </p:txBody>
      </p:sp>
      <p:sp>
        <p:nvSpPr>
          <p:cNvPr id="4" name="Platshållare för bildnummer 3"/>
          <p:cNvSpPr>
            <a:spLocks noGrp="1"/>
          </p:cNvSpPr>
          <p:nvPr>
            <p:ph type="sldNum" sz="quarter" idx="10"/>
          </p:nvPr>
        </p:nvSpPr>
        <p:spPr/>
        <p:txBody>
          <a:bodyPr/>
          <a:lstStyle/>
          <a:p>
            <a:fld id="{43C4190D-61C8-49E5-A1E7-0EC313CC3585}" type="slidenum">
              <a:rPr lang="en-US" smtClean="0"/>
              <a:pPr/>
              <a:t>2</a:t>
            </a:fld>
            <a:endParaRPr lang="en-US" dirty="0"/>
          </a:p>
        </p:txBody>
      </p:sp>
    </p:spTree>
    <p:extLst>
      <p:ext uri="{BB962C8B-B14F-4D97-AF65-F5344CB8AC3E}">
        <p14:creationId xmlns:p14="http://schemas.microsoft.com/office/powerpoint/2010/main" val="3708697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pPr lvl="0"/>
            <a:r>
              <a:rPr lang="sv-SE" sz="1200" kern="1200" dirty="0">
                <a:solidFill>
                  <a:schemeClr val="tx1"/>
                </a:solidFill>
                <a:effectLst/>
                <a:latin typeface="+mn-lt"/>
                <a:ea typeface="+mn-ea"/>
                <a:cs typeface="+mn-cs"/>
              </a:rPr>
              <a:t>-6 gruppbostäder, vuxna individer varierande funktionshinder, klarar inte att bo själva. Här hjälper man till med alla möjliga olika sysslor och aktiviteter, mycket omvårdnad. Dygnet runt bemanning. </a:t>
            </a:r>
          </a:p>
          <a:p>
            <a:pPr lvl="0"/>
            <a:endParaRPr lang="sv-SE" sz="1200" kern="1200" dirty="0">
              <a:solidFill>
                <a:schemeClr val="tx1"/>
              </a:solidFill>
              <a:effectLst/>
              <a:latin typeface="+mn-lt"/>
              <a:ea typeface="+mn-ea"/>
              <a:cs typeface="+mn-cs"/>
            </a:endParaRPr>
          </a:p>
          <a:p>
            <a:pPr lvl="0"/>
            <a:r>
              <a:rPr lang="sv-SE" sz="1200" kern="1200" dirty="0">
                <a:solidFill>
                  <a:schemeClr val="tx1"/>
                </a:solidFill>
                <a:effectLst/>
                <a:latin typeface="+mn-lt"/>
                <a:ea typeface="+mn-ea"/>
                <a:cs typeface="+mn-cs"/>
              </a:rPr>
              <a:t>-4 dagliga verksamheter, riktar sig till vuxna med funktionshinder. Erbjuds sysselsättning med allt från naturvård, djur, musik &amp; kultur, skapande, matlagning och utevistelse och rörelseträning i olika former.</a:t>
            </a:r>
          </a:p>
          <a:p>
            <a:pPr lvl="0"/>
            <a:endParaRPr lang="sv-SE" sz="1200" kern="1200" dirty="0">
              <a:solidFill>
                <a:schemeClr val="tx1"/>
              </a:solidFill>
              <a:effectLst/>
              <a:latin typeface="+mn-lt"/>
              <a:ea typeface="+mn-ea"/>
              <a:cs typeface="+mn-cs"/>
            </a:endParaRPr>
          </a:p>
          <a:p>
            <a:pPr lvl="0"/>
            <a:r>
              <a:rPr lang="sv-SE" sz="1200" kern="1200" dirty="0">
                <a:solidFill>
                  <a:schemeClr val="tx1"/>
                </a:solidFill>
                <a:effectLst/>
                <a:latin typeface="+mn-lt"/>
                <a:ea typeface="+mn-ea"/>
                <a:cs typeface="+mn-cs"/>
              </a:rPr>
              <a:t>- personlig assistans – är till för att stärka den enskildes möjlighet att leva ett självständigt och oberoende liv.  Är ett personligt utformat stöd som ges i olika livssituationer, i skolan, på jobbet eller i hemmet. Många av dessa klienter går på våra dagliga verksamheter, så då är man med där som ett stöd under dagarna. I dagsläget har de Ca 60 kunder varierande ålder och funktionsnedsättningar, men har främst behov av vikarier till sina yngre kunder. Finns arbete dag/kväll/helg. </a:t>
            </a:r>
          </a:p>
          <a:p>
            <a:pPr lvl="0"/>
            <a:endParaRPr lang="sv-SE" sz="1200" kern="1200" dirty="0">
              <a:solidFill>
                <a:schemeClr val="tx1"/>
              </a:solidFill>
              <a:effectLst/>
              <a:latin typeface="+mn-lt"/>
              <a:ea typeface="+mn-ea"/>
              <a:cs typeface="+mn-cs"/>
            </a:endParaRPr>
          </a:p>
          <a:p>
            <a:pPr lvl="0"/>
            <a:r>
              <a:rPr lang="sv-SE" sz="1200" kern="1200" dirty="0">
                <a:solidFill>
                  <a:schemeClr val="tx1"/>
                </a:solidFill>
                <a:effectLst/>
                <a:latin typeface="+mn-lt"/>
                <a:ea typeface="+mn-ea"/>
                <a:cs typeface="+mn-cs"/>
              </a:rPr>
              <a:t>-2 korttidsboenden hus 11 &amp; hus 13, 1 för barn och ett för unga vuxna/ungdomar. Alla barn och ungdomar bor i var sitt rum. Barnen och Ungdomarna återkommer regelbundet,  men intervall och vistelsens längd varierar. Många av barnen och ungdomarna har omfattande funktionsnedsättning och stora behov av omvårdnad. Mer obekväma arbetstider 7-12 och sedan </a:t>
            </a:r>
            <a:r>
              <a:rPr lang="sv-SE" sz="1200" kern="1200" dirty="0" err="1">
                <a:solidFill>
                  <a:schemeClr val="tx1"/>
                </a:solidFill>
                <a:effectLst/>
                <a:latin typeface="+mn-lt"/>
                <a:ea typeface="+mn-ea"/>
                <a:cs typeface="+mn-cs"/>
              </a:rPr>
              <a:t>em</a:t>
            </a:r>
            <a:r>
              <a:rPr lang="sv-SE" sz="1200" kern="1200" dirty="0">
                <a:solidFill>
                  <a:schemeClr val="tx1"/>
                </a:solidFill>
                <a:effectLst/>
                <a:latin typeface="+mn-lt"/>
                <a:ea typeface="+mn-ea"/>
                <a:cs typeface="+mn-cs"/>
              </a:rPr>
              <a:t> till 21/22. Helgpass som är långa 7-21. Vaken natt. </a:t>
            </a:r>
          </a:p>
          <a:p>
            <a:pPr>
              <a:buFontTx/>
              <a:buNone/>
            </a:pPr>
            <a:endParaRPr lang="sv-SE" dirty="0"/>
          </a:p>
        </p:txBody>
      </p:sp>
      <p:sp>
        <p:nvSpPr>
          <p:cNvPr id="4" name="Platshållare för bildnummer 3"/>
          <p:cNvSpPr>
            <a:spLocks noGrp="1"/>
          </p:cNvSpPr>
          <p:nvPr>
            <p:ph type="sldNum" sz="quarter" idx="10"/>
          </p:nvPr>
        </p:nvSpPr>
        <p:spPr/>
        <p:txBody>
          <a:bodyPr/>
          <a:lstStyle/>
          <a:p>
            <a:fld id="{43C4190D-61C8-49E5-A1E7-0EC313CC3585}" type="slidenum">
              <a:rPr lang="en-US" smtClean="0"/>
              <a:pPr/>
              <a:t>3</a:t>
            </a:fld>
            <a:endParaRPr lang="en-US" dirty="0"/>
          </a:p>
        </p:txBody>
      </p:sp>
    </p:spTree>
    <p:extLst>
      <p:ext uri="{BB962C8B-B14F-4D97-AF65-F5344CB8AC3E}">
        <p14:creationId xmlns:p14="http://schemas.microsoft.com/office/powerpoint/2010/main" val="31201176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43C4190D-61C8-49E5-A1E7-0EC313CC3585}" type="slidenum">
              <a:rPr lang="en-US" smtClean="0"/>
              <a:pPr/>
              <a:t>4</a:t>
            </a:fld>
            <a:endParaRPr lang="en-US" dirty="0"/>
          </a:p>
        </p:txBody>
      </p:sp>
    </p:spTree>
    <p:extLst>
      <p:ext uri="{BB962C8B-B14F-4D97-AF65-F5344CB8AC3E}">
        <p14:creationId xmlns:p14="http://schemas.microsoft.com/office/powerpoint/2010/main" val="34776383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3-4 egenskaper eller</a:t>
            </a:r>
            <a:r>
              <a:rPr lang="sv-SE" baseline="0" dirty="0"/>
              <a:t> kompetenser som ni tycker är viktiga när man ska arbeta inom omsorgen. Ett exempel på en egenskap som jag anser vara viktig när man jobbar med det jag gör (rekryteringsassistent) är strukturerad. Så skriv en egenskap per lapp och när ni är klara kan ni gå och sätta upp era lappar på tavlan. </a:t>
            </a:r>
            <a:endParaRPr lang="sv-SE" dirty="0"/>
          </a:p>
        </p:txBody>
      </p:sp>
      <p:sp>
        <p:nvSpPr>
          <p:cNvPr id="4" name="Platshållare för bildnummer 3"/>
          <p:cNvSpPr>
            <a:spLocks noGrp="1"/>
          </p:cNvSpPr>
          <p:nvPr>
            <p:ph type="sldNum" sz="quarter" idx="10"/>
          </p:nvPr>
        </p:nvSpPr>
        <p:spPr/>
        <p:txBody>
          <a:bodyPr/>
          <a:lstStyle/>
          <a:p>
            <a:fld id="{43C4190D-61C8-49E5-A1E7-0EC313CC3585}" type="slidenum">
              <a:rPr lang="en-US" smtClean="0"/>
              <a:pPr/>
              <a:t>5</a:t>
            </a:fld>
            <a:endParaRPr lang="en-US" dirty="0"/>
          </a:p>
        </p:txBody>
      </p:sp>
    </p:spTree>
    <p:extLst>
      <p:ext uri="{BB962C8B-B14F-4D97-AF65-F5344CB8AC3E}">
        <p14:creationId xmlns:p14="http://schemas.microsoft.com/office/powerpoint/2010/main" val="33578274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Nu kommer en övning där vi kommer ge tre olika</a:t>
            </a:r>
            <a:r>
              <a:rPr lang="sv-SE" baseline="0" dirty="0"/>
              <a:t> exempel som kan uppstå inom omsorgen och de olika verksamheterna. </a:t>
            </a:r>
          </a:p>
          <a:p>
            <a:r>
              <a:rPr lang="sv-SE" baseline="0" dirty="0"/>
              <a:t>Ni ska få resonera och diskutera kring de olika </a:t>
            </a:r>
            <a:r>
              <a:rPr lang="sv-SE" baseline="0" dirty="0" err="1"/>
              <a:t>casen</a:t>
            </a:r>
            <a:r>
              <a:rPr lang="sv-SE" baseline="0" dirty="0"/>
              <a:t>. </a:t>
            </a:r>
            <a:endParaRPr lang="sv-SE" dirty="0"/>
          </a:p>
        </p:txBody>
      </p:sp>
      <p:sp>
        <p:nvSpPr>
          <p:cNvPr id="4" name="Platshållare för bildnummer 3"/>
          <p:cNvSpPr>
            <a:spLocks noGrp="1"/>
          </p:cNvSpPr>
          <p:nvPr>
            <p:ph type="sldNum" sz="quarter" idx="10"/>
          </p:nvPr>
        </p:nvSpPr>
        <p:spPr/>
        <p:txBody>
          <a:bodyPr/>
          <a:lstStyle/>
          <a:p>
            <a:fld id="{43C4190D-61C8-49E5-A1E7-0EC313CC3585}" type="slidenum">
              <a:rPr lang="en-US" smtClean="0"/>
              <a:pPr/>
              <a:t>6</a:t>
            </a:fld>
            <a:endParaRPr lang="en-US" dirty="0"/>
          </a:p>
        </p:txBody>
      </p:sp>
    </p:spTree>
    <p:extLst>
      <p:ext uri="{BB962C8B-B14F-4D97-AF65-F5344CB8AC3E}">
        <p14:creationId xmlns:p14="http://schemas.microsoft.com/office/powerpoint/2010/main" val="1566375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Svar: Presentera dig och berätta vem du är och varför du är där. Var lyhörd och lyssna på brukaren.  </a:t>
            </a:r>
          </a:p>
          <a:p>
            <a:endParaRPr lang="sv-SE" dirty="0"/>
          </a:p>
        </p:txBody>
      </p:sp>
      <p:sp>
        <p:nvSpPr>
          <p:cNvPr id="4" name="Platshållare för bildnummer 3"/>
          <p:cNvSpPr>
            <a:spLocks noGrp="1"/>
          </p:cNvSpPr>
          <p:nvPr>
            <p:ph type="sldNum" sz="quarter" idx="10"/>
          </p:nvPr>
        </p:nvSpPr>
        <p:spPr/>
        <p:txBody>
          <a:bodyPr/>
          <a:lstStyle/>
          <a:p>
            <a:fld id="{43C4190D-61C8-49E5-A1E7-0EC313CC3585}" type="slidenum">
              <a:rPr lang="en-US" smtClean="0"/>
              <a:pPr/>
              <a:t>7</a:t>
            </a:fld>
            <a:endParaRPr lang="en-US" dirty="0"/>
          </a:p>
        </p:txBody>
      </p:sp>
    </p:spTree>
    <p:extLst>
      <p:ext uri="{BB962C8B-B14F-4D97-AF65-F5344CB8AC3E}">
        <p14:creationId xmlns:p14="http://schemas.microsoft.com/office/powerpoint/2010/main" val="25012963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Svar: Säger åt kollegan att om hen tycker så, så borde det tas upp med kollegan i fråga eller ansvarig chef så att det kan bli en förbättring. </a:t>
            </a:r>
            <a:r>
              <a:rPr lang="sv-SE" sz="1200" u="sng" kern="1200" dirty="0">
                <a:solidFill>
                  <a:schemeClr val="tx1"/>
                </a:solidFill>
                <a:effectLst/>
                <a:latin typeface="+mn-lt"/>
                <a:ea typeface="+mn-ea"/>
                <a:cs typeface="+mn-cs"/>
              </a:rPr>
              <a:t>Kunden kommer alltid först.</a:t>
            </a:r>
            <a:r>
              <a:rPr lang="sv-SE" sz="1200" kern="1200" dirty="0">
                <a:solidFill>
                  <a:schemeClr val="tx1"/>
                </a:solidFill>
                <a:effectLst/>
                <a:latin typeface="+mn-lt"/>
                <a:ea typeface="+mn-ea"/>
                <a:cs typeface="+mn-cs"/>
              </a:rPr>
              <a:t> </a:t>
            </a:r>
          </a:p>
          <a:p>
            <a:endParaRPr lang="sv-SE" dirty="0"/>
          </a:p>
        </p:txBody>
      </p:sp>
      <p:sp>
        <p:nvSpPr>
          <p:cNvPr id="4" name="Platshållare för bildnummer 3"/>
          <p:cNvSpPr>
            <a:spLocks noGrp="1"/>
          </p:cNvSpPr>
          <p:nvPr>
            <p:ph type="sldNum" sz="quarter" idx="10"/>
          </p:nvPr>
        </p:nvSpPr>
        <p:spPr/>
        <p:txBody>
          <a:bodyPr/>
          <a:lstStyle/>
          <a:p>
            <a:fld id="{43C4190D-61C8-49E5-A1E7-0EC313CC3585}" type="slidenum">
              <a:rPr lang="en-US" smtClean="0"/>
              <a:pPr/>
              <a:t>8</a:t>
            </a:fld>
            <a:endParaRPr lang="en-US" dirty="0"/>
          </a:p>
        </p:txBody>
      </p:sp>
    </p:spTree>
    <p:extLst>
      <p:ext uri="{BB962C8B-B14F-4D97-AF65-F5344CB8AC3E}">
        <p14:creationId xmlns:p14="http://schemas.microsoft.com/office/powerpoint/2010/main" val="11354074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Svar: Säger till kollegan att ni får prata om det efter jobbet. Fokusera på brukaren och prata till brukaren. Det är inte ok att prata över huvudet på en brukare. </a:t>
            </a:r>
          </a:p>
          <a:p>
            <a:endParaRPr lang="sv-SE" dirty="0"/>
          </a:p>
        </p:txBody>
      </p:sp>
      <p:sp>
        <p:nvSpPr>
          <p:cNvPr id="4" name="Platshållare för bildnummer 3"/>
          <p:cNvSpPr>
            <a:spLocks noGrp="1"/>
          </p:cNvSpPr>
          <p:nvPr>
            <p:ph type="sldNum" sz="quarter" idx="10"/>
          </p:nvPr>
        </p:nvSpPr>
        <p:spPr/>
        <p:txBody>
          <a:bodyPr/>
          <a:lstStyle/>
          <a:p>
            <a:fld id="{43C4190D-61C8-49E5-A1E7-0EC313CC3585}" type="slidenum">
              <a:rPr lang="en-US" smtClean="0"/>
              <a:pPr/>
              <a:t>9</a:t>
            </a:fld>
            <a:endParaRPr lang="en-US" dirty="0"/>
          </a:p>
        </p:txBody>
      </p:sp>
    </p:spTree>
    <p:extLst>
      <p:ext uri="{BB962C8B-B14F-4D97-AF65-F5344CB8AC3E}">
        <p14:creationId xmlns:p14="http://schemas.microsoft.com/office/powerpoint/2010/main" val="71231321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 med kvarnhjul">
    <p:spTree>
      <p:nvGrpSpPr>
        <p:cNvPr id="1" name=""/>
        <p:cNvGrpSpPr/>
        <p:nvPr/>
      </p:nvGrpSpPr>
      <p:grpSpPr>
        <a:xfrm>
          <a:off x="0" y="0"/>
          <a:ext cx="0" cy="0"/>
          <a:chOff x="0" y="0"/>
          <a:chExt cx="0" cy="0"/>
        </a:xfrm>
      </p:grpSpPr>
      <p:pic>
        <p:nvPicPr>
          <p:cNvPr id="8" name="Bildobjekt 7" descr="Gron_va_ovre.png"/>
          <p:cNvPicPr>
            <a:picLocks noChangeAspect="1"/>
          </p:cNvPicPr>
          <p:nvPr userDrawn="1"/>
        </p:nvPicPr>
        <p:blipFill>
          <a:blip r:embed="rId2" cstate="print"/>
          <a:stretch>
            <a:fillRect/>
          </a:stretch>
        </p:blipFill>
        <p:spPr>
          <a:xfrm>
            <a:off x="252000" y="116632"/>
            <a:ext cx="1908000" cy="794743"/>
          </a:xfrm>
          <a:prstGeom prst="rect">
            <a:avLst/>
          </a:prstGeom>
        </p:spPr>
      </p:pic>
      <p:pic>
        <p:nvPicPr>
          <p:cNvPr id="9" name="Bildobjekt 8" descr="Lila_horna.png"/>
          <p:cNvPicPr>
            <a:picLocks noChangeAspect="1"/>
          </p:cNvPicPr>
          <p:nvPr userDrawn="1"/>
        </p:nvPicPr>
        <p:blipFill>
          <a:blip r:embed="rId3" cstate="print"/>
          <a:stretch>
            <a:fillRect/>
          </a:stretch>
        </p:blipFill>
        <p:spPr>
          <a:xfrm>
            <a:off x="5526017" y="3240017"/>
            <a:ext cx="3617983" cy="3617983"/>
          </a:xfrm>
          <a:prstGeom prst="rect">
            <a:avLst/>
          </a:prstGeom>
        </p:spPr>
      </p:pic>
      <p:sp>
        <p:nvSpPr>
          <p:cNvPr id="10"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1"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2018-01-30</a:t>
            </a:fld>
            <a:endParaRPr lang="sv-SE" dirty="0"/>
          </a:p>
        </p:txBody>
      </p:sp>
      <p:sp>
        <p:nvSpPr>
          <p:cNvPr id="7" name="Rubrik 1"/>
          <p:cNvSpPr>
            <a:spLocks noGrp="1"/>
          </p:cNvSpPr>
          <p:nvPr>
            <p:ph type="title"/>
          </p:nvPr>
        </p:nvSpPr>
        <p:spPr>
          <a:xfrm>
            <a:off x="726964" y="1925960"/>
            <a:ext cx="7690072" cy="1143000"/>
          </a:xfrm>
        </p:spPr>
        <p:txBody>
          <a:bodyPr>
            <a:normAutofit/>
          </a:bodyPr>
          <a:lstStyle>
            <a:lvl1pPr algn="ctr">
              <a:defRPr sz="3600" baseline="0"/>
            </a:lvl1pPr>
          </a:lstStyle>
          <a:p>
            <a:r>
              <a:rPr lang="sv-SE" noProof="0"/>
              <a:t>Klicka här för att ändra format</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Endast rubrik utan kvarnhjul">
    <p:spTree>
      <p:nvGrpSpPr>
        <p:cNvPr id="1" name=""/>
        <p:cNvGrpSpPr/>
        <p:nvPr/>
      </p:nvGrpSpPr>
      <p:grpSpPr>
        <a:xfrm>
          <a:off x="0" y="0"/>
          <a:ext cx="0" cy="0"/>
          <a:chOff x="0" y="0"/>
          <a:chExt cx="0" cy="0"/>
        </a:xfrm>
      </p:grpSpPr>
      <p:sp>
        <p:nvSpPr>
          <p:cNvPr id="2" name="Rubrik 1"/>
          <p:cNvSpPr>
            <a:spLocks noGrp="1"/>
          </p:cNvSpPr>
          <p:nvPr>
            <p:ph type="title"/>
          </p:nvPr>
        </p:nvSpPr>
        <p:spPr>
          <a:xfrm>
            <a:off x="1130400" y="274638"/>
            <a:ext cx="7690072" cy="1130400"/>
          </a:xfrm>
        </p:spPr>
        <p:txBody>
          <a:bodyPr/>
          <a:lstStyle/>
          <a:p>
            <a:r>
              <a:rPr lang="sv-SE"/>
              <a:t>Klicka här för att ändra format</a:t>
            </a:r>
            <a:endParaRPr lang="en-US" dirty="0"/>
          </a:p>
        </p:txBody>
      </p:sp>
      <p:pic>
        <p:nvPicPr>
          <p:cNvPr id="9" name="Bildobjekt 8" descr="Gron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10"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6"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2018-01-30</a:t>
            </a:fld>
            <a:endParaRPr lang="sv-S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Avsnittsrubrik med kvarnhjul">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normAutofit/>
          </a:bodyPr>
          <a:lstStyle>
            <a:lvl1pPr algn="l">
              <a:defRPr sz="3250" b="1" cap="all"/>
            </a:lvl1pPr>
          </a:lstStyle>
          <a:p>
            <a:r>
              <a:rPr lang="sv-SE"/>
              <a:t>Klicka här för att ändra format</a:t>
            </a:r>
            <a:endParaRPr lang="en-US" dirty="0"/>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7" name="Platshållare för datum 3"/>
          <p:cNvSpPr>
            <a:spLocks noGrp="1"/>
          </p:cNvSpPr>
          <p:nvPr>
            <p:ph type="dt" sz="half" idx="10"/>
          </p:nvPr>
        </p:nvSpPr>
        <p:spPr>
          <a:xfrm>
            <a:off x="745232"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B95ED81E-9016-49F4-820C-D74A308CDA4B}" type="datetime1">
              <a:rPr lang="sv-SE" smtClean="0"/>
              <a:pPr/>
              <a:t>2018-01-30</a:t>
            </a:fld>
            <a:endParaRPr lang="sv-SE" dirty="0"/>
          </a:p>
        </p:txBody>
      </p:sp>
      <p:sp>
        <p:nvSpPr>
          <p:cNvPr id="8" name="Platshållare för bildnummer 5"/>
          <p:cNvSpPr>
            <a:spLocks noGrp="1"/>
          </p:cNvSpPr>
          <p:nvPr>
            <p:ph type="sldNum" sz="quarter" idx="12"/>
          </p:nvPr>
        </p:nvSpPr>
        <p:spPr>
          <a:xfrm>
            <a:off x="169168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pic>
        <p:nvPicPr>
          <p:cNvPr id="9" name="Bildobjekt 8" descr="Gron_sidfot.png"/>
          <p:cNvPicPr>
            <a:picLocks noChangeAspect="1"/>
          </p:cNvPicPr>
          <p:nvPr userDrawn="1"/>
        </p:nvPicPr>
        <p:blipFill>
          <a:blip r:embed="rId2" cstate="print"/>
          <a:stretch>
            <a:fillRect/>
          </a:stretch>
        </p:blipFill>
        <p:spPr>
          <a:xfrm>
            <a:off x="7524000" y="6237312"/>
            <a:ext cx="1260000" cy="524233"/>
          </a:xfrm>
          <a:prstGeom prst="rect">
            <a:avLst/>
          </a:prstGeom>
        </p:spPr>
      </p:pic>
      <p:pic>
        <p:nvPicPr>
          <p:cNvPr id="10" name="Bildobjekt 9" descr="Gra_horna_svag_gra.png"/>
          <p:cNvPicPr>
            <a:picLocks noChangeAspect="1"/>
          </p:cNvPicPr>
          <p:nvPr userDrawn="1"/>
        </p:nvPicPr>
        <p:blipFill>
          <a:blip r:embed="rId3" cstate="print"/>
          <a:stretch>
            <a:fillRect/>
          </a:stretch>
        </p:blipFill>
        <p:spPr>
          <a:xfrm>
            <a:off x="0" y="0"/>
            <a:ext cx="3617983" cy="3617983"/>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1130400" y="274638"/>
            <a:ext cx="7762080" cy="1143000"/>
          </a:xfrm>
        </p:spPr>
        <p:txBody>
          <a:bodyPr/>
          <a:lstStyle>
            <a:lvl1pPr>
              <a:defRPr baseline="0"/>
            </a:lvl1pPr>
          </a:lstStyle>
          <a:p>
            <a:r>
              <a:rPr lang="sv-SE"/>
              <a:t>Klicka här för att ändra format</a:t>
            </a:r>
            <a:endParaRPr lang="en-US" dirty="0"/>
          </a:p>
        </p:txBody>
      </p:sp>
      <p:sp>
        <p:nvSpPr>
          <p:cNvPr id="3" name="Platshållare för text 2"/>
          <p:cNvSpPr>
            <a:spLocks noGrp="1"/>
          </p:cNvSpPr>
          <p:nvPr>
            <p:ph type="body" idx="1"/>
          </p:nvPr>
        </p:nvSpPr>
        <p:spPr>
          <a:xfrm>
            <a:off x="1130400" y="1535113"/>
            <a:ext cx="3744000" cy="639762"/>
          </a:xfrm>
        </p:spPr>
        <p:txBody>
          <a:bodyPr anchor="b">
            <a:noAutofit/>
          </a:bodyPr>
          <a:lstStyle>
            <a:lvl1pPr marL="0" indent="0">
              <a:buNone/>
              <a:defRPr sz="20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1130400" y="2174875"/>
            <a:ext cx="3744000" cy="3951288"/>
          </a:xfrm>
        </p:spPr>
        <p:txBody>
          <a:bodyPr/>
          <a:lstStyle>
            <a:lvl1pPr>
              <a:defRPr sz="1800"/>
            </a:lvl1pPr>
            <a:lvl2pPr>
              <a:defRPr sz="1600"/>
            </a:lvl2pPr>
            <a:lvl3pPr>
              <a:defRPr sz="1400"/>
            </a:lvl3pPr>
            <a:lvl4pPr>
              <a:defRPr sz="1400"/>
            </a:lvl4pPr>
            <a:lvl5pPr>
              <a:defRPr sz="14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Platshållare för text 4"/>
          <p:cNvSpPr>
            <a:spLocks noGrp="1"/>
          </p:cNvSpPr>
          <p:nvPr>
            <p:ph type="body" sz="quarter" idx="3"/>
          </p:nvPr>
        </p:nvSpPr>
        <p:spPr>
          <a:xfrm>
            <a:off x="5148064" y="1556792"/>
            <a:ext cx="3744000"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5148064" y="2204864"/>
            <a:ext cx="3744000" cy="3951288"/>
          </a:xfrm>
        </p:spPr>
        <p:txBody>
          <a:bodyPr/>
          <a:lstStyle>
            <a:lvl1pPr>
              <a:defRPr sz="1800"/>
            </a:lvl1pPr>
            <a:lvl2pPr>
              <a:defRPr sz="1600"/>
            </a:lvl2pPr>
            <a:lvl3pPr>
              <a:defRPr sz="1400"/>
            </a:lvl3pPr>
            <a:lvl4pPr>
              <a:defRPr sz="1400"/>
            </a:lvl4pPr>
            <a:lvl5pPr>
              <a:defRPr sz="14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pic>
        <p:nvPicPr>
          <p:cNvPr id="13" name="Bildobjekt 12" descr="Gron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14"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0"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2018-01-30</a:t>
            </a:fld>
            <a:endParaRPr lang="sv-SE"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130400" y="273050"/>
            <a:ext cx="3081560" cy="1162050"/>
          </a:xfrm>
        </p:spPr>
        <p:txBody>
          <a:bodyPr anchor="b"/>
          <a:lstStyle>
            <a:lvl1pPr algn="l">
              <a:defRPr sz="2000" b="1" baseline="0"/>
            </a:lvl1pPr>
          </a:lstStyle>
          <a:p>
            <a:r>
              <a:rPr lang="sv-SE"/>
              <a:t>Klicka här för att ändra format</a:t>
            </a:r>
            <a:endParaRPr lang="en-US" dirty="0"/>
          </a:p>
        </p:txBody>
      </p:sp>
      <p:sp>
        <p:nvSpPr>
          <p:cNvPr id="3" name="Platshållare för innehåll 2"/>
          <p:cNvSpPr>
            <a:spLocks noGrp="1"/>
          </p:cNvSpPr>
          <p:nvPr>
            <p:ph idx="1"/>
          </p:nvPr>
        </p:nvSpPr>
        <p:spPr>
          <a:xfrm>
            <a:off x="4499992" y="273050"/>
            <a:ext cx="4392488" cy="5853113"/>
          </a:xfrm>
        </p:spPr>
        <p:txBody>
          <a:bodyPr/>
          <a:lstStyle>
            <a:lvl1pPr>
              <a:defRPr sz="2800"/>
            </a:lvl1pPr>
            <a:lvl2pPr>
              <a:defRPr sz="2400"/>
            </a:lvl2pPr>
            <a:lvl3pPr>
              <a:defRPr sz="22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Platshållare för text 3"/>
          <p:cNvSpPr>
            <a:spLocks noGrp="1"/>
          </p:cNvSpPr>
          <p:nvPr>
            <p:ph type="body" sz="half" idx="2"/>
          </p:nvPr>
        </p:nvSpPr>
        <p:spPr>
          <a:xfrm>
            <a:off x="1130400" y="1435100"/>
            <a:ext cx="308156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pic>
        <p:nvPicPr>
          <p:cNvPr id="11" name="Bildobjekt 10" descr="Gron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8"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9"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2018-01-30</a:t>
            </a:fld>
            <a:endParaRPr lang="sv-SE"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835696" y="4797152"/>
            <a:ext cx="5486400" cy="566738"/>
          </a:xfrm>
        </p:spPr>
        <p:txBody>
          <a:bodyPr anchor="b"/>
          <a:lstStyle>
            <a:lvl1pPr algn="l">
              <a:defRPr sz="2000" b="1"/>
            </a:lvl1pPr>
          </a:lstStyle>
          <a:p>
            <a:r>
              <a:rPr lang="sv-SE" noProof="0"/>
              <a:t>Klicka här för att ändra format</a:t>
            </a:r>
          </a:p>
        </p:txBody>
      </p:sp>
      <p:sp>
        <p:nvSpPr>
          <p:cNvPr id="3" name="Platshållare för bild 2"/>
          <p:cNvSpPr>
            <a:spLocks noGrp="1"/>
          </p:cNvSpPr>
          <p:nvPr>
            <p:ph type="pic" idx="1"/>
          </p:nvPr>
        </p:nvSpPr>
        <p:spPr>
          <a:xfrm>
            <a:off x="1835696" y="620688"/>
            <a:ext cx="5442992"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noProof="0"/>
              <a:t>Klicka på ikonen för att lägga till en bild</a:t>
            </a:r>
          </a:p>
        </p:txBody>
      </p:sp>
      <p:sp>
        <p:nvSpPr>
          <p:cNvPr id="4" name="Platshållare för text 3"/>
          <p:cNvSpPr>
            <a:spLocks noGrp="1"/>
          </p:cNvSpPr>
          <p:nvPr>
            <p:ph type="body" sz="half" idx="2"/>
          </p:nvPr>
        </p:nvSpPr>
        <p:spPr>
          <a:xfrm>
            <a:off x="1835696" y="5373216"/>
            <a:ext cx="5486400" cy="804862"/>
          </a:xfrm>
        </p:spPr>
        <p:txBody>
          <a:bodyPr/>
          <a:lstStyle>
            <a:lvl1pPr marL="0" indent="0">
              <a:buNone/>
              <a:defRPr sz="1400" spc="0" baseline="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noProof="0"/>
              <a:t>Klicka här för att ändra format på bakgrundstexten</a:t>
            </a:r>
          </a:p>
        </p:txBody>
      </p:sp>
      <p:pic>
        <p:nvPicPr>
          <p:cNvPr id="10" name="Bildobjekt 9" descr="Gron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13"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4"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2018-01-30</a:t>
            </a:fld>
            <a:endParaRPr lang="sv-SE"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a:xfrm>
            <a:off x="1130400" y="274638"/>
            <a:ext cx="7762080" cy="1143000"/>
          </a:xfrm>
        </p:spPr>
        <p:txBody>
          <a:bodyPr/>
          <a:lstStyle/>
          <a:p>
            <a:r>
              <a:rPr lang="sv-SE"/>
              <a:t>Klicka här för att ändra format</a:t>
            </a:r>
            <a:endParaRPr lang="en-US"/>
          </a:p>
        </p:txBody>
      </p:sp>
      <p:sp>
        <p:nvSpPr>
          <p:cNvPr id="3" name="Platshållare för lodrät text 2"/>
          <p:cNvSpPr>
            <a:spLocks noGrp="1"/>
          </p:cNvSpPr>
          <p:nvPr>
            <p:ph type="body" orient="vert" idx="1"/>
          </p:nvPr>
        </p:nvSpPr>
        <p:spPr>
          <a:xfrm>
            <a:off x="1130400" y="1600200"/>
            <a:ext cx="7762080" cy="4525963"/>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pic>
        <p:nvPicPr>
          <p:cNvPr id="10" name="Bildobjekt 9" descr="Gron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7"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8"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2018-01-30</a:t>
            </a:fld>
            <a:endParaRPr lang="sv-SE"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format</a:t>
            </a:r>
            <a:endParaRPr lang="en-US" dirty="0"/>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pic>
        <p:nvPicPr>
          <p:cNvPr id="9" name="Bildobjekt 8" descr="Gron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10"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1"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2018-01-30</a:t>
            </a:fld>
            <a:endParaRPr lang="sv-S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med kvarnhjul">
    <p:spTree>
      <p:nvGrpSpPr>
        <p:cNvPr id="1" name=""/>
        <p:cNvGrpSpPr/>
        <p:nvPr/>
      </p:nvGrpSpPr>
      <p:grpSpPr>
        <a:xfrm>
          <a:off x="0" y="0"/>
          <a:ext cx="0" cy="0"/>
          <a:chOff x="0" y="0"/>
          <a:chExt cx="0" cy="0"/>
        </a:xfrm>
      </p:grpSpPr>
      <p:sp>
        <p:nvSpPr>
          <p:cNvPr id="2" name="Rubrik 1"/>
          <p:cNvSpPr>
            <a:spLocks noGrp="1"/>
          </p:cNvSpPr>
          <p:nvPr>
            <p:ph type="title"/>
          </p:nvPr>
        </p:nvSpPr>
        <p:spPr>
          <a:xfrm>
            <a:off x="1130400" y="274638"/>
            <a:ext cx="7762080" cy="1143000"/>
          </a:xfrm>
        </p:spPr>
        <p:txBody>
          <a:bodyPr/>
          <a:lstStyle>
            <a:lvl1pPr algn="l">
              <a:defRPr/>
            </a:lvl1pPr>
          </a:lstStyle>
          <a:p>
            <a:r>
              <a:rPr lang="sv-SE" noProof="0"/>
              <a:t>Klicka här för att ändra format</a:t>
            </a:r>
          </a:p>
        </p:txBody>
      </p:sp>
      <p:sp>
        <p:nvSpPr>
          <p:cNvPr id="3" name="Platshållare för innehåll 2"/>
          <p:cNvSpPr>
            <a:spLocks noGrp="1"/>
          </p:cNvSpPr>
          <p:nvPr>
            <p:ph idx="1"/>
          </p:nvPr>
        </p:nvSpPr>
        <p:spPr>
          <a:xfrm>
            <a:off x="1130400" y="1600200"/>
            <a:ext cx="7762080" cy="4525963"/>
          </a:xfrm>
        </p:spPr>
        <p:txBody>
          <a:bodyPr/>
          <a:lstStyle>
            <a:lvl1pPr>
              <a:defRPr baseline="0"/>
            </a:lvl1pPr>
            <a:lvl2pPr>
              <a:defRPr baseline="0"/>
            </a:lvl2pPr>
            <a:lvl3pPr>
              <a:defRPr baseline="0"/>
            </a:lvl3pPr>
            <a:lvl4pPr>
              <a:defRPr baseline="0"/>
            </a:lvl4pPr>
            <a:lvl5pPr>
              <a:defRPr baseline="0"/>
            </a:lvl5p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7"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2018-01-30</a:t>
            </a:fld>
            <a:endParaRPr lang="sv-SE" dirty="0"/>
          </a:p>
        </p:txBody>
      </p:sp>
      <p:sp>
        <p:nvSpPr>
          <p:cNvPr id="8"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pic>
        <p:nvPicPr>
          <p:cNvPr id="10" name="Bildobjekt 9" descr="Gron_sidfot.png"/>
          <p:cNvPicPr>
            <a:picLocks noChangeAspect="1"/>
          </p:cNvPicPr>
          <p:nvPr userDrawn="1"/>
        </p:nvPicPr>
        <p:blipFill>
          <a:blip r:embed="rId2" cstate="print"/>
          <a:stretch>
            <a:fillRect/>
          </a:stretch>
        </p:blipFill>
        <p:spPr>
          <a:xfrm>
            <a:off x="7524000" y="6237312"/>
            <a:ext cx="1260000" cy="524233"/>
          </a:xfrm>
          <a:prstGeom prst="rect">
            <a:avLst/>
          </a:prstGeom>
        </p:spPr>
      </p:pic>
      <p:pic>
        <p:nvPicPr>
          <p:cNvPr id="9" name="Bildobjekt 8" descr="Gra_horna_svag_gra.png"/>
          <p:cNvPicPr>
            <a:picLocks noChangeAspect="1"/>
          </p:cNvPicPr>
          <p:nvPr userDrawn="1"/>
        </p:nvPicPr>
        <p:blipFill>
          <a:blip r:embed="rId3" cstate="print"/>
          <a:stretch>
            <a:fillRect/>
          </a:stretch>
        </p:blipFill>
        <p:spPr>
          <a:xfrm>
            <a:off x="0" y="0"/>
            <a:ext cx="3617983" cy="3617983"/>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Rubrik och innehåll utan kvarnhjul">
    <p:spTree>
      <p:nvGrpSpPr>
        <p:cNvPr id="1" name=""/>
        <p:cNvGrpSpPr/>
        <p:nvPr/>
      </p:nvGrpSpPr>
      <p:grpSpPr>
        <a:xfrm>
          <a:off x="0" y="0"/>
          <a:ext cx="0" cy="0"/>
          <a:chOff x="0" y="0"/>
          <a:chExt cx="0" cy="0"/>
        </a:xfrm>
      </p:grpSpPr>
      <p:sp>
        <p:nvSpPr>
          <p:cNvPr id="2" name="Rubrik 1"/>
          <p:cNvSpPr>
            <a:spLocks noGrp="1"/>
          </p:cNvSpPr>
          <p:nvPr>
            <p:ph type="title"/>
          </p:nvPr>
        </p:nvSpPr>
        <p:spPr>
          <a:xfrm>
            <a:off x="1130400" y="274638"/>
            <a:ext cx="7762080" cy="1143000"/>
          </a:xfrm>
        </p:spPr>
        <p:txBody>
          <a:bodyPr/>
          <a:lstStyle>
            <a:lvl1pPr algn="l">
              <a:defRPr baseline="0"/>
            </a:lvl1pPr>
          </a:lstStyle>
          <a:p>
            <a:r>
              <a:rPr lang="sv-SE" noProof="0"/>
              <a:t>Klicka här för att ändra format</a:t>
            </a:r>
          </a:p>
        </p:txBody>
      </p:sp>
      <p:sp>
        <p:nvSpPr>
          <p:cNvPr id="3" name="Platshållare för innehåll 2"/>
          <p:cNvSpPr>
            <a:spLocks noGrp="1"/>
          </p:cNvSpPr>
          <p:nvPr>
            <p:ph idx="1"/>
          </p:nvPr>
        </p:nvSpPr>
        <p:spPr>
          <a:xfrm>
            <a:off x="1130400" y="1600200"/>
            <a:ext cx="7762080" cy="4525963"/>
          </a:xfrm>
        </p:spPr>
        <p:txBody>
          <a:bodyPr/>
          <a:lstStyle>
            <a:lvl1pPr>
              <a:defRPr baseline="0"/>
            </a:lvl1pPr>
            <a:lvl2pPr>
              <a:defRPr baseline="0"/>
            </a:lvl2pPr>
            <a:lvl3pPr>
              <a:defRPr baseline="0"/>
            </a:lvl3pPr>
            <a:lvl4pPr>
              <a:defRPr baseline="0"/>
            </a:lvl4pPr>
            <a:lvl5pPr>
              <a:defRPr baseline="0"/>
            </a:lvl5p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endParaRPr lang="sv-SE" noProof="0" dirty="0"/>
          </a:p>
        </p:txBody>
      </p:sp>
      <p:pic>
        <p:nvPicPr>
          <p:cNvPr id="9" name="Bildobjekt 8" descr="Gron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11"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7"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2018-01-30</a:t>
            </a:fld>
            <a:endParaRPr lang="sv-S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med kvarnhjul">
    <p:spTree>
      <p:nvGrpSpPr>
        <p:cNvPr id="1" name=""/>
        <p:cNvGrpSpPr/>
        <p:nvPr/>
      </p:nvGrpSpPr>
      <p:grpSpPr>
        <a:xfrm>
          <a:off x="0" y="0"/>
          <a:ext cx="0" cy="0"/>
          <a:chOff x="0" y="0"/>
          <a:chExt cx="0" cy="0"/>
        </a:xfrm>
      </p:grpSpPr>
      <p:sp>
        <p:nvSpPr>
          <p:cNvPr id="2" name="Rubrik 1"/>
          <p:cNvSpPr>
            <a:spLocks noGrp="1"/>
          </p:cNvSpPr>
          <p:nvPr>
            <p:ph type="title"/>
          </p:nvPr>
        </p:nvSpPr>
        <p:spPr>
          <a:xfrm>
            <a:off x="1130400" y="274638"/>
            <a:ext cx="7768800" cy="1143000"/>
          </a:xfrm>
        </p:spPr>
        <p:txBody>
          <a:bodyPr/>
          <a:lstStyle/>
          <a:p>
            <a:r>
              <a:rPr lang="sv-SE" noProof="0"/>
              <a:t>Klicka här för att ändra format</a:t>
            </a:r>
          </a:p>
        </p:txBody>
      </p:sp>
      <p:sp>
        <p:nvSpPr>
          <p:cNvPr id="3" name="Platshållare för innehåll 2"/>
          <p:cNvSpPr>
            <a:spLocks noGrp="1"/>
          </p:cNvSpPr>
          <p:nvPr>
            <p:ph sz="half" idx="1"/>
          </p:nvPr>
        </p:nvSpPr>
        <p:spPr>
          <a:xfrm>
            <a:off x="1130400" y="1600200"/>
            <a:ext cx="3744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4" name="Platshållare för innehåll 3"/>
          <p:cNvSpPr>
            <a:spLocks noGrp="1"/>
          </p:cNvSpPr>
          <p:nvPr>
            <p:ph sz="half" idx="2"/>
          </p:nvPr>
        </p:nvSpPr>
        <p:spPr>
          <a:xfrm>
            <a:off x="5148064" y="1628800"/>
            <a:ext cx="3744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pic>
        <p:nvPicPr>
          <p:cNvPr id="12" name="Bildobjekt 11" descr="Gron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13"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pic>
        <p:nvPicPr>
          <p:cNvPr id="14" name="Bildobjekt 13" descr="Gra_horna_svag_gra.png"/>
          <p:cNvPicPr>
            <a:picLocks noChangeAspect="1"/>
          </p:cNvPicPr>
          <p:nvPr userDrawn="1"/>
        </p:nvPicPr>
        <p:blipFill>
          <a:blip r:embed="rId3" cstate="print"/>
          <a:stretch>
            <a:fillRect/>
          </a:stretch>
        </p:blipFill>
        <p:spPr>
          <a:xfrm>
            <a:off x="0" y="0"/>
            <a:ext cx="3617983" cy="3617983"/>
          </a:xfrm>
          <a:prstGeom prst="rect">
            <a:avLst/>
          </a:prstGeom>
        </p:spPr>
      </p:pic>
      <p:sp>
        <p:nvSpPr>
          <p:cNvPr id="11"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2018-01-30</a:t>
            </a:fld>
            <a:endParaRPr lang="sv-S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vå innehållsdelar utan kvarnhjul">
    <p:spTree>
      <p:nvGrpSpPr>
        <p:cNvPr id="1" name=""/>
        <p:cNvGrpSpPr/>
        <p:nvPr/>
      </p:nvGrpSpPr>
      <p:grpSpPr>
        <a:xfrm>
          <a:off x="0" y="0"/>
          <a:ext cx="0" cy="0"/>
          <a:chOff x="0" y="0"/>
          <a:chExt cx="0" cy="0"/>
        </a:xfrm>
      </p:grpSpPr>
      <p:sp>
        <p:nvSpPr>
          <p:cNvPr id="2" name="Rubrik 1"/>
          <p:cNvSpPr>
            <a:spLocks noGrp="1"/>
          </p:cNvSpPr>
          <p:nvPr>
            <p:ph type="title"/>
          </p:nvPr>
        </p:nvSpPr>
        <p:spPr>
          <a:xfrm>
            <a:off x="1130400" y="274638"/>
            <a:ext cx="7768800" cy="1143000"/>
          </a:xfrm>
        </p:spPr>
        <p:txBody>
          <a:bodyPr/>
          <a:lstStyle/>
          <a:p>
            <a:r>
              <a:rPr lang="sv-SE" noProof="0"/>
              <a:t>Klicka här för att ändra format</a:t>
            </a:r>
          </a:p>
        </p:txBody>
      </p:sp>
      <p:sp>
        <p:nvSpPr>
          <p:cNvPr id="3" name="Platshållare för innehåll 2"/>
          <p:cNvSpPr>
            <a:spLocks noGrp="1"/>
          </p:cNvSpPr>
          <p:nvPr>
            <p:ph sz="half" idx="1"/>
          </p:nvPr>
        </p:nvSpPr>
        <p:spPr>
          <a:xfrm>
            <a:off x="1130400" y="1600200"/>
            <a:ext cx="3744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4" name="Platshållare för innehåll 3"/>
          <p:cNvSpPr>
            <a:spLocks noGrp="1"/>
          </p:cNvSpPr>
          <p:nvPr>
            <p:ph sz="half" idx="2"/>
          </p:nvPr>
        </p:nvSpPr>
        <p:spPr>
          <a:xfrm>
            <a:off x="5148064" y="1628800"/>
            <a:ext cx="3744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pic>
        <p:nvPicPr>
          <p:cNvPr id="12" name="Bildobjekt 11" descr="Gron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13"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8"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2018-01-30</a:t>
            </a:fld>
            <a:endParaRPr lang="sv-S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Tom med kvarnhjul">
    <p:spTree>
      <p:nvGrpSpPr>
        <p:cNvPr id="1" name=""/>
        <p:cNvGrpSpPr/>
        <p:nvPr/>
      </p:nvGrpSpPr>
      <p:grpSpPr>
        <a:xfrm>
          <a:off x="0" y="0"/>
          <a:ext cx="0" cy="0"/>
          <a:chOff x="0" y="0"/>
          <a:chExt cx="0" cy="0"/>
        </a:xfrm>
      </p:grpSpPr>
      <p:pic>
        <p:nvPicPr>
          <p:cNvPr id="9" name="Bildobjekt 8" descr="Gron_sidfot.png"/>
          <p:cNvPicPr>
            <a:picLocks noChangeAspect="1"/>
          </p:cNvPicPr>
          <p:nvPr userDrawn="1"/>
        </p:nvPicPr>
        <p:blipFill>
          <a:blip r:embed="rId2" cstate="print"/>
          <a:stretch>
            <a:fillRect/>
          </a:stretch>
        </p:blipFill>
        <p:spPr>
          <a:xfrm>
            <a:off x="7524000" y="6237312"/>
            <a:ext cx="1260000" cy="524233"/>
          </a:xfrm>
          <a:prstGeom prst="rect">
            <a:avLst/>
          </a:prstGeom>
        </p:spPr>
      </p:pic>
      <p:pic>
        <p:nvPicPr>
          <p:cNvPr id="7" name="Bildobjekt 6" descr="Gra_horna_svag_gra.png"/>
          <p:cNvPicPr>
            <a:picLocks noChangeAspect="1"/>
          </p:cNvPicPr>
          <p:nvPr userDrawn="1"/>
        </p:nvPicPr>
        <p:blipFill>
          <a:blip r:embed="rId3" cstate="print"/>
          <a:stretch>
            <a:fillRect/>
          </a:stretch>
        </p:blipFill>
        <p:spPr>
          <a:xfrm>
            <a:off x="0" y="0"/>
            <a:ext cx="3617983" cy="3617983"/>
          </a:xfrm>
          <a:prstGeom prst="rect">
            <a:avLst/>
          </a:prstGeom>
        </p:spPr>
      </p:pic>
      <p:sp>
        <p:nvSpPr>
          <p:cNvPr id="10"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1"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2018-01-30</a:t>
            </a:fld>
            <a:endParaRPr lang="sv-S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utan kvarnhjul">
    <p:spTree>
      <p:nvGrpSpPr>
        <p:cNvPr id="1" name=""/>
        <p:cNvGrpSpPr/>
        <p:nvPr/>
      </p:nvGrpSpPr>
      <p:grpSpPr>
        <a:xfrm>
          <a:off x="0" y="0"/>
          <a:ext cx="0" cy="0"/>
          <a:chOff x="0" y="0"/>
          <a:chExt cx="0" cy="0"/>
        </a:xfrm>
      </p:grpSpPr>
      <p:pic>
        <p:nvPicPr>
          <p:cNvPr id="7" name="Bildobjekt 6" descr="Gron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9"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5"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2018-01-30</a:t>
            </a:fld>
            <a:endParaRPr lang="sv-S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bild och underrubrik med kvarnhjul">
    <p:spTree>
      <p:nvGrpSpPr>
        <p:cNvPr id="1" name=""/>
        <p:cNvGrpSpPr/>
        <p:nvPr/>
      </p:nvGrpSpPr>
      <p:grpSpPr>
        <a:xfrm>
          <a:off x="0" y="0"/>
          <a:ext cx="0" cy="0"/>
          <a:chOff x="0" y="0"/>
          <a:chExt cx="0" cy="0"/>
        </a:xfrm>
      </p:grpSpPr>
      <p:pic>
        <p:nvPicPr>
          <p:cNvPr id="8" name="Bildobjekt 7" descr="Gron_va_ovre.png"/>
          <p:cNvPicPr>
            <a:picLocks noChangeAspect="1"/>
          </p:cNvPicPr>
          <p:nvPr userDrawn="1"/>
        </p:nvPicPr>
        <p:blipFill>
          <a:blip r:embed="rId2" cstate="print"/>
          <a:stretch>
            <a:fillRect/>
          </a:stretch>
        </p:blipFill>
        <p:spPr>
          <a:xfrm>
            <a:off x="252000" y="116632"/>
            <a:ext cx="1908000" cy="794743"/>
          </a:xfrm>
          <a:prstGeom prst="rect">
            <a:avLst/>
          </a:prstGeom>
        </p:spPr>
      </p:pic>
      <p:pic>
        <p:nvPicPr>
          <p:cNvPr id="11" name="Bildobjekt 10" descr="Lila_horna.png"/>
          <p:cNvPicPr>
            <a:picLocks noChangeAspect="1"/>
          </p:cNvPicPr>
          <p:nvPr userDrawn="1"/>
        </p:nvPicPr>
        <p:blipFill>
          <a:blip r:embed="rId3" cstate="print"/>
          <a:stretch>
            <a:fillRect/>
          </a:stretch>
        </p:blipFill>
        <p:spPr>
          <a:xfrm>
            <a:off x="5526017" y="3240017"/>
            <a:ext cx="3617983" cy="3617983"/>
          </a:xfrm>
          <a:prstGeom prst="rect">
            <a:avLst/>
          </a:prstGeom>
        </p:spPr>
      </p:pic>
      <p:sp>
        <p:nvSpPr>
          <p:cNvPr id="9"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0"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2018-01-30</a:t>
            </a:fld>
            <a:endParaRPr lang="sv-SE" dirty="0"/>
          </a:p>
        </p:txBody>
      </p:sp>
      <p:sp>
        <p:nvSpPr>
          <p:cNvPr id="12" name="Rubrik 1"/>
          <p:cNvSpPr>
            <a:spLocks noGrp="1"/>
          </p:cNvSpPr>
          <p:nvPr>
            <p:ph type="ctrTitle"/>
          </p:nvPr>
        </p:nvSpPr>
        <p:spPr>
          <a:xfrm>
            <a:off x="685800" y="2160000"/>
            <a:ext cx="7772400" cy="1470025"/>
          </a:xfrm>
        </p:spPr>
        <p:txBody>
          <a:bodyPr>
            <a:normAutofit/>
          </a:bodyPr>
          <a:lstStyle>
            <a:lvl1pPr marL="0" algn="l" defTabSz="914400" rtl="0" eaLnBrk="1" latinLnBrk="0" hangingPunct="1">
              <a:lnSpc>
                <a:spcPts val="4000"/>
              </a:lnSpc>
              <a:spcBef>
                <a:spcPts val="0"/>
              </a:spcBef>
              <a:spcAft>
                <a:spcPts val="0"/>
              </a:spcAft>
              <a:defRPr lang="en-US" sz="3600" b="1" kern="0" spc="0" baseline="0" dirty="0" smtClean="0">
                <a:solidFill>
                  <a:schemeClr val="tx1"/>
                </a:solidFill>
                <a:latin typeface="Gill Sans MT"/>
                <a:ea typeface="+mn-ea"/>
                <a:cs typeface="+mn-cs"/>
              </a:defRPr>
            </a:lvl1pPr>
          </a:lstStyle>
          <a:p>
            <a:r>
              <a:rPr lang="sv-SE"/>
              <a:t>Klicka här för att ändra format</a:t>
            </a:r>
            <a:endParaRPr lang="en-US" dirty="0"/>
          </a:p>
        </p:txBody>
      </p:sp>
      <p:sp>
        <p:nvSpPr>
          <p:cNvPr id="13" name="Underrubrik 2"/>
          <p:cNvSpPr>
            <a:spLocks noGrp="1"/>
          </p:cNvSpPr>
          <p:nvPr>
            <p:ph type="subTitle" idx="1"/>
          </p:nvPr>
        </p:nvSpPr>
        <p:spPr>
          <a:xfrm>
            <a:off x="683568" y="3933056"/>
            <a:ext cx="4136504" cy="1752600"/>
          </a:xfrm>
        </p:spPr>
        <p:txBody>
          <a:bodyPr vert="horz" lIns="91440" tIns="45720" rIns="91440" bIns="45720" rtlCol="0" anchor="ctr">
            <a:normAutofit/>
          </a:bodyPr>
          <a:lstStyle>
            <a:lvl1pPr marL="0" indent="0" algn="l" defTabSz="914400" rtl="0" eaLnBrk="1" latinLnBrk="0" hangingPunct="1">
              <a:lnSpc>
                <a:spcPts val="2400"/>
              </a:lnSpc>
              <a:spcBef>
                <a:spcPts val="0"/>
              </a:spcBef>
              <a:spcAft>
                <a:spcPts val="0"/>
              </a:spcAft>
              <a:buNone/>
              <a:defRPr lang="en-US" sz="2400" b="0" kern="0" spc="0" baseline="0" dirty="0" smtClean="0">
                <a:solidFill>
                  <a:schemeClr val="tx1"/>
                </a:solidFill>
                <a:latin typeface="Gill Sans M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Endast rubrik med kvarnhjul">
    <p:spTree>
      <p:nvGrpSpPr>
        <p:cNvPr id="1" name=""/>
        <p:cNvGrpSpPr/>
        <p:nvPr/>
      </p:nvGrpSpPr>
      <p:grpSpPr>
        <a:xfrm>
          <a:off x="0" y="0"/>
          <a:ext cx="0" cy="0"/>
          <a:chOff x="0" y="0"/>
          <a:chExt cx="0" cy="0"/>
        </a:xfrm>
      </p:grpSpPr>
      <p:sp>
        <p:nvSpPr>
          <p:cNvPr id="2" name="Rubrik 1"/>
          <p:cNvSpPr>
            <a:spLocks noGrp="1"/>
          </p:cNvSpPr>
          <p:nvPr>
            <p:ph type="title"/>
          </p:nvPr>
        </p:nvSpPr>
        <p:spPr>
          <a:xfrm>
            <a:off x="1130400" y="274638"/>
            <a:ext cx="7690072" cy="1130400"/>
          </a:xfrm>
        </p:spPr>
        <p:txBody>
          <a:bodyPr/>
          <a:lstStyle/>
          <a:p>
            <a:r>
              <a:rPr lang="sv-SE"/>
              <a:t>Klicka här för att ändra format</a:t>
            </a:r>
            <a:endParaRPr lang="en-US" dirty="0"/>
          </a:p>
        </p:txBody>
      </p:sp>
      <p:pic>
        <p:nvPicPr>
          <p:cNvPr id="9" name="Bildobjekt 8" descr="Gron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10"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6"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2018-01-30</a:t>
            </a:fld>
            <a:endParaRPr lang="sv-SE" dirty="0"/>
          </a:p>
        </p:txBody>
      </p:sp>
      <p:pic>
        <p:nvPicPr>
          <p:cNvPr id="7" name="Bildobjekt 6" descr="Gra_horna_svag_gra.png"/>
          <p:cNvPicPr>
            <a:picLocks noChangeAspect="1"/>
          </p:cNvPicPr>
          <p:nvPr userDrawn="1"/>
        </p:nvPicPr>
        <p:blipFill>
          <a:blip r:embed="rId3" cstate="print"/>
          <a:stretch>
            <a:fillRect/>
          </a:stretch>
        </p:blipFill>
        <p:spPr>
          <a:xfrm>
            <a:off x="0" y="0"/>
            <a:ext cx="3617983" cy="3617983"/>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dirty="0"/>
              <a:t>Klicka här för att ändra format</a:t>
            </a:r>
            <a:endParaRPr lang="en-US" dirty="0"/>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8" name="Platshållare för datum 3"/>
          <p:cNvSpPr>
            <a:spLocks noGrp="1"/>
          </p:cNvSpPr>
          <p:nvPr>
            <p:ph type="dt" sz="half" idx="2"/>
          </p:nvPr>
        </p:nvSpPr>
        <p:spPr>
          <a:xfrm>
            <a:off x="457200" y="6356350"/>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100" baseline="0" smtClean="0">
                <a:solidFill>
                  <a:schemeClr val="tx1"/>
                </a:solidFill>
                <a:latin typeface="Gill Sans MT"/>
                <a:ea typeface="+mn-ea"/>
                <a:cs typeface="+mn-cs"/>
              </a:defRPr>
            </a:lvl1pPr>
          </a:lstStyle>
          <a:p>
            <a:fld id="{7D52571D-F6E9-4E55-9072-6039233C3AA6}" type="datetime1">
              <a:rPr lang="sv-SE" smtClean="0"/>
              <a:pPr/>
              <a:t>2018-01-30</a:t>
            </a:fld>
            <a:endParaRPr lang="sv-SE" dirty="0"/>
          </a:p>
        </p:txBody>
      </p:sp>
      <p:sp>
        <p:nvSpPr>
          <p:cNvPr id="9" name="Platshållare för bildnummer 5"/>
          <p:cNvSpPr>
            <a:spLocks noGrp="1"/>
          </p:cNvSpPr>
          <p:nvPr>
            <p:ph type="sldNum" sz="quarter" idx="4"/>
          </p:nvPr>
        </p:nvSpPr>
        <p:spPr>
          <a:xfrm>
            <a:off x="1403648" y="6356350"/>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Tree>
  </p:cSld>
  <p:clrMap bg1="lt1" tx1="dk1" bg2="lt2" tx2="dk2" accent1="accent1" accent2="accent2" accent3="accent3" accent4="accent4" accent5="accent5" accent6="accent6" hlink="hlink" folHlink="folHlink"/>
  <p:sldLayoutIdLst>
    <p:sldLayoutId id="2147483660" r:id="rId1"/>
    <p:sldLayoutId id="2147483650" r:id="rId2"/>
    <p:sldLayoutId id="2147483673" r:id="rId3"/>
    <p:sldLayoutId id="2147483652" r:id="rId4"/>
    <p:sldLayoutId id="2147483676" r:id="rId5"/>
    <p:sldLayoutId id="2147483655" r:id="rId6"/>
    <p:sldLayoutId id="2147483675" r:id="rId7"/>
    <p:sldLayoutId id="2147483649" r:id="rId8"/>
    <p:sldLayoutId id="2147483654" r:id="rId9"/>
    <p:sldLayoutId id="2147483677" r:id="rId10"/>
    <p:sldLayoutId id="2147483651" r:id="rId11"/>
    <p:sldLayoutId id="2147483653" r:id="rId12"/>
    <p:sldLayoutId id="2147483656" r:id="rId13"/>
    <p:sldLayoutId id="2147483657" r:id="rId14"/>
    <p:sldLayoutId id="2147483658" r:id="rId15"/>
    <p:sldLayoutId id="2147483659" r:id="rId16"/>
  </p:sldLayoutIdLst>
  <p:hf sldNum="0" hdr="0" ftr="0" dt="0"/>
  <p:txStyles>
    <p:titleStyle>
      <a:lvl1pPr marL="0" algn="l" defTabSz="914400" rtl="0" eaLnBrk="1" latinLnBrk="0" hangingPunct="1">
        <a:lnSpc>
          <a:spcPts val="4000"/>
        </a:lnSpc>
        <a:spcBef>
          <a:spcPts val="0"/>
        </a:spcBef>
        <a:spcAft>
          <a:spcPts val="0"/>
        </a:spcAft>
        <a:buNone/>
        <a:defRPr lang="en-US" sz="3000" b="1" kern="0" spc="0" baseline="0" dirty="0" smtClean="0">
          <a:solidFill>
            <a:schemeClr val="tx1"/>
          </a:solidFill>
          <a:latin typeface="Gill Sans MT"/>
          <a:ea typeface="+mn-ea"/>
          <a:cs typeface="+mn-cs"/>
        </a:defRPr>
      </a:lvl1pPr>
    </p:titleStyle>
    <p:bodyStyle>
      <a:lvl1pPr marL="342900" indent="-342900" algn="l" defTabSz="914400" rtl="0" eaLnBrk="1" latinLnBrk="0" hangingPunct="1">
        <a:spcBef>
          <a:spcPct val="20000"/>
        </a:spcBef>
        <a:buFont typeface="Arial" pitchFamily="34" charset="0"/>
        <a:buChar char="•"/>
        <a:defRPr lang="sv-SE" sz="2800" b="0" kern="0" spc="0" baseline="0" dirty="0" smtClean="0">
          <a:solidFill>
            <a:schemeClr val="tx1"/>
          </a:solidFill>
          <a:latin typeface="Gill Sans MT"/>
          <a:ea typeface="+mn-ea"/>
          <a:cs typeface="+mn-cs"/>
        </a:defRPr>
      </a:lvl1pPr>
      <a:lvl2pPr marL="742950" indent="-285750" algn="l" defTabSz="914400" rtl="0" eaLnBrk="1" latinLnBrk="0" hangingPunct="1">
        <a:spcBef>
          <a:spcPct val="20000"/>
        </a:spcBef>
        <a:buFont typeface="Arial" pitchFamily="34" charset="0"/>
        <a:buChar char="–"/>
        <a:defRPr lang="sv-SE" sz="2400" b="0" kern="0" spc="0" baseline="0" dirty="0" smtClean="0">
          <a:solidFill>
            <a:schemeClr val="tx1"/>
          </a:solidFill>
          <a:latin typeface="Gill Sans MT"/>
          <a:ea typeface="+mn-ea"/>
          <a:cs typeface="+mn-cs"/>
        </a:defRPr>
      </a:lvl2pPr>
      <a:lvl3pPr marL="1143000" indent="-228600" algn="l" defTabSz="914400" rtl="0" eaLnBrk="1" latinLnBrk="0" hangingPunct="1">
        <a:spcBef>
          <a:spcPct val="20000"/>
        </a:spcBef>
        <a:buFont typeface="Arial" pitchFamily="34" charset="0"/>
        <a:buChar char="•"/>
        <a:defRPr lang="sv-SE" sz="2200" b="0" kern="0" spc="0" baseline="0" dirty="0" smtClean="0">
          <a:solidFill>
            <a:schemeClr val="tx1"/>
          </a:solidFill>
          <a:latin typeface="Gill Sans MT"/>
          <a:ea typeface="+mn-ea"/>
          <a:cs typeface="+mn-cs"/>
        </a:defRPr>
      </a:lvl3pPr>
      <a:lvl4pPr marL="1600200" indent="-228600" algn="l" defTabSz="914400" rtl="0" eaLnBrk="1" latinLnBrk="0" hangingPunct="1">
        <a:spcBef>
          <a:spcPct val="20000"/>
        </a:spcBef>
        <a:buFont typeface="Arial" pitchFamily="34" charset="0"/>
        <a:buChar char="–"/>
        <a:defRPr lang="sv-SE" sz="1800" b="0" kern="0" spc="0" baseline="0" dirty="0" smtClean="0">
          <a:solidFill>
            <a:schemeClr val="tx1"/>
          </a:solidFill>
          <a:latin typeface="Gill Sans MT"/>
          <a:ea typeface="+mn-ea"/>
          <a:cs typeface="+mn-cs"/>
        </a:defRPr>
      </a:lvl4pPr>
      <a:lvl5pPr marL="2057400" indent="-228600" algn="l" defTabSz="914400" rtl="0" eaLnBrk="1" latinLnBrk="0" hangingPunct="1">
        <a:spcBef>
          <a:spcPct val="20000"/>
        </a:spcBef>
        <a:buFont typeface="Arial" pitchFamily="34" charset="0"/>
        <a:buChar char="»"/>
        <a:defRPr lang="en-US" sz="1800" b="0" kern="0" spc="0" baseline="0" dirty="0" smtClean="0">
          <a:solidFill>
            <a:schemeClr val="tx1"/>
          </a:solidFill>
          <a:latin typeface="Gill Sans M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26964" y="2141984"/>
            <a:ext cx="7690072" cy="1143000"/>
          </a:xfrm>
        </p:spPr>
        <p:txBody>
          <a:bodyPr>
            <a:normAutofit/>
          </a:bodyPr>
          <a:lstStyle/>
          <a:p>
            <a:r>
              <a:rPr lang="sv-SE" dirty="0"/>
              <a:t>Gruppintervju</a:t>
            </a:r>
            <a:br>
              <a:rPr lang="sv-SE" dirty="0"/>
            </a:br>
            <a:r>
              <a:rPr lang="sv-SE" dirty="0"/>
              <a:t>omsorg &amp; assistans (LSS)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Processen framåt</a:t>
            </a:r>
          </a:p>
        </p:txBody>
      </p:sp>
      <p:sp>
        <p:nvSpPr>
          <p:cNvPr id="3" name="Platshållare för innehåll 2"/>
          <p:cNvSpPr>
            <a:spLocks noGrp="1"/>
          </p:cNvSpPr>
          <p:nvPr>
            <p:ph idx="1"/>
          </p:nvPr>
        </p:nvSpPr>
        <p:spPr>
          <a:xfrm>
            <a:off x="1118403" y="1556792"/>
            <a:ext cx="7762080" cy="3667546"/>
          </a:xfrm>
        </p:spPr>
        <p:txBody>
          <a:bodyPr/>
          <a:lstStyle/>
          <a:p>
            <a:r>
              <a:rPr lang="sv-SE" dirty="0"/>
              <a:t>Återkoppling via mejl eller telefon </a:t>
            </a:r>
          </a:p>
          <a:p>
            <a:r>
              <a:rPr lang="sv-SE" dirty="0"/>
              <a:t>Utdrag ur belastningsregistret (blankett 442.5)</a:t>
            </a:r>
          </a:p>
          <a:p>
            <a:r>
              <a:rPr lang="sv-SE" dirty="0"/>
              <a:t>2 referenser (varav minst en chef) </a:t>
            </a:r>
          </a:p>
          <a:p>
            <a:r>
              <a:rPr lang="sv-SE" dirty="0"/>
              <a:t>Arbetsgivarintyg och eventuella omdömen</a:t>
            </a:r>
          </a:p>
          <a:p>
            <a:r>
              <a:rPr lang="sv-SE" dirty="0"/>
              <a:t>Betyg på relevant utbildning</a:t>
            </a:r>
          </a:p>
          <a:p>
            <a:pPr marL="0" indent="0">
              <a:buNone/>
            </a:pPr>
            <a:endParaRPr lang="sv-S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23528" y="274638"/>
            <a:ext cx="8568952" cy="1143000"/>
          </a:xfrm>
        </p:spPr>
        <p:txBody>
          <a:bodyPr/>
          <a:lstStyle/>
          <a:p>
            <a:r>
              <a:rPr lang="sv-SE" dirty="0"/>
              <a:t>Arbets- och karriärverksamhetens uppdrag är..</a:t>
            </a:r>
          </a:p>
        </p:txBody>
      </p:sp>
      <p:sp>
        <p:nvSpPr>
          <p:cNvPr id="3" name="Platshållare för innehåll 2"/>
          <p:cNvSpPr>
            <a:spLocks noGrp="1"/>
          </p:cNvSpPr>
          <p:nvPr>
            <p:ph idx="1"/>
          </p:nvPr>
        </p:nvSpPr>
        <p:spPr/>
        <p:txBody>
          <a:bodyPr/>
          <a:lstStyle/>
          <a:p>
            <a:r>
              <a:rPr lang="sv-SE" dirty="0"/>
              <a:t>Bemanning vid korttidsfrånvaro, upp till 2 veckor framåt i tiden</a:t>
            </a:r>
          </a:p>
          <a:p>
            <a:r>
              <a:rPr lang="sv-SE" dirty="0"/>
              <a:t>Vikarielån 6 veckor upp till 6 månader</a:t>
            </a:r>
          </a:p>
          <a:p>
            <a:r>
              <a:rPr lang="sv-SE" dirty="0"/>
              <a:t>Sommarrekrytering</a:t>
            </a:r>
          </a:p>
          <a:p>
            <a:r>
              <a:rPr lang="sv-SE" dirty="0"/>
              <a:t>Rekryteringsuppdrag </a:t>
            </a:r>
          </a:p>
          <a:p>
            <a:endParaRPr lang="sv-SE" dirty="0"/>
          </a:p>
          <a:p>
            <a:endParaRPr lang="sv-SE" dirty="0"/>
          </a:p>
          <a:p>
            <a:pPr>
              <a:buNone/>
            </a:pPr>
            <a:r>
              <a:rPr lang="sv-SE" dirty="0"/>
              <a:t>Alla vikarier upp till 6 månader är anställda på AKV</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Våra verksamheter är..</a:t>
            </a:r>
          </a:p>
        </p:txBody>
      </p:sp>
      <p:sp>
        <p:nvSpPr>
          <p:cNvPr id="3" name="Platshållare för innehåll 2"/>
          <p:cNvSpPr>
            <a:spLocks noGrp="1"/>
          </p:cNvSpPr>
          <p:nvPr>
            <p:ph sz="half" idx="1"/>
          </p:nvPr>
        </p:nvSpPr>
        <p:spPr>
          <a:xfrm>
            <a:off x="600808" y="1628799"/>
            <a:ext cx="4547256" cy="4525963"/>
          </a:xfrm>
        </p:spPr>
        <p:txBody>
          <a:bodyPr>
            <a:normAutofit/>
          </a:bodyPr>
          <a:lstStyle/>
          <a:p>
            <a:r>
              <a:rPr lang="sv-SE" dirty="0"/>
              <a:t>Gruppbostäder </a:t>
            </a:r>
          </a:p>
          <a:p>
            <a:pPr lvl="1"/>
            <a:r>
              <a:rPr lang="sv-SE" sz="1400" dirty="0" err="1"/>
              <a:t>Kvarnvägens</a:t>
            </a:r>
            <a:r>
              <a:rPr lang="sv-SE" sz="1400" dirty="0"/>
              <a:t> gruppbostad, Saltsjö-Boo</a:t>
            </a:r>
          </a:p>
          <a:p>
            <a:pPr lvl="1"/>
            <a:r>
              <a:rPr lang="sv-SE" sz="1400" dirty="0"/>
              <a:t>Skymningsvägens gruppbostad, Saltsjö-Boo</a:t>
            </a:r>
          </a:p>
          <a:p>
            <a:pPr lvl="1"/>
            <a:r>
              <a:rPr lang="sv-SE" sz="1400" dirty="0"/>
              <a:t>Vattenverksvägens gruppbostad, centralt i Nacka</a:t>
            </a:r>
          </a:p>
          <a:p>
            <a:pPr lvl="1"/>
            <a:r>
              <a:rPr lang="sv-SE" sz="1400" dirty="0"/>
              <a:t>Fisksätra gruppbostad Draken, Saltsjöbaden </a:t>
            </a:r>
          </a:p>
          <a:p>
            <a:pPr lvl="1"/>
            <a:r>
              <a:rPr lang="sv-SE" sz="1400" dirty="0"/>
              <a:t>Fisksätra gruppbostad Laken, Saltsjöbaden </a:t>
            </a:r>
          </a:p>
          <a:p>
            <a:pPr lvl="1"/>
            <a:r>
              <a:rPr lang="sv-SE" sz="1400" dirty="0"/>
              <a:t>Bergåsens serviceboende, Finntorp</a:t>
            </a:r>
            <a:br>
              <a:rPr lang="sv-SE" sz="1400" dirty="0"/>
            </a:br>
            <a:endParaRPr lang="sv-SE" sz="1400" dirty="0"/>
          </a:p>
          <a:p>
            <a:r>
              <a:rPr lang="sv-SE" dirty="0"/>
              <a:t>Daglig verksamhet </a:t>
            </a:r>
          </a:p>
          <a:p>
            <a:pPr lvl="1"/>
            <a:r>
              <a:rPr lang="sv-SE" sz="1400" dirty="0"/>
              <a:t>Björknäs daglig verksamhet, Saltsjö-Boo</a:t>
            </a:r>
          </a:p>
          <a:p>
            <a:pPr lvl="1"/>
            <a:r>
              <a:rPr lang="sv-SE" sz="1400" dirty="0"/>
              <a:t>Natur &amp; kultur daglig verksamhet, Saltsjö-Boo</a:t>
            </a:r>
          </a:p>
          <a:p>
            <a:pPr lvl="1"/>
            <a:r>
              <a:rPr lang="sv-SE" sz="1400" dirty="0"/>
              <a:t>SKAPA daglig verksamhet, Saltsjö-Boo</a:t>
            </a:r>
          </a:p>
          <a:p>
            <a:pPr lvl="1"/>
            <a:r>
              <a:rPr lang="sv-SE" sz="1400" dirty="0"/>
              <a:t>Eken daglig verksamhet, centralt i Nacka</a:t>
            </a:r>
            <a:endParaRPr lang="sv-SE" dirty="0"/>
          </a:p>
          <a:p>
            <a:pPr lvl="1">
              <a:buNone/>
            </a:pPr>
            <a:endParaRPr lang="sv-SE" sz="1400" dirty="0"/>
          </a:p>
          <a:p>
            <a:pPr lvl="1">
              <a:buNone/>
            </a:pPr>
            <a:endParaRPr lang="sv-SE" sz="2000" dirty="0"/>
          </a:p>
        </p:txBody>
      </p:sp>
      <p:sp>
        <p:nvSpPr>
          <p:cNvPr id="4" name="Platshållare för innehåll 3"/>
          <p:cNvSpPr>
            <a:spLocks noGrp="1"/>
          </p:cNvSpPr>
          <p:nvPr>
            <p:ph sz="half" idx="2"/>
          </p:nvPr>
        </p:nvSpPr>
        <p:spPr>
          <a:xfrm>
            <a:off x="5148064" y="1628800"/>
            <a:ext cx="3744000" cy="3456384"/>
          </a:xfrm>
        </p:spPr>
        <p:txBody>
          <a:bodyPr>
            <a:normAutofit/>
          </a:bodyPr>
          <a:lstStyle/>
          <a:p>
            <a:r>
              <a:rPr lang="sv-SE" dirty="0"/>
              <a:t>Personlig assistans</a:t>
            </a:r>
          </a:p>
          <a:p>
            <a:pPr lvl="1"/>
            <a:r>
              <a:rPr lang="sv-SE" sz="1400" dirty="0"/>
              <a:t>Personlig assistans</a:t>
            </a:r>
          </a:p>
          <a:p>
            <a:pPr lvl="1"/>
            <a:r>
              <a:rPr lang="sv-SE" sz="1400" dirty="0"/>
              <a:t>Avlösning</a:t>
            </a:r>
          </a:p>
          <a:p>
            <a:pPr lvl="1"/>
            <a:r>
              <a:rPr lang="sv-SE" sz="1400" dirty="0"/>
              <a:t>Ledsagning</a:t>
            </a:r>
            <a:endParaRPr lang="sv-SE" dirty="0"/>
          </a:p>
          <a:p>
            <a:pPr lvl="1">
              <a:buNone/>
            </a:pPr>
            <a:endParaRPr lang="sv-SE" dirty="0"/>
          </a:p>
          <a:p>
            <a:pPr lvl="1">
              <a:buNone/>
            </a:pPr>
            <a:endParaRPr lang="sv-SE" dirty="0"/>
          </a:p>
          <a:p>
            <a:r>
              <a:rPr lang="sv-SE" dirty="0"/>
              <a:t>Korttidsboende</a:t>
            </a:r>
          </a:p>
          <a:p>
            <a:pPr lvl="1"/>
            <a:r>
              <a:rPr lang="sv-SE" sz="1400" dirty="0"/>
              <a:t>Nyckelvikens korttidsboende, </a:t>
            </a:r>
            <a:br>
              <a:rPr lang="sv-SE" sz="1400" dirty="0"/>
            </a:br>
            <a:r>
              <a:rPr lang="sv-SE" sz="1400" dirty="0"/>
              <a:t>hus 11 &amp; 13</a:t>
            </a:r>
          </a:p>
          <a:p>
            <a:pPr lvl="1">
              <a:buNone/>
            </a:pPr>
            <a:endParaRPr lang="sv-SE" dirty="0"/>
          </a:p>
          <a:p>
            <a:pPr lvl="1">
              <a:buNone/>
            </a:pPr>
            <a:endParaRPr lang="sv-SE" sz="1400" dirty="0"/>
          </a:p>
          <a:p>
            <a:pPr lvl="1">
              <a:buNone/>
            </a:pPr>
            <a:endParaRPr lang="sv-SE" sz="1400" dirty="0"/>
          </a:p>
        </p:txBody>
      </p:sp>
    </p:spTree>
    <p:extLst>
      <p:ext uri="{BB962C8B-B14F-4D97-AF65-F5344CB8AC3E}">
        <p14:creationId xmlns:p14="http://schemas.microsoft.com/office/powerpoint/2010/main" val="1164713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20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2000"/>
                                        <p:tgtEl>
                                          <p:spTgt spid="3">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2000"/>
                                        <p:tgtEl>
                                          <p:spTgt spid="3">
                                            <p:txEl>
                                              <p:pRg st="8" end="8"/>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fade">
                                      <p:cBhvr>
                                        <p:cTn id="36" dur="2000"/>
                                        <p:tgtEl>
                                          <p:spTgt spid="3">
                                            <p:txEl>
                                              <p:pRg st="9" end="9"/>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fade">
                                      <p:cBhvr>
                                        <p:cTn id="39" dur="2000"/>
                                        <p:tgtEl>
                                          <p:spTgt spid="3">
                                            <p:txEl>
                                              <p:pRg st="10" end="10"/>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Effect transition="in" filter="fade">
                                      <p:cBhvr>
                                        <p:cTn id="42" dur="2000"/>
                                        <p:tgtEl>
                                          <p:spTgt spid="3">
                                            <p:txEl>
                                              <p:pRg st="11" end="1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0" end="0"/>
                                            </p:txEl>
                                          </p:spTgt>
                                        </p:tgtEl>
                                        <p:attrNameLst>
                                          <p:attrName>style.visibility</p:attrName>
                                        </p:attrNameLst>
                                      </p:cBhvr>
                                      <p:to>
                                        <p:strVal val="visible"/>
                                      </p:to>
                                    </p:set>
                                    <p:animEffect transition="in" filter="fade">
                                      <p:cBhvr>
                                        <p:cTn id="47" dur="2000"/>
                                        <p:tgtEl>
                                          <p:spTgt spid="4">
                                            <p:txEl>
                                              <p:pRg st="0" end="0"/>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4">
                                            <p:txEl>
                                              <p:pRg st="1" end="1"/>
                                            </p:txEl>
                                          </p:spTgt>
                                        </p:tgtEl>
                                        <p:attrNameLst>
                                          <p:attrName>style.visibility</p:attrName>
                                        </p:attrNameLst>
                                      </p:cBhvr>
                                      <p:to>
                                        <p:strVal val="visible"/>
                                      </p:to>
                                    </p:set>
                                    <p:animEffect transition="in" filter="fade">
                                      <p:cBhvr>
                                        <p:cTn id="50" dur="2000"/>
                                        <p:tgtEl>
                                          <p:spTgt spid="4">
                                            <p:txEl>
                                              <p:pRg st="1" end="1"/>
                                            </p:txEl>
                                          </p:spTgt>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4">
                                            <p:txEl>
                                              <p:pRg st="2" end="2"/>
                                            </p:txEl>
                                          </p:spTgt>
                                        </p:tgtEl>
                                        <p:attrNameLst>
                                          <p:attrName>style.visibility</p:attrName>
                                        </p:attrNameLst>
                                      </p:cBhvr>
                                      <p:to>
                                        <p:strVal val="visible"/>
                                      </p:to>
                                    </p:set>
                                    <p:animEffect transition="in" filter="fade">
                                      <p:cBhvr>
                                        <p:cTn id="53" dur="2000"/>
                                        <p:tgtEl>
                                          <p:spTgt spid="4">
                                            <p:txEl>
                                              <p:pRg st="2" end="2"/>
                                            </p:txEl>
                                          </p:spTgt>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4">
                                            <p:txEl>
                                              <p:pRg st="3" end="3"/>
                                            </p:txEl>
                                          </p:spTgt>
                                        </p:tgtEl>
                                        <p:attrNameLst>
                                          <p:attrName>style.visibility</p:attrName>
                                        </p:attrNameLst>
                                      </p:cBhvr>
                                      <p:to>
                                        <p:strVal val="visible"/>
                                      </p:to>
                                    </p:set>
                                    <p:animEffect transition="in" filter="fade">
                                      <p:cBhvr>
                                        <p:cTn id="56" dur="2000"/>
                                        <p:tgtEl>
                                          <p:spTgt spid="4">
                                            <p:txEl>
                                              <p:pRg st="3" end="3"/>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4">
                                            <p:txEl>
                                              <p:pRg st="6" end="6"/>
                                            </p:txEl>
                                          </p:spTgt>
                                        </p:tgtEl>
                                        <p:attrNameLst>
                                          <p:attrName>style.visibility</p:attrName>
                                        </p:attrNameLst>
                                      </p:cBhvr>
                                      <p:to>
                                        <p:strVal val="visible"/>
                                      </p:to>
                                    </p:set>
                                    <p:animEffect transition="in" filter="fade">
                                      <p:cBhvr>
                                        <p:cTn id="61" dur="2000"/>
                                        <p:tgtEl>
                                          <p:spTgt spid="4">
                                            <p:txEl>
                                              <p:pRg st="6" end="6"/>
                                            </p:txEl>
                                          </p:spTgt>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4">
                                            <p:txEl>
                                              <p:pRg st="7" end="7"/>
                                            </p:txEl>
                                          </p:spTgt>
                                        </p:tgtEl>
                                        <p:attrNameLst>
                                          <p:attrName>style.visibility</p:attrName>
                                        </p:attrNameLst>
                                      </p:cBhvr>
                                      <p:to>
                                        <p:strVal val="visible"/>
                                      </p:to>
                                    </p:set>
                                    <p:animEffect transition="in" filter="fade">
                                      <p:cBhvr>
                                        <p:cTn id="64" dur="20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130400" y="413792"/>
            <a:ext cx="4017664" cy="1143000"/>
          </a:xfrm>
        </p:spPr>
        <p:txBody>
          <a:bodyPr/>
          <a:lstStyle/>
          <a:p>
            <a:r>
              <a:rPr lang="sv-SE" dirty="0"/>
              <a:t>Laget runt..</a:t>
            </a:r>
          </a:p>
        </p:txBody>
      </p:sp>
      <p:sp>
        <p:nvSpPr>
          <p:cNvPr id="3" name="Platshållare för innehåll 2"/>
          <p:cNvSpPr>
            <a:spLocks noGrp="1"/>
          </p:cNvSpPr>
          <p:nvPr>
            <p:ph idx="1"/>
          </p:nvPr>
        </p:nvSpPr>
        <p:spPr>
          <a:xfrm>
            <a:off x="971600" y="1412776"/>
            <a:ext cx="8013600" cy="4608512"/>
          </a:xfrm>
        </p:spPr>
        <p:txBody>
          <a:bodyPr>
            <a:normAutofit fontScale="92500" lnSpcReduction="10000"/>
          </a:bodyPr>
          <a:lstStyle/>
          <a:p>
            <a:endParaRPr lang="sv-SE" sz="800" dirty="0"/>
          </a:p>
          <a:p>
            <a:r>
              <a:rPr lang="sv-SE" dirty="0"/>
              <a:t>Utbildning? </a:t>
            </a:r>
          </a:p>
          <a:p>
            <a:r>
              <a:rPr lang="sv-SE" dirty="0"/>
              <a:t>Tidigare erfarenhet inom vård och omsorg?</a:t>
            </a:r>
          </a:p>
          <a:p>
            <a:r>
              <a:rPr lang="sv-SE" dirty="0"/>
              <a:t>Vad intresserade dig med den här tjänsten?</a:t>
            </a:r>
          </a:p>
          <a:p>
            <a:r>
              <a:rPr lang="sv-SE" dirty="0"/>
              <a:t>Vilken av våra verksamheter är du intresserad av att jobba på?</a:t>
            </a:r>
            <a:endParaRPr lang="sv-SE" sz="800" dirty="0"/>
          </a:p>
          <a:p>
            <a:r>
              <a:rPr lang="sv-SE" dirty="0"/>
              <a:t>Hur mycket är du intresserad av att jobba? </a:t>
            </a:r>
          </a:p>
          <a:p>
            <a:pPr marL="0" indent="0">
              <a:buNone/>
            </a:pPr>
            <a:endParaRPr lang="sv-SE" sz="800" dirty="0"/>
          </a:p>
          <a:p>
            <a:r>
              <a:rPr lang="sv-SE" dirty="0"/>
              <a:t>Dag/Kväll, Natt eller Helg?</a:t>
            </a:r>
          </a:p>
          <a:p>
            <a:r>
              <a:rPr lang="sv-SE" dirty="0"/>
              <a:t>Har du dator- och dokumentationsvana?</a:t>
            </a:r>
            <a:br>
              <a:rPr lang="sv-SE" dirty="0"/>
            </a:br>
            <a:endParaRPr lang="sv-SE" sz="800" dirty="0"/>
          </a:p>
          <a:p>
            <a:r>
              <a:rPr lang="sv-SE" dirty="0"/>
              <a:t>B-körkort?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20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2000"/>
                                        <p:tgtEl>
                                          <p:spTgt spid="3">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2000"/>
                                        <p:tgtEl>
                                          <p:spTgt spid="3">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2000"/>
                                        <p:tgtEl>
                                          <p:spTgt spid="3">
                                            <p:txEl>
                                              <p:pRg st="7" end="7"/>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2000"/>
                                        <p:tgtEl>
                                          <p:spTgt spid="3">
                                            <p:txEl>
                                              <p:pRg st="8" end="8"/>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animEffect transition="in" filter="fade">
                                      <p:cBhvr>
                                        <p:cTn id="30"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En liten gruppövning… </a:t>
            </a:r>
          </a:p>
        </p:txBody>
      </p:sp>
      <p:pic>
        <p:nvPicPr>
          <p:cNvPr id="5" name="Bildobjekt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47664" y="2060848"/>
            <a:ext cx="6104765" cy="3441561"/>
          </a:xfrm>
          <a:prstGeom prst="rect">
            <a:avLst/>
          </a:prstGeom>
        </p:spPr>
      </p:pic>
    </p:spTree>
    <p:extLst>
      <p:ext uri="{BB962C8B-B14F-4D97-AF65-F5344CB8AC3E}">
        <p14:creationId xmlns:p14="http://schemas.microsoft.com/office/powerpoint/2010/main" val="1022353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Gruppövning 2 - Case </a:t>
            </a:r>
          </a:p>
        </p:txBody>
      </p:sp>
      <p:pic>
        <p:nvPicPr>
          <p:cNvPr id="10" name="Platshållare för innehåll 9"/>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971600" y="1556792"/>
            <a:ext cx="7243086" cy="3955578"/>
          </a:xfrm>
        </p:spPr>
      </p:pic>
      <p:sp>
        <p:nvSpPr>
          <p:cNvPr id="6" name="AutoShape 4" descr="Bildresultat för discussion"/>
          <p:cNvSpPr>
            <a:spLocks noChangeAspect="1" noChangeArrowheads="1"/>
          </p:cNvSpPr>
          <p:nvPr/>
        </p:nvSpPr>
        <p:spPr bwMode="auto">
          <a:xfrm>
            <a:off x="523940" y="2276872"/>
            <a:ext cx="606459" cy="60646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v-SE"/>
          </a:p>
        </p:txBody>
      </p:sp>
    </p:spTree>
    <p:extLst>
      <p:ext uri="{BB962C8B-B14F-4D97-AF65-F5344CB8AC3E}">
        <p14:creationId xmlns:p14="http://schemas.microsoft.com/office/powerpoint/2010/main" val="4070643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u="sng" dirty="0"/>
              <a:t>Case 1</a:t>
            </a:r>
          </a:p>
        </p:txBody>
      </p:sp>
      <p:sp>
        <p:nvSpPr>
          <p:cNvPr id="4" name="Platshållare för innehåll 3"/>
          <p:cNvSpPr>
            <a:spLocks noGrp="1"/>
          </p:cNvSpPr>
          <p:nvPr>
            <p:ph idx="1"/>
          </p:nvPr>
        </p:nvSpPr>
        <p:spPr/>
        <p:txBody>
          <a:bodyPr/>
          <a:lstStyle/>
          <a:p>
            <a:pPr marL="0" indent="0">
              <a:lnSpc>
                <a:spcPct val="107000"/>
              </a:lnSpc>
              <a:spcAft>
                <a:spcPts val="800"/>
              </a:spcAft>
              <a:buNone/>
            </a:pPr>
            <a:r>
              <a:rPr lang="sv-SE" sz="3200" b="1" dirty="0">
                <a:latin typeface="Calibri" panose="020F0502020204030204" pitchFamily="34" charset="0"/>
                <a:ea typeface="Calibri" panose="020F0502020204030204" pitchFamily="34" charset="0"/>
                <a:cs typeface="Times New Roman" panose="02020603050405020304" pitchFamily="18" charset="0"/>
              </a:rPr>
              <a:t>Du ska träffa en brukare som du aldrig träffat tidigare.</a:t>
            </a:r>
          </a:p>
          <a:p>
            <a:pPr marL="0" indent="0">
              <a:lnSpc>
                <a:spcPct val="107000"/>
              </a:lnSpc>
              <a:spcAft>
                <a:spcPts val="800"/>
              </a:spcAft>
              <a:buNone/>
            </a:pPr>
            <a:r>
              <a:rPr lang="sv-SE" sz="3200" b="1" dirty="0">
                <a:latin typeface="Calibri" panose="020F0502020204030204" pitchFamily="34" charset="0"/>
                <a:ea typeface="Calibri" panose="020F0502020204030204" pitchFamily="34" charset="0"/>
                <a:cs typeface="Times New Roman" panose="02020603050405020304" pitchFamily="18" charset="0"/>
              </a:rPr>
              <a:t>Hur gör du för att brukaren ska känna sig trygg när du kommer in för att hjälpa hen upp på morgonen? </a:t>
            </a:r>
            <a:endParaRPr lang="sv-SE" sz="3200" dirty="0">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Tree>
    <p:extLst>
      <p:ext uri="{BB962C8B-B14F-4D97-AF65-F5344CB8AC3E}">
        <p14:creationId xmlns:p14="http://schemas.microsoft.com/office/powerpoint/2010/main" val="2097605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u="sng" dirty="0"/>
              <a:t>Case 2</a:t>
            </a:r>
          </a:p>
        </p:txBody>
      </p:sp>
      <p:sp>
        <p:nvSpPr>
          <p:cNvPr id="3" name="Platshållare för innehåll 2"/>
          <p:cNvSpPr>
            <a:spLocks noGrp="1"/>
          </p:cNvSpPr>
          <p:nvPr>
            <p:ph idx="1"/>
          </p:nvPr>
        </p:nvSpPr>
        <p:spPr/>
        <p:txBody>
          <a:bodyPr>
            <a:normAutofit/>
          </a:bodyPr>
          <a:lstStyle/>
          <a:p>
            <a:pPr marL="0" indent="0">
              <a:lnSpc>
                <a:spcPct val="107000"/>
              </a:lnSpc>
              <a:spcAft>
                <a:spcPts val="800"/>
              </a:spcAft>
              <a:buNone/>
            </a:pPr>
            <a:r>
              <a:rPr lang="sv-SE" sz="3200" b="1" dirty="0">
                <a:latin typeface="Calibri" panose="020F0502020204030204" pitchFamily="34" charset="0"/>
                <a:ea typeface="Calibri" panose="020F0502020204030204" pitchFamily="34" charset="0"/>
                <a:cs typeface="Times New Roman" panose="02020603050405020304" pitchFamily="18" charset="0"/>
              </a:rPr>
              <a:t>En av dina kollegor kommer till dig och beklagar sig över en annan kollega. Hen säger att kollegan i fråga missköter sig och inte gör sitt jobb ordentligt. </a:t>
            </a:r>
          </a:p>
          <a:p>
            <a:pPr>
              <a:lnSpc>
                <a:spcPct val="107000"/>
              </a:lnSpc>
              <a:spcAft>
                <a:spcPts val="800"/>
              </a:spcAft>
            </a:pPr>
            <a:endParaRPr lang="sv-SE" sz="32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sv-SE" sz="3200" b="1" dirty="0">
                <a:latin typeface="Calibri" panose="020F0502020204030204" pitchFamily="34" charset="0"/>
                <a:ea typeface="Calibri" panose="020F0502020204030204" pitchFamily="34" charset="0"/>
                <a:cs typeface="Times New Roman" panose="02020603050405020304" pitchFamily="18" charset="0"/>
              </a:rPr>
              <a:t>Vad gör du? </a:t>
            </a:r>
            <a:endParaRPr lang="sv-SE" sz="3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85037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u="sng" dirty="0"/>
              <a:t>Case 3</a:t>
            </a:r>
          </a:p>
        </p:txBody>
      </p:sp>
      <p:sp>
        <p:nvSpPr>
          <p:cNvPr id="3" name="Platshållare för innehåll 2"/>
          <p:cNvSpPr>
            <a:spLocks noGrp="1"/>
          </p:cNvSpPr>
          <p:nvPr>
            <p:ph idx="1"/>
          </p:nvPr>
        </p:nvSpPr>
        <p:spPr/>
        <p:txBody>
          <a:bodyPr>
            <a:normAutofit/>
          </a:bodyPr>
          <a:lstStyle/>
          <a:p>
            <a:pPr marL="0" indent="0">
              <a:lnSpc>
                <a:spcPct val="107000"/>
              </a:lnSpc>
              <a:spcAft>
                <a:spcPts val="800"/>
              </a:spcAft>
              <a:buNone/>
            </a:pPr>
            <a:r>
              <a:rPr lang="sv-SE" sz="3200" b="1" dirty="0">
                <a:latin typeface="Calibri" panose="020F0502020204030204" pitchFamily="34" charset="0"/>
                <a:ea typeface="Calibri" panose="020F0502020204030204" pitchFamily="34" charset="0"/>
                <a:cs typeface="Times New Roman" panose="02020603050405020304" pitchFamily="18" charset="0"/>
              </a:rPr>
              <a:t>Du och en kollega är tillsammans inne hos en brukare som inte har något tal. Din kollega börjar berätta för dig om en händelse i helgen istället för att fokusera på brukaren. </a:t>
            </a:r>
          </a:p>
          <a:p>
            <a:pPr>
              <a:lnSpc>
                <a:spcPct val="107000"/>
              </a:lnSpc>
              <a:spcAft>
                <a:spcPts val="800"/>
              </a:spcAft>
            </a:pPr>
            <a:endParaRPr lang="sv-SE" sz="32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sv-SE" sz="3200" b="1" dirty="0">
                <a:latin typeface="Calibri" panose="020F0502020204030204" pitchFamily="34" charset="0"/>
                <a:ea typeface="Calibri" panose="020F0502020204030204" pitchFamily="34" charset="0"/>
                <a:cs typeface="Times New Roman" panose="02020603050405020304" pitchFamily="18" charset="0"/>
              </a:rPr>
              <a:t>Vad gör du? </a:t>
            </a:r>
            <a:endParaRPr lang="sv-SE" sz="3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99984837"/>
      </p:ext>
    </p:extLst>
  </p:cSld>
  <p:clrMapOvr>
    <a:masterClrMapping/>
  </p:clrMapOvr>
</p:sld>
</file>

<file path=ppt/theme/theme1.xml><?xml version="1.0" encoding="utf-8"?>
<a:theme xmlns:a="http://schemas.openxmlformats.org/drawingml/2006/main" name="Gruppinfo">
  <a:themeElements>
    <a:clrScheme name="Nacka, ny version">
      <a:dk1>
        <a:sysClr val="windowText" lastClr="000000"/>
      </a:dk1>
      <a:lt1>
        <a:sysClr val="window" lastClr="FFFFFF"/>
      </a:lt1>
      <a:dk2>
        <a:srgbClr val="0F65B8"/>
      </a:dk2>
      <a:lt2>
        <a:srgbClr val="EEECE1"/>
      </a:lt2>
      <a:accent1>
        <a:srgbClr val="97AC1E"/>
      </a:accent1>
      <a:accent2>
        <a:srgbClr val="83449D"/>
      </a:accent2>
      <a:accent3>
        <a:srgbClr val="F07717"/>
      </a:accent3>
      <a:accent4>
        <a:srgbClr val="0F65B8"/>
      </a:accent4>
      <a:accent5>
        <a:srgbClr val="C0DE3D"/>
      </a:accent5>
      <a:accent6>
        <a:srgbClr val="BD0012"/>
      </a:accent6>
      <a:hlink>
        <a:srgbClr val="0F65B8"/>
      </a:hlink>
      <a:folHlink>
        <a:srgbClr val="BD001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ctr">
          <a:lnSpc>
            <a:spcPts val="4000"/>
          </a:lnSpc>
          <a:defRPr sz="2400" kern="0" dirty="0" err="1">
            <a:latin typeface="Gill Sans MT"/>
          </a:defRPr>
        </a:defPPr>
      </a:lstStyle>
    </a:tx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Gruppinfo</Template>
  <TotalTime>3913</TotalTime>
  <Words>732</Words>
  <Application>Microsoft Office PowerPoint</Application>
  <PresentationFormat>Bildspel på skärmen (4:3)</PresentationFormat>
  <Paragraphs>91</Paragraphs>
  <Slides>10</Slides>
  <Notes>8</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10</vt:i4>
      </vt:variant>
    </vt:vector>
  </HeadingPairs>
  <TitlesOfParts>
    <vt:vector size="15" baseType="lpstr">
      <vt:lpstr>Arial</vt:lpstr>
      <vt:lpstr>Calibri</vt:lpstr>
      <vt:lpstr>Gill Sans MT</vt:lpstr>
      <vt:lpstr>Times New Roman</vt:lpstr>
      <vt:lpstr>Gruppinfo</vt:lpstr>
      <vt:lpstr>Gruppintervju omsorg &amp; assistans (LSS)</vt:lpstr>
      <vt:lpstr>Arbets- och karriärverksamhetens uppdrag är..</vt:lpstr>
      <vt:lpstr>Våra verksamheter är..</vt:lpstr>
      <vt:lpstr>Laget runt..</vt:lpstr>
      <vt:lpstr>En liten gruppövning… </vt:lpstr>
      <vt:lpstr>Gruppövning 2 - Case </vt:lpstr>
      <vt:lpstr>Case 1</vt:lpstr>
      <vt:lpstr>Case 2</vt:lpstr>
      <vt:lpstr>Case 3</vt:lpstr>
      <vt:lpstr>Processen framåt</vt:lpstr>
    </vt:vector>
  </TitlesOfParts>
  <Company>Nacka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Gruppinformation/intervju för timvikarier.</dc:title>
  <dc:creator>Elias Roos</dc:creator>
  <cp:lastModifiedBy>Dokk Trygve</cp:lastModifiedBy>
  <cp:revision>195</cp:revision>
  <dcterms:created xsi:type="dcterms:W3CDTF">2015-02-05T13:48:36Z</dcterms:created>
  <dcterms:modified xsi:type="dcterms:W3CDTF">2018-01-30T13:40:56Z</dcterms:modified>
</cp:coreProperties>
</file>