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7" r:id="rId6"/>
    <p:sldId id="266" r:id="rId7"/>
    <p:sldId id="268" r:id="rId8"/>
    <p:sldId id="269" r:id="rId9"/>
    <p:sldId id="263"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8" autoAdjust="0"/>
    <p:restoredTop sz="85185" autoAdjust="0"/>
  </p:normalViewPr>
  <p:slideViewPr>
    <p:cSldViewPr>
      <p:cViewPr varScale="1">
        <p:scale>
          <a:sx n="77" d="100"/>
          <a:sy n="77" d="100"/>
        </p:scale>
        <p:origin x="19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1/30/2018</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extLst>
      <p:ext uri="{BB962C8B-B14F-4D97-AF65-F5344CB8AC3E}">
        <p14:creationId xmlns:p14="http://schemas.microsoft.com/office/powerpoint/2010/main" val="113775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sz="1200" b="0" i="0" kern="1200" dirty="0">
                <a:solidFill>
                  <a:schemeClr val="tx1"/>
                </a:solidFill>
                <a:latin typeface="+mn-lt"/>
                <a:ea typeface="+mn-ea"/>
                <a:cs typeface="+mn-cs"/>
              </a:rPr>
              <a:t>AKV är</a:t>
            </a:r>
            <a:r>
              <a:rPr lang="sv-SE" sz="1200" b="0" i="0" kern="1200" baseline="0" dirty="0">
                <a:solidFill>
                  <a:schemeClr val="tx1"/>
                </a:solidFill>
                <a:latin typeface="+mn-lt"/>
                <a:ea typeface="+mn-ea"/>
                <a:cs typeface="+mn-cs"/>
              </a:rPr>
              <a:t> en del av och en stödfunktion inom Välfärd samhällsservice som erbjuder kommunala </a:t>
            </a:r>
            <a:r>
              <a:rPr lang="sv-SE" sz="1200" b="0" i="0" kern="1200" dirty="0">
                <a:solidFill>
                  <a:schemeClr val="tx1"/>
                </a:solidFill>
                <a:latin typeface="+mn-lt"/>
                <a:ea typeface="+mn-ea"/>
                <a:cs typeface="+mn-cs"/>
              </a:rPr>
              <a:t>alternativ</a:t>
            </a:r>
            <a:r>
              <a:rPr lang="sv-SE" sz="1200" b="0" i="0" kern="1200" baseline="0" dirty="0">
                <a:solidFill>
                  <a:schemeClr val="tx1"/>
                </a:solidFill>
                <a:latin typeface="+mn-lt"/>
                <a:ea typeface="+mn-ea"/>
                <a:cs typeface="+mn-cs"/>
              </a:rPr>
              <a:t> inom</a:t>
            </a:r>
          </a:p>
          <a:p>
            <a:pPr marL="0" marR="0" indent="0" algn="l" defTabSz="914400" rtl="0" eaLnBrk="1" fontAlgn="auto" latinLnBrk="0" hangingPunct="1">
              <a:lnSpc>
                <a:spcPct val="100000"/>
              </a:lnSpc>
              <a:spcBef>
                <a:spcPts val="0"/>
              </a:spcBef>
              <a:spcAft>
                <a:spcPts val="0"/>
              </a:spcAft>
              <a:buClrTx/>
              <a:buSzTx/>
              <a:buFontTx/>
              <a:buNone/>
              <a:tabLst/>
              <a:defRPr/>
            </a:pPr>
            <a:r>
              <a:rPr lang="sv-SE" sz="1200" b="0" i="0" kern="1200" dirty="0">
                <a:solidFill>
                  <a:schemeClr val="tx1"/>
                </a:solidFill>
                <a:latin typeface="+mn-lt"/>
                <a:ea typeface="+mn-ea"/>
                <a:cs typeface="+mn-cs"/>
              </a:rPr>
              <a:t>individ- och familjeomsorg, arbets- och fritidsverksamhet, kulturverksamhet samt omsorg om äldre och funktionsnedsatta.</a:t>
            </a:r>
          </a:p>
          <a:p>
            <a:pPr marL="0" marR="0" indent="0" algn="l" defTabSz="914400" rtl="0" eaLnBrk="1" fontAlgn="auto" latinLnBrk="0" hangingPunct="1">
              <a:lnSpc>
                <a:spcPct val="100000"/>
              </a:lnSpc>
              <a:spcBef>
                <a:spcPts val="0"/>
              </a:spcBef>
              <a:spcAft>
                <a:spcPts val="0"/>
              </a:spcAft>
              <a:buClrTx/>
              <a:buSzTx/>
              <a:buFontTx/>
              <a:buNone/>
              <a:tabLst/>
              <a:defRPr/>
            </a:pPr>
            <a:endParaRPr lang="sv-SE" b="0" dirty="0"/>
          </a:p>
          <a:p>
            <a:r>
              <a:rPr lang="sv-SE" sz="1200" b="0" i="0" kern="1200" dirty="0">
                <a:solidFill>
                  <a:schemeClr val="tx1"/>
                </a:solidFill>
                <a:latin typeface="+mn-lt"/>
                <a:ea typeface="+mn-ea"/>
                <a:cs typeface="+mn-cs"/>
              </a:rPr>
              <a:t>Arbets- och karriärverksamheten (AKV</a:t>
            </a:r>
            <a:r>
              <a:rPr lang="sv-SE" sz="1200" b="0" i="0" kern="1200">
                <a:solidFill>
                  <a:schemeClr val="tx1"/>
                </a:solidFill>
                <a:latin typeface="+mn-lt"/>
                <a:ea typeface="+mn-ea"/>
                <a:cs typeface="+mn-cs"/>
              </a:rPr>
              <a:t>) </a:t>
            </a:r>
            <a:r>
              <a:rPr lang="sv-SE" sz="1200" b="0" i="0" kern="1200" baseline="0">
                <a:solidFill>
                  <a:schemeClr val="tx1"/>
                </a:solidFill>
                <a:latin typeface="+mn-lt"/>
                <a:ea typeface="+mn-ea"/>
                <a:cs typeface="+mn-cs"/>
              </a:rPr>
              <a:t>ansvarar </a:t>
            </a:r>
            <a:r>
              <a:rPr lang="sv-SE" sz="1200" b="0" i="0" kern="1200" baseline="0" dirty="0">
                <a:solidFill>
                  <a:schemeClr val="tx1"/>
                </a:solidFill>
                <a:latin typeface="+mn-lt"/>
                <a:ea typeface="+mn-ea"/>
                <a:cs typeface="+mn-cs"/>
              </a:rPr>
              <a:t>för </a:t>
            </a:r>
            <a:r>
              <a:rPr lang="sv-SE" sz="1200" b="0" i="0" kern="1200" dirty="0">
                <a:solidFill>
                  <a:schemeClr val="tx1"/>
                </a:solidFill>
                <a:latin typeface="+mn-lt"/>
                <a:ea typeface="+mn-ea"/>
                <a:cs typeface="+mn-cs"/>
              </a:rPr>
              <a:t>bemanning vid korttidsfrånvaro som verksamheterna inte kunnat planera för och inte kunnat täcka med egen tillgänglig personal.</a:t>
            </a:r>
          </a:p>
          <a:p>
            <a:endParaRPr lang="sv-SE" sz="1200" b="0" i="0" kern="1200" dirty="0">
              <a:solidFill>
                <a:schemeClr val="tx1"/>
              </a:solidFill>
              <a:latin typeface="+mn-lt"/>
              <a:ea typeface="+mn-ea"/>
              <a:cs typeface="+mn-cs"/>
            </a:endParaRPr>
          </a:p>
          <a:p>
            <a:r>
              <a:rPr lang="sv-SE" sz="1200" b="0" i="0" kern="1200" dirty="0">
                <a:solidFill>
                  <a:schemeClr val="tx1"/>
                </a:solidFill>
                <a:latin typeface="+mn-lt"/>
                <a:ea typeface="+mn-ea"/>
                <a:cs typeface="+mn-cs"/>
              </a:rPr>
              <a:t>Allt</a:t>
            </a:r>
            <a:r>
              <a:rPr lang="sv-SE" sz="1200" b="0" i="0" kern="1200" baseline="0" dirty="0">
                <a:solidFill>
                  <a:schemeClr val="tx1"/>
                </a:solidFill>
                <a:latin typeface="+mn-lt"/>
                <a:ea typeface="+mn-ea"/>
                <a:cs typeface="+mn-cs"/>
              </a:rPr>
              <a:t> från bemanning samma dag till upp till 2 veckor framåt i tiden. VAB, sjukdom, semester, t.ex.</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Vikarielån - Vi rekryterar och ”lånar ut” vikarier till längre vakanser 1mån till 6mån med förlängning. Vid behov av AVA frågar vi alltid först våra befintliga timvikarier om det är någon som är intresserad av vikariatet, innan vi går ut och eventuellt nyrekryterar. Alla timvikarier och månadsvikarier upp till 6månader är anställda på AKV men arbetar ute på våra verksamheter.</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Ansvarar för sommarrekryteringen för alla våra vård- och omsorgsverksamheter. Arbetar man som timvikarie hos oss finns det goda möjligheter att få ett längre vikariat med schema under sommaren. </a:t>
            </a:r>
          </a:p>
          <a:p>
            <a:endParaRPr lang="sv-SE" sz="1200" b="0" i="0" kern="1200" baseline="0" dirty="0">
              <a:solidFill>
                <a:schemeClr val="tx1"/>
              </a:solidFill>
              <a:latin typeface="+mn-lt"/>
              <a:ea typeface="+mn-ea"/>
              <a:cs typeface="+mn-cs"/>
            </a:endParaRPr>
          </a:p>
          <a:p>
            <a:r>
              <a:rPr lang="sv-SE" sz="1200" b="0" i="0" kern="1200" baseline="0" dirty="0">
                <a:solidFill>
                  <a:schemeClr val="tx1"/>
                </a:solidFill>
                <a:latin typeface="+mn-lt"/>
                <a:ea typeface="+mn-ea"/>
                <a:cs typeface="+mn-cs"/>
              </a:rPr>
              <a:t>Hjälper till med nyrekrytering av all omvårdnadspersonal., även fasta tjänster. </a:t>
            </a:r>
            <a:endParaRPr lang="sv-SE" dirty="0"/>
          </a:p>
          <a:p>
            <a:pPr marL="0" marR="0" indent="0" algn="l" defTabSz="914400" rtl="0" eaLnBrk="1" fontAlgn="auto" latinLnBrk="0" hangingPunct="1">
              <a:lnSpc>
                <a:spcPct val="100000"/>
              </a:lnSpc>
              <a:spcBef>
                <a:spcPts val="0"/>
              </a:spcBef>
              <a:spcAft>
                <a:spcPts val="0"/>
              </a:spcAft>
              <a:buClrTx/>
              <a:buSzTx/>
              <a:buFontTx/>
              <a:buNone/>
              <a:tabLst/>
              <a:defRPr/>
            </a:pPr>
            <a:endParaRPr lang="sv-SE" b="0"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a:t>
            </a:fld>
            <a:endParaRPr lang="en-US" dirty="0"/>
          </a:p>
        </p:txBody>
      </p:sp>
    </p:spTree>
    <p:extLst>
      <p:ext uri="{BB962C8B-B14F-4D97-AF65-F5344CB8AC3E}">
        <p14:creationId xmlns:p14="http://schemas.microsoft.com/office/powerpoint/2010/main" val="71571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err="1"/>
              <a:t>Ektorp</a:t>
            </a:r>
            <a:r>
              <a:rPr lang="sv-SE" dirty="0"/>
              <a:t> ligger här upp för gatan. Sjötäppan</a:t>
            </a:r>
            <a:r>
              <a:rPr lang="sv-SE" baseline="0" dirty="0"/>
              <a:t> ligger i Saltsjöbaden. Sofiero i Saltsjö-</a:t>
            </a:r>
            <a:r>
              <a:rPr lang="sv-SE" baseline="0" dirty="0" err="1"/>
              <a:t>boo</a:t>
            </a:r>
            <a:r>
              <a:rPr lang="sv-SE" baseline="0" dirty="0"/>
              <a:t>. </a:t>
            </a:r>
            <a:r>
              <a:rPr lang="sv-SE" baseline="0" dirty="0" err="1"/>
              <a:t>Talliden</a:t>
            </a:r>
            <a:r>
              <a:rPr lang="sv-SE" baseline="0" dirty="0"/>
              <a:t> i Fintorp. Älta i Älta centrum. </a:t>
            </a:r>
          </a:p>
          <a:p>
            <a:endParaRPr lang="sv-SE" baseline="0" dirty="0"/>
          </a:p>
          <a:p>
            <a:r>
              <a:rPr lang="sv-SE" baseline="0" dirty="0"/>
              <a:t>Natt &amp; Larmpatrullen  - utgår från Sofiero</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dirty="0"/>
          </a:p>
        </p:txBody>
      </p:sp>
    </p:spTree>
    <p:extLst>
      <p:ext uri="{BB962C8B-B14F-4D97-AF65-F5344CB8AC3E}">
        <p14:creationId xmlns:p14="http://schemas.microsoft.com/office/powerpoint/2010/main" val="377556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Får vara med och göra skillnad i någons vardag, hjälpa, stötta och motivera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Möjlighet till utveckling: Man erbjuds goda möjligheter att prova många olika verksamheter hos oss om man vill. Både på de olika centern och olika verksamhetsområden.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Webbutbildningar som är lönegrundade vid lönerevision.</a:t>
            </a:r>
          </a:p>
          <a:p>
            <a:endParaRPr lang="sv-SE" dirty="0"/>
          </a:p>
          <a:p>
            <a:r>
              <a:rPr lang="sv-SE" dirty="0"/>
              <a:t>Flexibelt arbete: I och med att man väljer själv</a:t>
            </a:r>
            <a:r>
              <a:rPr lang="sv-SE" baseline="0" dirty="0"/>
              <a:t> när man lägger sig tillgänglig och har möjlighet att jobba</a:t>
            </a:r>
          </a:p>
          <a:p>
            <a:endParaRPr lang="sv-SE" baseline="0" dirty="0"/>
          </a:p>
          <a:p>
            <a:r>
              <a:rPr lang="sv-SE" baseline="0" dirty="0"/>
              <a:t>Beroende på erfarenhet och utbildning har man möjlighet att få längre vikariat som kommer ut samt sommarvikariat. I förlängningen även tillsvidare om rätt utbildning.</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dirty="0"/>
          </a:p>
        </p:txBody>
      </p:sp>
    </p:spTree>
    <p:extLst>
      <p:ext uri="{BB962C8B-B14F-4D97-AF65-F5344CB8AC3E}">
        <p14:creationId xmlns:p14="http://schemas.microsoft.com/office/powerpoint/2010/main" val="23541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a:t>Man lägger</a:t>
            </a:r>
            <a:r>
              <a:rPr lang="sv-SE" baseline="0" dirty="0"/>
              <a:t> till och uppdaterar sin tillgänglighet ofta. Man är flexibel och anpassar sig efter de nya situationerna och arbetsplatserna. </a:t>
            </a:r>
          </a:p>
          <a:p>
            <a:endParaRPr lang="sv-SE" baseline="0" dirty="0"/>
          </a:p>
          <a:p>
            <a:r>
              <a:rPr lang="sv-SE" baseline="0" dirty="0"/>
              <a:t>Respekterar och följer dels </a:t>
            </a:r>
            <a:r>
              <a:rPr lang="sv-SE" baseline="0" dirty="0" err="1"/>
              <a:t>AKV:s</a:t>
            </a:r>
            <a:r>
              <a:rPr lang="sv-SE" baseline="0" dirty="0"/>
              <a:t> rutiner men framförallt verksamheternas rutiner.</a:t>
            </a:r>
          </a:p>
          <a:p>
            <a:r>
              <a:rPr lang="sv-SE" baseline="0" dirty="0"/>
              <a:t>Vågar fråga. Hellre en gång för mycket! Alltid kunden i fokus.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dirty="0"/>
          </a:p>
        </p:txBody>
      </p:sp>
    </p:spTree>
    <p:extLst>
      <p:ext uri="{BB962C8B-B14F-4D97-AF65-F5344CB8AC3E}">
        <p14:creationId xmlns:p14="http://schemas.microsoft.com/office/powerpoint/2010/main" val="2637901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3-4 egenskaper eller</a:t>
            </a:r>
            <a:r>
              <a:rPr lang="sv-SE" baseline="0" dirty="0"/>
              <a:t> kompetenser som ni tycker är viktiga när man ska arbeta inom omsorgen. Ett exempel på en egenskap som jag anser vara viktig när man jobbar med det jag gör (rekryteringsassistent) är strukturerad. Så skriv en egenskap per lapp och när ni är klara kan ni gå och sätta upp era lappar på tavlan.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7</a:t>
            </a:fld>
            <a:endParaRPr lang="en-US" dirty="0"/>
          </a:p>
        </p:txBody>
      </p:sp>
    </p:spTree>
    <p:extLst>
      <p:ext uri="{BB962C8B-B14F-4D97-AF65-F5344CB8AC3E}">
        <p14:creationId xmlns:p14="http://schemas.microsoft.com/office/powerpoint/2010/main" val="287865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kommer en övning där vi kommer ge tre olika</a:t>
            </a:r>
            <a:r>
              <a:rPr lang="sv-SE" baseline="0" dirty="0"/>
              <a:t> exempel som kan uppstå inom omsorgen och de olika verksamheterna. </a:t>
            </a:r>
          </a:p>
          <a:p>
            <a:r>
              <a:rPr lang="sv-SE" baseline="0" dirty="0"/>
              <a:t>Ni ska få resonera och diskutera kring de olika </a:t>
            </a:r>
            <a:r>
              <a:rPr lang="sv-SE" baseline="0" dirty="0" err="1"/>
              <a:t>casen</a:t>
            </a:r>
            <a:r>
              <a:rPr lang="sv-SE" baseline="0" dirty="0"/>
              <a:t>. </a:t>
            </a:r>
            <a:endParaRPr lang="sv-SE" dirty="0"/>
          </a:p>
        </p:txBody>
      </p:sp>
      <p:sp>
        <p:nvSpPr>
          <p:cNvPr id="4" name="Platshållare för bildnummer 3"/>
          <p:cNvSpPr>
            <a:spLocks noGrp="1"/>
          </p:cNvSpPr>
          <p:nvPr>
            <p:ph type="sldNum" sz="quarter" idx="10"/>
          </p:nvPr>
        </p:nvSpPr>
        <p:spPr/>
        <p:txBody>
          <a:bodyPr/>
          <a:lstStyle/>
          <a:p>
            <a:fld id="{43C4190D-61C8-49E5-A1E7-0EC313CC3585}" type="slidenum">
              <a:rPr lang="en-US" smtClean="0"/>
              <a:pPr/>
              <a:t>8</a:t>
            </a:fld>
            <a:endParaRPr lang="en-US" dirty="0"/>
          </a:p>
        </p:txBody>
      </p:sp>
    </p:spTree>
    <p:extLst>
      <p:ext uri="{BB962C8B-B14F-4D97-AF65-F5344CB8AC3E}">
        <p14:creationId xmlns:p14="http://schemas.microsoft.com/office/powerpoint/2010/main" val="10257706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9" name="Bildobjekt 8"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a:t>Klicka här för att ändra format</a:t>
            </a:r>
            <a:endParaRPr lang="en-US" dirty="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7" name="Platshållare för datum 3"/>
          <p:cNvSpPr>
            <a:spLocks noGrp="1"/>
          </p:cNvSpPr>
          <p:nvPr>
            <p:ph type="dt" sz="half" idx="10"/>
          </p:nvPr>
        </p:nvSpPr>
        <p:spPr>
          <a:xfrm>
            <a:off x="745232"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B95ED81E-9016-49F4-820C-D74A308CDA4B}" type="datetime1">
              <a:rPr lang="sv-SE" smtClean="0"/>
              <a:pPr/>
              <a:t>2018-01-30</a:t>
            </a:fld>
            <a:endParaRPr lang="sv-SE" dirty="0"/>
          </a:p>
        </p:txBody>
      </p:sp>
      <p:sp>
        <p:nvSpPr>
          <p:cNvPr id="8" name="Platshållare för bildnummer 5"/>
          <p:cNvSpPr>
            <a:spLocks noGrp="1"/>
          </p:cNvSpPr>
          <p:nvPr>
            <p:ph type="sldNum" sz="quarter" idx="12"/>
          </p:nvPr>
        </p:nvSpPr>
        <p:spPr>
          <a:xfrm>
            <a:off x="169168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defRPr baseline="0"/>
            </a:lvl1pPr>
          </a:lstStyle>
          <a:p>
            <a:r>
              <a:rPr lang="sv-SE"/>
              <a:t>Klicka här för att ändra format</a:t>
            </a:r>
            <a:endParaRPr lang="en-US" dirty="0"/>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p:cNvSpPr>
            <a:spLocks noGrp="1"/>
          </p:cNvSpPr>
          <p:nvPr>
            <p:ph type="body" sz="quarter" idx="3"/>
          </p:nvPr>
        </p:nvSpPr>
        <p:spPr>
          <a:xfrm>
            <a:off x="5148064" y="1556792"/>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48064" y="2204864"/>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13" name="Bildobjekt 12"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4"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560" cy="1162050"/>
          </a:xfrm>
        </p:spPr>
        <p:txBody>
          <a:bodyPr anchor="b"/>
          <a:lstStyle>
            <a:lvl1pPr algn="l">
              <a:defRPr sz="2000" b="1" baseline="0"/>
            </a:lvl1pPr>
          </a:lstStyle>
          <a:p>
            <a:r>
              <a:rPr lang="sv-SE"/>
              <a:t>Klicka här för att ändra format</a:t>
            </a:r>
            <a:endParaRPr lang="en-US" dirty="0"/>
          </a:p>
        </p:txBody>
      </p:sp>
      <p:sp>
        <p:nvSpPr>
          <p:cNvPr id="3" name="Platshållare för innehåll 2"/>
          <p:cNvSpPr>
            <a:spLocks noGrp="1"/>
          </p:cNvSpPr>
          <p:nvPr>
            <p:ph idx="1"/>
          </p:nvPr>
        </p:nvSpPr>
        <p:spPr>
          <a:xfrm>
            <a:off x="4499992" y="273050"/>
            <a:ext cx="4392488"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p:cNvSpPr>
            <a:spLocks noGrp="1"/>
          </p:cNvSpPr>
          <p:nvPr>
            <p:ph type="body" sz="half" idx="2"/>
          </p:nvPr>
        </p:nvSpPr>
        <p:spPr>
          <a:xfrm>
            <a:off x="1130400" y="1435100"/>
            <a:ext cx="3081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pic>
        <p:nvPicPr>
          <p:cNvPr id="11" name="Bildobjekt 10"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a:t>Klicka här för att ändra format</a:t>
            </a:r>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a:t>Klicka på ikonen för att lägga till en bild</a:t>
            </a:r>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a:t>Klicka här för att ändra format på bakgrundstexten</a:t>
            </a:r>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p>
            <a:r>
              <a:rPr lang="sv-SE"/>
              <a:t>Klicka här för att ändra format</a:t>
            </a:r>
            <a:endParaRPr lang="en-US"/>
          </a:p>
        </p:txBody>
      </p:sp>
      <p:sp>
        <p:nvSpPr>
          <p:cNvPr id="3" name="Platshållare för lodrät text 2"/>
          <p:cNvSpPr>
            <a:spLocks noGrp="1"/>
          </p:cNvSpPr>
          <p:nvPr>
            <p:ph type="body" orient="vert" idx="1"/>
          </p:nvPr>
        </p:nvSpPr>
        <p:spPr>
          <a:xfrm>
            <a:off x="1130400" y="1600200"/>
            <a:ext cx="7762080" cy="4525963"/>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US" dirty="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baseline="0"/>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endParaRPr lang="sv-SE" noProof="0"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pic>
        <p:nvPicPr>
          <p:cNvPr id="14" name="Bildobjekt 13"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5"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1" name="Bildobjekt 10"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a:t>Klicka här för att ändra format</a:t>
            </a:r>
            <a:endParaRPr lang="en-US" dirty="0"/>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dirty="0"/>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2018-01-30</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2018-01-30</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6" r:id="rId5"/>
    <p:sldLayoutId id="2147483655" r:id="rId6"/>
    <p:sldLayoutId id="2147483675" r:id="rId7"/>
    <p:sldLayoutId id="2147483649" r:id="rId8"/>
    <p:sldLayoutId id="2147483654" r:id="rId9"/>
    <p:sldLayoutId id="2147483677"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Gruppintervju för timvikarier </a:t>
            </a:r>
            <a:br>
              <a:rPr lang="sv-SE" dirty="0"/>
            </a:br>
            <a:r>
              <a:rPr lang="sv-SE" dirty="0"/>
              <a:t>Nacka Seniorcenter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9512" y="274638"/>
            <a:ext cx="8856984" cy="1143000"/>
          </a:xfrm>
        </p:spPr>
        <p:txBody>
          <a:bodyPr/>
          <a:lstStyle/>
          <a:p>
            <a:r>
              <a:rPr lang="sv-SE" dirty="0"/>
              <a:t>Välkomna till Arbets- och karriärverksamheten!</a:t>
            </a:r>
          </a:p>
        </p:txBody>
      </p:sp>
      <p:sp>
        <p:nvSpPr>
          <p:cNvPr id="3" name="Platshållare för innehåll 2"/>
          <p:cNvSpPr>
            <a:spLocks noGrp="1"/>
          </p:cNvSpPr>
          <p:nvPr>
            <p:ph idx="1"/>
          </p:nvPr>
        </p:nvSpPr>
        <p:spPr>
          <a:xfrm>
            <a:off x="971600" y="1556792"/>
            <a:ext cx="7762080" cy="4525963"/>
          </a:xfrm>
        </p:spPr>
        <p:txBody>
          <a:bodyPr>
            <a:normAutofit fontScale="92500" lnSpcReduction="10000"/>
          </a:bodyPr>
          <a:lstStyle/>
          <a:p>
            <a:pPr marL="0" indent="0">
              <a:buNone/>
            </a:pPr>
            <a:r>
              <a:rPr lang="sv-SE" dirty="0"/>
              <a:t>Vårt uppdrag är:</a:t>
            </a:r>
          </a:p>
          <a:p>
            <a:r>
              <a:rPr lang="sv-SE" dirty="0"/>
              <a:t>Bemanning vid korttidsfrånvaro, upp till 2 veckor framåt i tiden</a:t>
            </a:r>
          </a:p>
          <a:p>
            <a:r>
              <a:rPr lang="sv-SE" dirty="0"/>
              <a:t>Vikarielån 6 veckor upp till 6 månader</a:t>
            </a:r>
          </a:p>
          <a:p>
            <a:r>
              <a:rPr lang="sv-SE" dirty="0"/>
              <a:t>Sommarrekrytering</a:t>
            </a:r>
          </a:p>
          <a:p>
            <a:r>
              <a:rPr lang="sv-SE" dirty="0"/>
              <a:t>Rekryteringsuppdrag </a:t>
            </a:r>
          </a:p>
          <a:p>
            <a:endParaRPr lang="sv-SE" dirty="0"/>
          </a:p>
          <a:p>
            <a:endParaRPr lang="sv-SE" dirty="0"/>
          </a:p>
          <a:p>
            <a:pPr>
              <a:buNone/>
            </a:pPr>
            <a:r>
              <a:rPr lang="sv-SE" dirty="0"/>
              <a:t>Alla vikarier upp till 6 månader är anställda på AKV</a:t>
            </a:r>
          </a:p>
          <a:p>
            <a:pPr marL="0" indent="0">
              <a:buNone/>
            </a:pPr>
            <a:r>
              <a:rPr lang="sv-SE" dirty="0"/>
              <a:t> </a:t>
            </a:r>
          </a:p>
          <a:p>
            <a:pPr marL="0" indent="0">
              <a:buNone/>
            </a:pPr>
            <a:endParaRPr lang="sv-S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Våra verksamheter är..</a:t>
            </a:r>
          </a:p>
        </p:txBody>
      </p:sp>
      <p:sp>
        <p:nvSpPr>
          <p:cNvPr id="3" name="Platshållare för innehåll 2"/>
          <p:cNvSpPr>
            <a:spLocks noGrp="1"/>
          </p:cNvSpPr>
          <p:nvPr>
            <p:ph sz="half" idx="1"/>
          </p:nvPr>
        </p:nvSpPr>
        <p:spPr>
          <a:xfrm>
            <a:off x="827584" y="1628799"/>
            <a:ext cx="3744000" cy="4525963"/>
          </a:xfrm>
        </p:spPr>
        <p:txBody>
          <a:bodyPr>
            <a:normAutofit/>
          </a:bodyPr>
          <a:lstStyle/>
          <a:p>
            <a:r>
              <a:rPr lang="sv-SE" dirty="0"/>
              <a:t>Nacka Seniorcenter</a:t>
            </a:r>
          </a:p>
          <a:p>
            <a:pPr lvl="1"/>
            <a:r>
              <a:rPr lang="sv-SE" dirty="0" err="1"/>
              <a:t>Ektorp</a:t>
            </a:r>
            <a:endParaRPr lang="sv-SE" dirty="0"/>
          </a:p>
          <a:p>
            <a:pPr lvl="1"/>
            <a:r>
              <a:rPr lang="sv-SE" dirty="0"/>
              <a:t>Sjötäppan</a:t>
            </a:r>
          </a:p>
          <a:p>
            <a:pPr lvl="1"/>
            <a:r>
              <a:rPr lang="sv-SE" dirty="0"/>
              <a:t>Sofiero</a:t>
            </a:r>
          </a:p>
          <a:p>
            <a:pPr lvl="1"/>
            <a:r>
              <a:rPr lang="sv-SE" dirty="0"/>
              <a:t>Talliden</a:t>
            </a:r>
          </a:p>
          <a:p>
            <a:pPr lvl="1"/>
            <a:r>
              <a:rPr lang="sv-SE" dirty="0"/>
              <a:t>Älta</a:t>
            </a:r>
          </a:p>
          <a:p>
            <a:endParaRPr lang="sv-SE" dirty="0"/>
          </a:p>
          <a:p>
            <a:pPr>
              <a:buNone/>
            </a:pPr>
            <a:endParaRPr lang="sv-SE" dirty="0"/>
          </a:p>
          <a:p>
            <a:pPr lvl="1">
              <a:buNone/>
            </a:pPr>
            <a:endParaRPr lang="sv-SE" sz="1400" dirty="0"/>
          </a:p>
          <a:p>
            <a:pPr lvl="1">
              <a:buNone/>
            </a:pPr>
            <a:endParaRPr lang="sv-SE" sz="2000" dirty="0"/>
          </a:p>
        </p:txBody>
      </p:sp>
      <p:sp>
        <p:nvSpPr>
          <p:cNvPr id="4" name="Platshållare för innehåll 3"/>
          <p:cNvSpPr>
            <a:spLocks noGrp="1"/>
          </p:cNvSpPr>
          <p:nvPr>
            <p:ph sz="half" idx="2"/>
          </p:nvPr>
        </p:nvSpPr>
        <p:spPr>
          <a:xfrm>
            <a:off x="4716016" y="1628800"/>
            <a:ext cx="4176048" cy="4525963"/>
          </a:xfrm>
        </p:spPr>
        <p:txBody>
          <a:bodyPr>
            <a:normAutofit/>
          </a:bodyPr>
          <a:lstStyle/>
          <a:p>
            <a:pPr lvl="1">
              <a:buFont typeface="Arial" panose="020B0604020202020204" pitchFamily="34" charset="0"/>
              <a:buChar char="•"/>
            </a:pPr>
            <a:r>
              <a:rPr lang="sv-SE" sz="2800" dirty="0"/>
              <a:t>Natt &amp; Larmpatrullen</a:t>
            </a:r>
          </a:p>
          <a:p>
            <a:pPr marL="457200" lvl="1" indent="0">
              <a:buNone/>
            </a:pPr>
            <a:r>
              <a:rPr lang="sv-SE" dirty="0"/>
              <a:t>- Sofiero</a:t>
            </a:r>
          </a:p>
          <a:p>
            <a:pPr lvl="1">
              <a:buNone/>
            </a:pPr>
            <a:endParaRPr lang="sv-SE"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erbjuder..</a:t>
            </a:r>
          </a:p>
        </p:txBody>
      </p:sp>
      <p:sp>
        <p:nvSpPr>
          <p:cNvPr id="3" name="Platshållare för innehåll 2"/>
          <p:cNvSpPr>
            <a:spLocks noGrp="1"/>
          </p:cNvSpPr>
          <p:nvPr>
            <p:ph idx="1"/>
          </p:nvPr>
        </p:nvSpPr>
        <p:spPr/>
        <p:txBody>
          <a:bodyPr/>
          <a:lstStyle/>
          <a:p>
            <a:r>
              <a:rPr lang="sv-SE" dirty="0"/>
              <a:t>Meningsfullt arbete</a:t>
            </a:r>
          </a:p>
          <a:p>
            <a:r>
              <a:rPr lang="sv-SE" dirty="0"/>
              <a:t>Möjlighet till utveckling och erfarenhet</a:t>
            </a:r>
          </a:p>
          <a:p>
            <a:r>
              <a:rPr lang="sv-SE" dirty="0"/>
              <a:t>Webbutbildningar</a:t>
            </a:r>
          </a:p>
          <a:p>
            <a:r>
              <a:rPr lang="sv-SE" dirty="0"/>
              <a:t>Möjlighet att påverka din arbetstid; flexibel arbetstidsmodell</a:t>
            </a:r>
          </a:p>
          <a:p>
            <a:r>
              <a:rPr lang="sv-SE" dirty="0"/>
              <a:t>Möjlighet att önska fortsatt anställning</a:t>
            </a:r>
          </a:p>
          <a:p>
            <a:r>
              <a:rPr lang="sv-SE" dirty="0"/>
              <a:t>Schyssta arbetsvillkor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Vi förväntar oss..</a:t>
            </a:r>
          </a:p>
        </p:txBody>
      </p:sp>
      <p:sp>
        <p:nvSpPr>
          <p:cNvPr id="3" name="Platshållare för innehåll 2"/>
          <p:cNvSpPr>
            <a:spLocks noGrp="1"/>
          </p:cNvSpPr>
          <p:nvPr>
            <p:ph idx="1"/>
          </p:nvPr>
        </p:nvSpPr>
        <p:spPr/>
        <p:txBody>
          <a:bodyPr/>
          <a:lstStyle/>
          <a:p>
            <a:r>
              <a:rPr lang="sv-SE" dirty="0"/>
              <a:t>Flexibilitet</a:t>
            </a:r>
          </a:p>
          <a:p>
            <a:r>
              <a:rPr lang="sv-SE" dirty="0"/>
              <a:t>Följa rutiner</a:t>
            </a:r>
          </a:p>
          <a:p>
            <a:r>
              <a:rPr lang="sv-SE" dirty="0"/>
              <a:t>Ta ansvar</a:t>
            </a:r>
          </a:p>
          <a:p>
            <a:r>
              <a:rPr lang="sv-SE" dirty="0"/>
              <a:t>Att man frågar</a:t>
            </a:r>
          </a:p>
          <a:p>
            <a:r>
              <a:rPr lang="sv-SE" dirty="0"/>
              <a:t>Kundperspektiv</a:t>
            </a:r>
          </a:p>
          <a:p>
            <a:pPr marL="0" indent="0">
              <a:buNone/>
            </a:pPr>
            <a:endParaRPr lang="sv-SE" dirty="0"/>
          </a:p>
        </p:txBody>
      </p:sp>
    </p:spTree>
    <p:extLst>
      <p:ext uri="{BB962C8B-B14F-4D97-AF65-F5344CB8AC3E}">
        <p14:creationId xmlns:p14="http://schemas.microsoft.com/office/powerpoint/2010/main" val="86851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Laget runt..</a:t>
            </a:r>
          </a:p>
        </p:txBody>
      </p:sp>
      <p:sp>
        <p:nvSpPr>
          <p:cNvPr id="3" name="Platshållare för innehåll 2"/>
          <p:cNvSpPr>
            <a:spLocks noGrp="1"/>
          </p:cNvSpPr>
          <p:nvPr>
            <p:ph idx="1"/>
          </p:nvPr>
        </p:nvSpPr>
        <p:spPr/>
        <p:txBody>
          <a:bodyPr/>
          <a:lstStyle/>
          <a:p>
            <a:r>
              <a:rPr lang="sv-SE" dirty="0"/>
              <a:t>Tidigare erfarenhet inom vård och omsorg?</a:t>
            </a:r>
          </a:p>
          <a:p>
            <a:r>
              <a:rPr lang="sv-SE" dirty="0"/>
              <a:t>Utbildning inom vård och omsorg?</a:t>
            </a:r>
          </a:p>
          <a:p>
            <a:r>
              <a:rPr lang="sv-SE" dirty="0"/>
              <a:t>Varför intresse för denna målgrupp?</a:t>
            </a:r>
          </a:p>
          <a:p>
            <a:r>
              <a:rPr lang="sv-SE" dirty="0"/>
              <a:t>Hur mycket är du intresserad av att jobba?</a:t>
            </a:r>
          </a:p>
          <a:p>
            <a:r>
              <a:rPr lang="sv-SE" dirty="0"/>
              <a:t>Dag/Kväll eller Natt?</a:t>
            </a:r>
          </a:p>
          <a:p>
            <a:r>
              <a:rPr lang="sv-SE" dirty="0"/>
              <a:t>Körkort?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liten gruppövning… </a:t>
            </a:r>
          </a:p>
        </p:txBody>
      </p:sp>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060848"/>
            <a:ext cx="6104765" cy="3441561"/>
          </a:xfrm>
          <a:prstGeom prst="rect">
            <a:avLst/>
          </a:prstGeom>
        </p:spPr>
      </p:pic>
    </p:spTree>
    <p:extLst>
      <p:ext uri="{BB962C8B-B14F-4D97-AF65-F5344CB8AC3E}">
        <p14:creationId xmlns:p14="http://schemas.microsoft.com/office/powerpoint/2010/main" val="398545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Gruppövning 2 - Case </a:t>
            </a:r>
          </a:p>
        </p:txBody>
      </p:sp>
      <p:pic>
        <p:nvPicPr>
          <p:cNvPr id="10" name="Platshållare för innehåll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1600" y="1556792"/>
            <a:ext cx="7243086" cy="3955578"/>
          </a:xfrm>
        </p:spPr>
      </p:pic>
      <p:sp>
        <p:nvSpPr>
          <p:cNvPr id="6" name="AutoShape 4" descr="Bildresultat för discussion"/>
          <p:cNvSpPr>
            <a:spLocks noChangeAspect="1" noChangeArrowheads="1"/>
          </p:cNvSpPr>
          <p:nvPr/>
        </p:nvSpPr>
        <p:spPr bwMode="auto">
          <a:xfrm>
            <a:off x="523940" y="2276872"/>
            <a:ext cx="606459" cy="60646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153435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Processen framåt</a:t>
            </a:r>
          </a:p>
        </p:txBody>
      </p:sp>
      <p:sp>
        <p:nvSpPr>
          <p:cNvPr id="3" name="Platshållare för innehåll 2"/>
          <p:cNvSpPr>
            <a:spLocks noGrp="1"/>
          </p:cNvSpPr>
          <p:nvPr>
            <p:ph idx="1"/>
          </p:nvPr>
        </p:nvSpPr>
        <p:spPr/>
        <p:txBody>
          <a:bodyPr/>
          <a:lstStyle/>
          <a:p>
            <a:r>
              <a:rPr lang="sv-SE" dirty="0"/>
              <a:t>Återkoppling via mejl eller telefon</a:t>
            </a:r>
          </a:p>
          <a:p>
            <a:r>
              <a:rPr lang="sv-SE" dirty="0"/>
              <a:t>2 referenser med arbetsledande roll</a:t>
            </a:r>
          </a:p>
          <a:p>
            <a:r>
              <a:rPr lang="sv-SE" dirty="0"/>
              <a:t>Utdrag ur belastningsregistret (blankett 442.5)</a:t>
            </a:r>
          </a:p>
          <a:p>
            <a:r>
              <a:rPr lang="sv-SE" dirty="0"/>
              <a:t>Mobilt </a:t>
            </a:r>
            <a:r>
              <a:rPr lang="sv-SE" dirty="0" err="1"/>
              <a:t>bankID</a:t>
            </a:r>
            <a:endParaRPr lang="sv-SE" dirty="0"/>
          </a:p>
          <a:p>
            <a:r>
              <a:rPr lang="sv-SE" dirty="0"/>
              <a:t>Arbetsgivarintyg och eventuella omdömen</a:t>
            </a:r>
          </a:p>
          <a:p>
            <a:r>
              <a:rPr lang="sv-SE" dirty="0"/>
              <a:t>Betyg på relevant utbildning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theme1.xml><?xml version="1.0" encoding="utf-8"?>
<a:theme xmlns:a="http://schemas.openxmlformats.org/drawingml/2006/main" name="Gruppinfo">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Gruppinfo</Template>
  <TotalTime>2531</TotalTime>
  <Words>641</Words>
  <Application>Microsoft Office PowerPoint</Application>
  <PresentationFormat>Bildspel på skärmen (4:3)</PresentationFormat>
  <Paragraphs>86</Paragraphs>
  <Slides>9</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Gill Sans MT</vt:lpstr>
      <vt:lpstr>Gruppinfo</vt:lpstr>
      <vt:lpstr>Gruppintervju för timvikarier  Nacka Seniorcenter</vt:lpstr>
      <vt:lpstr>Välkomna till Arbets- och karriärverksamheten!</vt:lpstr>
      <vt:lpstr>Våra verksamheter är..</vt:lpstr>
      <vt:lpstr>Vi erbjuder..</vt:lpstr>
      <vt:lpstr>Vi förväntar oss..</vt:lpstr>
      <vt:lpstr>Laget runt..</vt:lpstr>
      <vt:lpstr>En liten gruppövning… </vt:lpstr>
      <vt:lpstr>Gruppövning 2 - Case </vt:lpstr>
      <vt:lpstr>Processen framåt</vt:lpstr>
    </vt:vector>
  </TitlesOfParts>
  <Company>Nacka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Gruppinformation/intervju för timvikarier.</dc:title>
  <dc:creator>Elias Roos</dc:creator>
  <cp:lastModifiedBy>Dokk Trygve</cp:lastModifiedBy>
  <cp:revision>155</cp:revision>
  <dcterms:created xsi:type="dcterms:W3CDTF">2015-02-05T13:48:36Z</dcterms:created>
  <dcterms:modified xsi:type="dcterms:W3CDTF">2018-01-30T13:20:46Z</dcterms:modified>
</cp:coreProperties>
</file>