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ttström Ida" initials="BI" lastIdx="3" clrIdx="0">
    <p:extLst>
      <p:ext uri="{19B8F6BF-5375-455C-9EA6-DF929625EA0E}">
        <p15:presenceInfo xmlns:p15="http://schemas.microsoft.com/office/powerpoint/2012/main" userId="S-1-5-21-879252791-1846290703-1236795852-165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58" d="100"/>
          <a:sy n="58"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750B1-B781-4972-A6B8-C56B55A5584F}" type="datetimeFigureOut">
              <a:rPr lang="sv-SE" smtClean="0"/>
              <a:t>2018-02-05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72C01-990E-4FBF-AD36-31E6F3A8B455}" type="slidenum">
              <a:rPr lang="sv-SE" smtClean="0"/>
              <a:t>‹#›</a:t>
            </a:fld>
            <a:endParaRPr lang="sv-SE"/>
          </a:p>
        </p:txBody>
      </p:sp>
    </p:spTree>
    <p:extLst>
      <p:ext uri="{BB962C8B-B14F-4D97-AF65-F5344CB8AC3E}">
        <p14:creationId xmlns:p14="http://schemas.microsoft.com/office/powerpoint/2010/main" val="60854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14F83-8232-40FC-8583-B1F934109AA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48066E-1694-48AC-8668-81FAC3707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62E198E-B2D6-4B6C-8DF5-691DB1D9E289}"/>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5" name="Platshållare för sidfot 4">
            <a:extLst>
              <a:ext uri="{FF2B5EF4-FFF2-40B4-BE49-F238E27FC236}">
                <a16:creationId xmlns:a16="http://schemas.microsoft.com/office/drawing/2014/main" id="{DF91F62F-387F-42C5-86D4-41AF8BE75C9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D7D500-B298-4F3E-8EE0-495B0035C0A0}"/>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275094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885463-D4EB-41C1-8072-41D22938E46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F75E3D-54EA-46A0-A1FA-3F0044746A30}"/>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CEDD3A7-1366-407C-A66D-43B90E26BD20}"/>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5" name="Platshållare för sidfot 4">
            <a:extLst>
              <a:ext uri="{FF2B5EF4-FFF2-40B4-BE49-F238E27FC236}">
                <a16:creationId xmlns:a16="http://schemas.microsoft.com/office/drawing/2014/main" id="{FA10E1BB-6E74-47A0-9674-014F28BB3D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46F0651-4AB3-4C87-8C95-1117FF5CB239}"/>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112909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5933CF9-F692-4861-9DF1-EDFC7E29B7D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25565D2-7BC8-4023-9FAF-63342A46C3A4}"/>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5EB292-ED95-4C20-B0D0-95150F52F214}"/>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5" name="Platshållare för sidfot 4">
            <a:extLst>
              <a:ext uri="{FF2B5EF4-FFF2-40B4-BE49-F238E27FC236}">
                <a16:creationId xmlns:a16="http://schemas.microsoft.com/office/drawing/2014/main" id="{7922A245-5D74-40C1-82F7-BDF38A770D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C95EB8-84A2-4E90-9097-8B3FCB93A440}"/>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385811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5C0B9F-C303-4A3A-B974-9A42E9C4C1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71ABCE8-246A-4A82-81B4-9423A7E0588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8BD999-1C50-4883-A05D-5612E8446D36}"/>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5" name="Platshållare för sidfot 4">
            <a:extLst>
              <a:ext uri="{FF2B5EF4-FFF2-40B4-BE49-F238E27FC236}">
                <a16:creationId xmlns:a16="http://schemas.microsoft.com/office/drawing/2014/main" id="{FAB1F6AA-46F2-443A-9F61-D3C7B8BD7F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232726-CD7C-4448-8D65-DEC570CE68B9}"/>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69048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7CD21-43D2-4A46-9188-9DDCA6C05D6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DA583CF-80B8-41BF-992B-0564BEF9B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71E522EF-A37E-41B3-9047-B6885DE69277}"/>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5" name="Platshållare för sidfot 4">
            <a:extLst>
              <a:ext uri="{FF2B5EF4-FFF2-40B4-BE49-F238E27FC236}">
                <a16:creationId xmlns:a16="http://schemas.microsoft.com/office/drawing/2014/main" id="{F37FC965-10B5-43D5-A1C3-014D25A0FA9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A4453B-5056-4E1A-AED8-19BCB16887DE}"/>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10450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9E7B79-8122-4F05-A2B4-F7BCC46AA00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4C40AE3-80F0-46DF-8E6E-A14FE0741F4E}"/>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9EDC039-0D06-442F-A164-A8BED41A78C6}"/>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5B80B5F-F8CE-4054-8AA7-984C49845E86}"/>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6" name="Platshållare för sidfot 5">
            <a:extLst>
              <a:ext uri="{FF2B5EF4-FFF2-40B4-BE49-F238E27FC236}">
                <a16:creationId xmlns:a16="http://schemas.microsoft.com/office/drawing/2014/main" id="{D1116B0E-1B76-45B3-8C6B-FFFD6BFE0B8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54D055-E5D6-47C0-AC60-A34970512EDB}"/>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321598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22423B-CC97-4384-BE56-4CF9900D5E6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0124A0B-E8B1-4ADD-AE54-9894D2C0A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F66A684-AE55-461A-BFF0-9C600DC3392E}"/>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77E3B78-C083-45F9-9595-36B457D4ED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AEDBC8D-5989-4D06-AA1E-C096845E97C5}"/>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E04AF86-3F9A-4E29-A101-8FE330011188}"/>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8" name="Platshållare för sidfot 7">
            <a:extLst>
              <a:ext uri="{FF2B5EF4-FFF2-40B4-BE49-F238E27FC236}">
                <a16:creationId xmlns:a16="http://schemas.microsoft.com/office/drawing/2014/main" id="{7A05C1D4-B20C-48CE-B27F-D78FA5B1A7D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DC55A84-EF4D-4E4C-9C80-F3491083844F}"/>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96007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F33C6E-175B-4091-AD67-1387446AE35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CE9ED00-1EE3-4645-A1B6-4F86E874873B}"/>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4" name="Platshållare för sidfot 3">
            <a:extLst>
              <a:ext uri="{FF2B5EF4-FFF2-40B4-BE49-F238E27FC236}">
                <a16:creationId xmlns:a16="http://schemas.microsoft.com/office/drawing/2014/main" id="{C638FBE4-4B28-489D-B0AB-0FD7FA1777C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994582F-7E0F-4663-A580-40862A23EE8E}"/>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282163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C76DE97-6A13-4317-A757-763A34EF8E67}"/>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3" name="Platshållare för sidfot 2">
            <a:extLst>
              <a:ext uri="{FF2B5EF4-FFF2-40B4-BE49-F238E27FC236}">
                <a16:creationId xmlns:a16="http://schemas.microsoft.com/office/drawing/2014/main" id="{A4C4EEA2-4733-4347-9992-E7C5BD19726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6065ED1-BE1C-46FA-BE8B-3A4A17548F32}"/>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145101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372DE7-98D1-405A-B7C9-58CD08139D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E329F1-6097-4A58-96AF-7A9327AEE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6E4EA36-5BED-4119-BA10-C7BC91D2D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5432646-5C21-488E-88AC-F680BCD832C7}"/>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6" name="Platshållare för sidfot 5">
            <a:extLst>
              <a:ext uri="{FF2B5EF4-FFF2-40B4-BE49-F238E27FC236}">
                <a16:creationId xmlns:a16="http://schemas.microsoft.com/office/drawing/2014/main" id="{5E353084-CDD4-4456-9201-EEFAA58715E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A135210-9DE0-4C78-AE96-4BCF270F20EC}"/>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106712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012ECB-285D-416E-BBF7-54BBA8F32D9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C403A49-55A6-4631-82A4-ED0C7DD94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F3DCE5E-ED19-4C56-8B20-3FB152580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73E13E3-56C5-4A51-9415-A7C38F10DF6E}"/>
              </a:ext>
            </a:extLst>
          </p:cNvPr>
          <p:cNvSpPr>
            <a:spLocks noGrp="1"/>
          </p:cNvSpPr>
          <p:nvPr>
            <p:ph type="dt" sz="half" idx="10"/>
          </p:nvPr>
        </p:nvSpPr>
        <p:spPr/>
        <p:txBody>
          <a:bodyPr/>
          <a:lstStyle/>
          <a:p>
            <a:fld id="{027DC2E9-2833-40A0-91B7-EC8805D74144}" type="datetimeFigureOut">
              <a:rPr lang="sv-SE" smtClean="0"/>
              <a:t>2018-02-05</a:t>
            </a:fld>
            <a:endParaRPr lang="sv-SE"/>
          </a:p>
        </p:txBody>
      </p:sp>
      <p:sp>
        <p:nvSpPr>
          <p:cNvPr id="6" name="Platshållare för sidfot 5">
            <a:extLst>
              <a:ext uri="{FF2B5EF4-FFF2-40B4-BE49-F238E27FC236}">
                <a16:creationId xmlns:a16="http://schemas.microsoft.com/office/drawing/2014/main" id="{9EB9813B-D6E5-4D67-BDA7-C9C1FA7AFE2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D3D295-F466-49CA-A95D-CAE884BDA7D8}"/>
              </a:ext>
            </a:extLst>
          </p:cNvPr>
          <p:cNvSpPr>
            <a:spLocks noGrp="1"/>
          </p:cNvSpPr>
          <p:nvPr>
            <p:ph type="sldNum" sz="quarter" idx="12"/>
          </p:nvPr>
        </p:nvSpPr>
        <p:spPr/>
        <p:txBody>
          <a:bodyPr/>
          <a:lstStyle/>
          <a:p>
            <a:fld id="{4825D8D1-314D-4C50-92D2-A3AA4772FE46}" type="slidenum">
              <a:rPr lang="sv-SE" smtClean="0"/>
              <a:t>‹#›</a:t>
            </a:fld>
            <a:endParaRPr lang="sv-SE"/>
          </a:p>
        </p:txBody>
      </p:sp>
    </p:spTree>
    <p:extLst>
      <p:ext uri="{BB962C8B-B14F-4D97-AF65-F5344CB8AC3E}">
        <p14:creationId xmlns:p14="http://schemas.microsoft.com/office/powerpoint/2010/main" val="127808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BD30D0F-CF22-47B3-89C1-F0A29319F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04AC2C-3F90-4F06-B72F-71DE826E1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C5382B-87EE-411C-9A3F-398659472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C2E9-2833-40A0-91B7-EC8805D74144}" type="datetimeFigureOut">
              <a:rPr lang="sv-SE" smtClean="0"/>
              <a:t>2018-02-05</a:t>
            </a:fld>
            <a:endParaRPr lang="sv-SE"/>
          </a:p>
        </p:txBody>
      </p:sp>
      <p:sp>
        <p:nvSpPr>
          <p:cNvPr id="5" name="Platshållare för sidfot 4">
            <a:extLst>
              <a:ext uri="{FF2B5EF4-FFF2-40B4-BE49-F238E27FC236}">
                <a16:creationId xmlns:a16="http://schemas.microsoft.com/office/drawing/2014/main" id="{8D85A224-8F42-430A-99EC-6BF7AF1FE9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AD4B4D6-A1EB-4406-94FE-548F705B3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5D8D1-314D-4C50-92D2-A3AA4772FE46}" type="slidenum">
              <a:rPr lang="sv-SE" smtClean="0"/>
              <a:t>‹#›</a:t>
            </a:fld>
            <a:endParaRPr lang="sv-SE"/>
          </a:p>
        </p:txBody>
      </p:sp>
    </p:spTree>
    <p:extLst>
      <p:ext uri="{BB962C8B-B14F-4D97-AF65-F5344CB8AC3E}">
        <p14:creationId xmlns:p14="http://schemas.microsoft.com/office/powerpoint/2010/main" val="19598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6BF78FC7-7714-491D-8128-CCF9718105AB}"/>
              </a:ext>
            </a:extLst>
          </p:cNvPr>
          <p:cNvSpPr>
            <a:spLocks noGrp="1"/>
          </p:cNvSpPr>
          <p:nvPr>
            <p:ph type="subTitle" idx="1"/>
          </p:nvPr>
        </p:nvSpPr>
        <p:spPr>
          <a:xfrm>
            <a:off x="0" y="5819405"/>
            <a:ext cx="6414052" cy="923330"/>
          </a:xfrm>
        </p:spPr>
        <p:txBody>
          <a:bodyPr>
            <a:normAutofit/>
          </a:bodyPr>
          <a:lstStyle/>
          <a:p>
            <a:pPr marL="457200" indent="-457200" algn="l">
              <a:buAutoNum type="arabicPeriod"/>
            </a:pPr>
            <a:r>
              <a:rPr lang="sv-SE" sz="2000" b="1" dirty="0"/>
              <a:t>Logga in på din Nacka-sida.</a:t>
            </a:r>
          </a:p>
          <a:p>
            <a:pPr marL="457200" indent="-457200" algn="l">
              <a:buAutoNum type="arabicPeriod"/>
            </a:pPr>
            <a:r>
              <a:rPr lang="sv-SE" sz="2000" b="1" dirty="0"/>
              <a:t>Sök på </a:t>
            </a:r>
            <a:r>
              <a:rPr lang="sv-SE" sz="2000" b="1" dirty="0" err="1"/>
              <a:t>Varbi</a:t>
            </a:r>
            <a:r>
              <a:rPr lang="sv-SE" sz="2000" b="1" dirty="0"/>
              <a:t> i sökrutan</a:t>
            </a:r>
          </a:p>
        </p:txBody>
      </p:sp>
      <p:pic>
        <p:nvPicPr>
          <p:cNvPr id="6" name="Bildobjekt 5">
            <a:extLst>
              <a:ext uri="{FF2B5EF4-FFF2-40B4-BE49-F238E27FC236}">
                <a16:creationId xmlns:a16="http://schemas.microsoft.com/office/drawing/2014/main" id="{4AF9E6C4-1CAB-4417-A980-5FA0AC5E1FBF}"/>
              </a:ext>
            </a:extLst>
          </p:cNvPr>
          <p:cNvPicPr>
            <a:picLocks noChangeAspect="1"/>
          </p:cNvPicPr>
          <p:nvPr/>
        </p:nvPicPr>
        <p:blipFill>
          <a:blip r:embed="rId2"/>
          <a:stretch>
            <a:fillRect/>
          </a:stretch>
        </p:blipFill>
        <p:spPr>
          <a:xfrm>
            <a:off x="0" y="1674"/>
            <a:ext cx="10194472" cy="5731592"/>
          </a:xfrm>
          <a:prstGeom prst="rect">
            <a:avLst/>
          </a:prstGeom>
        </p:spPr>
      </p:pic>
      <p:sp>
        <p:nvSpPr>
          <p:cNvPr id="10" name="textruta 9">
            <a:extLst>
              <a:ext uri="{FF2B5EF4-FFF2-40B4-BE49-F238E27FC236}">
                <a16:creationId xmlns:a16="http://schemas.microsoft.com/office/drawing/2014/main" id="{FA1E1271-61AA-474A-BD28-FCBAB89B35C6}"/>
              </a:ext>
            </a:extLst>
          </p:cNvPr>
          <p:cNvSpPr txBox="1"/>
          <p:nvPr/>
        </p:nvSpPr>
        <p:spPr>
          <a:xfrm>
            <a:off x="8442344" y="1424285"/>
            <a:ext cx="277586" cy="584775"/>
          </a:xfrm>
          <a:prstGeom prst="rect">
            <a:avLst/>
          </a:prstGeom>
          <a:noFill/>
        </p:spPr>
        <p:txBody>
          <a:bodyPr wrap="square" rtlCol="0">
            <a:spAutoFit/>
          </a:bodyPr>
          <a:lstStyle/>
          <a:p>
            <a:r>
              <a:rPr lang="sv-SE" sz="3200" b="1" dirty="0"/>
              <a:t>1</a:t>
            </a:r>
          </a:p>
        </p:txBody>
      </p:sp>
      <p:sp>
        <p:nvSpPr>
          <p:cNvPr id="11" name="textruta 10">
            <a:extLst>
              <a:ext uri="{FF2B5EF4-FFF2-40B4-BE49-F238E27FC236}">
                <a16:creationId xmlns:a16="http://schemas.microsoft.com/office/drawing/2014/main" id="{50C24A6D-FF5B-4A0A-A4BC-0583AA311B10}"/>
              </a:ext>
            </a:extLst>
          </p:cNvPr>
          <p:cNvSpPr txBox="1"/>
          <p:nvPr/>
        </p:nvSpPr>
        <p:spPr>
          <a:xfrm>
            <a:off x="2438399" y="1221470"/>
            <a:ext cx="277586" cy="584775"/>
          </a:xfrm>
          <a:prstGeom prst="rect">
            <a:avLst/>
          </a:prstGeom>
          <a:noFill/>
        </p:spPr>
        <p:txBody>
          <a:bodyPr wrap="square" rtlCol="0">
            <a:spAutoFit/>
          </a:bodyPr>
          <a:lstStyle/>
          <a:p>
            <a:r>
              <a:rPr lang="sv-SE" sz="3200" b="1" dirty="0"/>
              <a:t>2</a:t>
            </a:r>
          </a:p>
        </p:txBody>
      </p:sp>
      <p:sp>
        <p:nvSpPr>
          <p:cNvPr id="4" name="textruta 3">
            <a:extLst>
              <a:ext uri="{FF2B5EF4-FFF2-40B4-BE49-F238E27FC236}">
                <a16:creationId xmlns:a16="http://schemas.microsoft.com/office/drawing/2014/main" id="{5351DE0B-B524-48DD-BD73-54B3C1E78D79}"/>
              </a:ext>
            </a:extLst>
          </p:cNvPr>
          <p:cNvSpPr txBox="1"/>
          <p:nvPr/>
        </p:nvSpPr>
        <p:spPr>
          <a:xfrm>
            <a:off x="2438399" y="887896"/>
            <a:ext cx="5075583" cy="461665"/>
          </a:xfrm>
          <a:prstGeom prst="rect">
            <a:avLst/>
          </a:prstGeom>
          <a:noFill/>
          <a:ln w="38100">
            <a:solidFill>
              <a:srgbClr val="FF0000"/>
            </a:solidFill>
          </a:ln>
        </p:spPr>
        <p:txBody>
          <a:bodyPr wrap="square" rtlCol="0">
            <a:spAutoFit/>
          </a:bodyPr>
          <a:lstStyle/>
          <a:p>
            <a:endParaRPr lang="sv-SE" dirty="0"/>
          </a:p>
        </p:txBody>
      </p:sp>
      <p:sp>
        <p:nvSpPr>
          <p:cNvPr id="5" name="textruta 4">
            <a:extLst>
              <a:ext uri="{FF2B5EF4-FFF2-40B4-BE49-F238E27FC236}">
                <a16:creationId xmlns:a16="http://schemas.microsoft.com/office/drawing/2014/main" id="{53CBE1D1-4403-42A6-BF67-AC641A6C2136}"/>
              </a:ext>
            </a:extLst>
          </p:cNvPr>
          <p:cNvSpPr txBox="1"/>
          <p:nvPr/>
        </p:nvSpPr>
        <p:spPr>
          <a:xfrm>
            <a:off x="7513982" y="1908313"/>
            <a:ext cx="2557670" cy="980661"/>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388658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3E16139-D4CE-484B-A08F-DE15FD40C419}"/>
              </a:ext>
            </a:extLst>
          </p:cNvPr>
          <p:cNvPicPr>
            <a:picLocks noChangeAspect="1"/>
          </p:cNvPicPr>
          <p:nvPr/>
        </p:nvPicPr>
        <p:blipFill>
          <a:blip r:embed="rId2"/>
          <a:stretch>
            <a:fillRect/>
          </a:stretch>
        </p:blipFill>
        <p:spPr>
          <a:xfrm>
            <a:off x="236" y="0"/>
            <a:ext cx="9554817" cy="5371961"/>
          </a:xfrm>
          <a:prstGeom prst="rect">
            <a:avLst/>
          </a:prstGeom>
        </p:spPr>
      </p:pic>
      <p:sp>
        <p:nvSpPr>
          <p:cNvPr id="5" name="textruta 4">
            <a:extLst>
              <a:ext uri="{FF2B5EF4-FFF2-40B4-BE49-F238E27FC236}">
                <a16:creationId xmlns:a16="http://schemas.microsoft.com/office/drawing/2014/main" id="{90085122-B6DF-403E-943E-B6716F427287}"/>
              </a:ext>
            </a:extLst>
          </p:cNvPr>
          <p:cNvSpPr txBox="1"/>
          <p:nvPr/>
        </p:nvSpPr>
        <p:spPr>
          <a:xfrm>
            <a:off x="0" y="5305779"/>
            <a:ext cx="10880035" cy="1631216"/>
          </a:xfrm>
          <a:prstGeom prst="rect">
            <a:avLst/>
          </a:prstGeom>
          <a:noFill/>
        </p:spPr>
        <p:txBody>
          <a:bodyPr wrap="square" rtlCol="0">
            <a:spAutoFit/>
          </a:bodyPr>
          <a:lstStyle/>
          <a:p>
            <a:pPr marL="342900" indent="-342900">
              <a:buAutoNum type="arabicPeriod"/>
            </a:pPr>
            <a:r>
              <a:rPr lang="sv-SE" sz="2000" b="1" dirty="0"/>
              <a:t>Välj Orsak till rekryteringen.</a:t>
            </a:r>
          </a:p>
          <a:p>
            <a:pPr marL="342900" indent="-342900">
              <a:buAutoNum type="arabicPeriod"/>
            </a:pPr>
            <a:r>
              <a:rPr lang="sv-SE" sz="2000" b="1" dirty="0"/>
              <a:t>Fyll i fr o m när rekryteringsbehovet gäller</a:t>
            </a:r>
          </a:p>
          <a:p>
            <a:pPr marL="342900" indent="-342900">
              <a:buAutoNum type="arabicPeriod"/>
            </a:pPr>
            <a:r>
              <a:rPr lang="sv-SE" sz="2000" b="1" dirty="0"/>
              <a:t>Skriv motivation till rekrytering</a:t>
            </a:r>
          </a:p>
          <a:p>
            <a:pPr marL="342900" indent="-342900">
              <a:buAutoNum type="arabicPeriod"/>
            </a:pPr>
            <a:r>
              <a:rPr lang="sv-SE" sz="2000" b="1" dirty="0"/>
              <a:t>Fyll i arbetets omfattning. </a:t>
            </a:r>
          </a:p>
          <a:p>
            <a:pPr marL="342900" indent="-342900">
              <a:buAutoNum type="arabicPeriod"/>
            </a:pPr>
            <a:r>
              <a:rPr lang="sv-SE" sz="2000" b="1" dirty="0"/>
              <a:t>Bläddra ner på sidan.</a:t>
            </a:r>
          </a:p>
        </p:txBody>
      </p:sp>
      <p:sp>
        <p:nvSpPr>
          <p:cNvPr id="6" name="textruta 5">
            <a:extLst>
              <a:ext uri="{FF2B5EF4-FFF2-40B4-BE49-F238E27FC236}">
                <a16:creationId xmlns:a16="http://schemas.microsoft.com/office/drawing/2014/main" id="{360FB413-2466-422A-8799-8A985BB23B41}"/>
              </a:ext>
            </a:extLst>
          </p:cNvPr>
          <p:cNvSpPr txBox="1"/>
          <p:nvPr/>
        </p:nvSpPr>
        <p:spPr>
          <a:xfrm>
            <a:off x="1205947" y="782902"/>
            <a:ext cx="269422" cy="584775"/>
          </a:xfrm>
          <a:prstGeom prst="rect">
            <a:avLst/>
          </a:prstGeom>
          <a:noFill/>
        </p:spPr>
        <p:txBody>
          <a:bodyPr wrap="square" rtlCol="0">
            <a:spAutoFit/>
          </a:bodyPr>
          <a:lstStyle/>
          <a:p>
            <a:r>
              <a:rPr lang="sv-SE" sz="3200" b="1" dirty="0"/>
              <a:t>1</a:t>
            </a:r>
          </a:p>
        </p:txBody>
      </p:sp>
      <p:sp>
        <p:nvSpPr>
          <p:cNvPr id="7" name="textruta 6">
            <a:extLst>
              <a:ext uri="{FF2B5EF4-FFF2-40B4-BE49-F238E27FC236}">
                <a16:creationId xmlns:a16="http://schemas.microsoft.com/office/drawing/2014/main" id="{F331DA9A-9A67-4E67-AB3B-D59E10286CD9}"/>
              </a:ext>
            </a:extLst>
          </p:cNvPr>
          <p:cNvSpPr txBox="1"/>
          <p:nvPr/>
        </p:nvSpPr>
        <p:spPr>
          <a:xfrm>
            <a:off x="1154063" y="1866852"/>
            <a:ext cx="269422" cy="584775"/>
          </a:xfrm>
          <a:prstGeom prst="rect">
            <a:avLst/>
          </a:prstGeom>
          <a:noFill/>
        </p:spPr>
        <p:txBody>
          <a:bodyPr wrap="square" rtlCol="0">
            <a:spAutoFit/>
          </a:bodyPr>
          <a:lstStyle/>
          <a:p>
            <a:r>
              <a:rPr lang="sv-SE" sz="3200" b="1" dirty="0"/>
              <a:t>2</a:t>
            </a:r>
          </a:p>
        </p:txBody>
      </p:sp>
      <p:sp>
        <p:nvSpPr>
          <p:cNvPr id="8" name="textruta 7">
            <a:extLst>
              <a:ext uri="{FF2B5EF4-FFF2-40B4-BE49-F238E27FC236}">
                <a16:creationId xmlns:a16="http://schemas.microsoft.com/office/drawing/2014/main" id="{FB10D2B1-7395-491A-BE8A-B24E964F3C16}"/>
              </a:ext>
            </a:extLst>
          </p:cNvPr>
          <p:cNvSpPr txBox="1"/>
          <p:nvPr/>
        </p:nvSpPr>
        <p:spPr>
          <a:xfrm>
            <a:off x="1154066" y="2282601"/>
            <a:ext cx="269422" cy="584775"/>
          </a:xfrm>
          <a:prstGeom prst="rect">
            <a:avLst/>
          </a:prstGeom>
          <a:noFill/>
        </p:spPr>
        <p:txBody>
          <a:bodyPr wrap="square" rtlCol="0">
            <a:spAutoFit/>
          </a:bodyPr>
          <a:lstStyle/>
          <a:p>
            <a:r>
              <a:rPr lang="sv-SE" sz="3200" b="1" dirty="0"/>
              <a:t>3</a:t>
            </a:r>
          </a:p>
        </p:txBody>
      </p:sp>
      <p:sp>
        <p:nvSpPr>
          <p:cNvPr id="9" name="textruta 8">
            <a:extLst>
              <a:ext uri="{FF2B5EF4-FFF2-40B4-BE49-F238E27FC236}">
                <a16:creationId xmlns:a16="http://schemas.microsoft.com/office/drawing/2014/main" id="{D0E0870F-BDB7-46A5-9D83-14F92ACF2E5B}"/>
              </a:ext>
            </a:extLst>
          </p:cNvPr>
          <p:cNvSpPr txBox="1"/>
          <p:nvPr/>
        </p:nvSpPr>
        <p:spPr>
          <a:xfrm>
            <a:off x="1154063" y="2961038"/>
            <a:ext cx="269422" cy="584775"/>
          </a:xfrm>
          <a:prstGeom prst="rect">
            <a:avLst/>
          </a:prstGeom>
          <a:noFill/>
        </p:spPr>
        <p:txBody>
          <a:bodyPr wrap="square" rtlCol="0">
            <a:spAutoFit/>
          </a:bodyPr>
          <a:lstStyle/>
          <a:p>
            <a:r>
              <a:rPr lang="sv-SE" sz="3200" b="1" dirty="0"/>
              <a:t>4</a:t>
            </a:r>
          </a:p>
        </p:txBody>
      </p:sp>
      <p:sp>
        <p:nvSpPr>
          <p:cNvPr id="10" name="textruta 9">
            <a:extLst>
              <a:ext uri="{FF2B5EF4-FFF2-40B4-BE49-F238E27FC236}">
                <a16:creationId xmlns:a16="http://schemas.microsoft.com/office/drawing/2014/main" id="{974E742C-2D2D-443C-82AC-3C326C9F2467}"/>
              </a:ext>
            </a:extLst>
          </p:cNvPr>
          <p:cNvSpPr txBox="1"/>
          <p:nvPr/>
        </p:nvSpPr>
        <p:spPr>
          <a:xfrm>
            <a:off x="9735589" y="1367677"/>
            <a:ext cx="269422" cy="584775"/>
          </a:xfrm>
          <a:prstGeom prst="rect">
            <a:avLst/>
          </a:prstGeom>
          <a:noFill/>
        </p:spPr>
        <p:txBody>
          <a:bodyPr wrap="square" rtlCol="0">
            <a:spAutoFit/>
          </a:bodyPr>
          <a:lstStyle/>
          <a:p>
            <a:r>
              <a:rPr lang="sv-SE" sz="3200" b="1" dirty="0"/>
              <a:t>5</a:t>
            </a:r>
          </a:p>
        </p:txBody>
      </p:sp>
      <p:sp>
        <p:nvSpPr>
          <p:cNvPr id="12" name="textruta 11">
            <a:extLst>
              <a:ext uri="{FF2B5EF4-FFF2-40B4-BE49-F238E27FC236}">
                <a16:creationId xmlns:a16="http://schemas.microsoft.com/office/drawing/2014/main" id="{802C9129-81DF-41BD-8515-FBBFAE1EDBFE}"/>
              </a:ext>
            </a:extLst>
          </p:cNvPr>
          <p:cNvSpPr txBox="1"/>
          <p:nvPr/>
        </p:nvSpPr>
        <p:spPr>
          <a:xfrm>
            <a:off x="1630017" y="942549"/>
            <a:ext cx="437322" cy="369332"/>
          </a:xfrm>
          <a:prstGeom prst="rect">
            <a:avLst/>
          </a:prstGeom>
          <a:noFill/>
          <a:ln w="38100">
            <a:solidFill>
              <a:srgbClr val="FF0000"/>
            </a:solidFill>
          </a:ln>
        </p:spPr>
        <p:txBody>
          <a:bodyPr wrap="square" rtlCol="0">
            <a:spAutoFit/>
          </a:bodyPr>
          <a:lstStyle/>
          <a:p>
            <a:endParaRPr lang="sv-SE" dirty="0"/>
          </a:p>
        </p:txBody>
      </p:sp>
      <p:sp>
        <p:nvSpPr>
          <p:cNvPr id="13" name="textruta 12">
            <a:extLst>
              <a:ext uri="{FF2B5EF4-FFF2-40B4-BE49-F238E27FC236}">
                <a16:creationId xmlns:a16="http://schemas.microsoft.com/office/drawing/2014/main" id="{529422FE-D863-4B9A-8A08-95C31C3F5023}"/>
              </a:ext>
            </a:extLst>
          </p:cNvPr>
          <p:cNvSpPr txBox="1"/>
          <p:nvPr/>
        </p:nvSpPr>
        <p:spPr>
          <a:xfrm>
            <a:off x="1630017" y="2001078"/>
            <a:ext cx="1457740" cy="369332"/>
          </a:xfrm>
          <a:prstGeom prst="rect">
            <a:avLst/>
          </a:prstGeom>
          <a:noFill/>
          <a:ln w="38100">
            <a:solidFill>
              <a:srgbClr val="FF0000"/>
            </a:solidFill>
          </a:ln>
        </p:spPr>
        <p:txBody>
          <a:bodyPr wrap="square" rtlCol="0">
            <a:spAutoFit/>
          </a:bodyPr>
          <a:lstStyle/>
          <a:p>
            <a:endParaRPr lang="sv-SE" dirty="0"/>
          </a:p>
        </p:txBody>
      </p:sp>
      <p:sp>
        <p:nvSpPr>
          <p:cNvPr id="14" name="textruta 13">
            <a:extLst>
              <a:ext uri="{FF2B5EF4-FFF2-40B4-BE49-F238E27FC236}">
                <a16:creationId xmlns:a16="http://schemas.microsoft.com/office/drawing/2014/main" id="{AD48D5A1-7FE1-4EAA-8795-27433183DDA2}"/>
              </a:ext>
            </a:extLst>
          </p:cNvPr>
          <p:cNvSpPr txBox="1"/>
          <p:nvPr/>
        </p:nvSpPr>
        <p:spPr>
          <a:xfrm>
            <a:off x="1630017" y="2370410"/>
            <a:ext cx="1457740" cy="369332"/>
          </a:xfrm>
          <a:prstGeom prst="rect">
            <a:avLst/>
          </a:prstGeom>
          <a:noFill/>
          <a:ln w="38100">
            <a:solidFill>
              <a:srgbClr val="FF0000"/>
            </a:solidFill>
          </a:ln>
        </p:spPr>
        <p:txBody>
          <a:bodyPr wrap="square" rtlCol="0">
            <a:spAutoFit/>
          </a:bodyPr>
          <a:lstStyle/>
          <a:p>
            <a:endParaRPr lang="sv-SE" dirty="0"/>
          </a:p>
        </p:txBody>
      </p:sp>
      <p:sp>
        <p:nvSpPr>
          <p:cNvPr id="15" name="textruta 14">
            <a:extLst>
              <a:ext uri="{FF2B5EF4-FFF2-40B4-BE49-F238E27FC236}">
                <a16:creationId xmlns:a16="http://schemas.microsoft.com/office/drawing/2014/main" id="{3DD1164E-8AF5-4684-8C78-0FC5151CB1DD}"/>
              </a:ext>
            </a:extLst>
          </p:cNvPr>
          <p:cNvSpPr txBox="1"/>
          <p:nvPr/>
        </p:nvSpPr>
        <p:spPr>
          <a:xfrm>
            <a:off x="1630017" y="3101009"/>
            <a:ext cx="954157" cy="369332"/>
          </a:xfrm>
          <a:prstGeom prst="rect">
            <a:avLst/>
          </a:prstGeom>
          <a:noFill/>
          <a:ln w="38100">
            <a:solidFill>
              <a:srgbClr val="FF0000"/>
            </a:solidFill>
          </a:ln>
        </p:spPr>
        <p:txBody>
          <a:bodyPr wrap="square" rtlCol="0">
            <a:spAutoFit/>
          </a:bodyPr>
          <a:lstStyle/>
          <a:p>
            <a:endParaRPr lang="sv-SE" dirty="0"/>
          </a:p>
        </p:txBody>
      </p:sp>
      <p:sp>
        <p:nvSpPr>
          <p:cNvPr id="16" name="textruta 15">
            <a:extLst>
              <a:ext uri="{FF2B5EF4-FFF2-40B4-BE49-F238E27FC236}">
                <a16:creationId xmlns:a16="http://schemas.microsoft.com/office/drawing/2014/main" id="{48B50CDF-4906-4BB2-86B0-FD97E4809329}"/>
              </a:ext>
            </a:extLst>
          </p:cNvPr>
          <p:cNvSpPr txBox="1"/>
          <p:nvPr/>
        </p:nvSpPr>
        <p:spPr>
          <a:xfrm>
            <a:off x="9263269" y="1153719"/>
            <a:ext cx="437322" cy="1443707"/>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215860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9A0B37C-D71D-477C-89AE-A938A58FDF61}"/>
              </a:ext>
            </a:extLst>
          </p:cNvPr>
          <p:cNvPicPr>
            <a:picLocks noChangeAspect="1"/>
          </p:cNvPicPr>
          <p:nvPr/>
        </p:nvPicPr>
        <p:blipFill>
          <a:blip r:embed="rId2"/>
          <a:stretch>
            <a:fillRect/>
          </a:stretch>
        </p:blipFill>
        <p:spPr>
          <a:xfrm>
            <a:off x="0" y="10308"/>
            <a:ext cx="9674087" cy="5439018"/>
          </a:xfrm>
          <a:prstGeom prst="rect">
            <a:avLst/>
          </a:prstGeom>
        </p:spPr>
      </p:pic>
      <p:sp>
        <p:nvSpPr>
          <p:cNvPr id="5" name="textruta 4">
            <a:extLst>
              <a:ext uri="{FF2B5EF4-FFF2-40B4-BE49-F238E27FC236}">
                <a16:creationId xmlns:a16="http://schemas.microsoft.com/office/drawing/2014/main" id="{669E85B8-8ED0-4753-A0D6-C92AEC02B7F0}"/>
              </a:ext>
            </a:extLst>
          </p:cNvPr>
          <p:cNvSpPr txBox="1"/>
          <p:nvPr/>
        </p:nvSpPr>
        <p:spPr>
          <a:xfrm>
            <a:off x="0" y="5534561"/>
            <a:ext cx="9497606" cy="1323439"/>
          </a:xfrm>
          <a:prstGeom prst="rect">
            <a:avLst/>
          </a:prstGeom>
          <a:noFill/>
        </p:spPr>
        <p:txBody>
          <a:bodyPr wrap="square" rtlCol="0">
            <a:spAutoFit/>
          </a:bodyPr>
          <a:lstStyle/>
          <a:p>
            <a:pPr marL="342900" indent="-342900">
              <a:buAutoNum type="arabicPeriod"/>
            </a:pPr>
            <a:r>
              <a:rPr lang="sv-SE" sz="2000" b="1" dirty="0"/>
              <a:t>Fyll i Arbetsbeskrivning.</a:t>
            </a:r>
          </a:p>
          <a:p>
            <a:r>
              <a:rPr lang="sv-SE" sz="2000" dirty="0"/>
              <a:t>Tips: kopiera in från </a:t>
            </a:r>
            <a:r>
              <a:rPr lang="sv-SE" sz="2000" b="1" dirty="0"/>
              <a:t>Arbetsbeskrivning</a:t>
            </a:r>
            <a:r>
              <a:rPr lang="sv-SE" sz="2000" dirty="0"/>
              <a:t> i annonsen.</a:t>
            </a:r>
          </a:p>
          <a:p>
            <a:r>
              <a:rPr lang="sv-SE" sz="2000" b="1" dirty="0"/>
              <a:t>2.   Fyll i Efterfrågad Erfarenhet, utbildning och kunskap.</a:t>
            </a:r>
          </a:p>
          <a:p>
            <a:r>
              <a:rPr lang="sv-SE" sz="2000" dirty="0"/>
              <a:t>Tips: kopiera in ifrån </a:t>
            </a:r>
            <a:r>
              <a:rPr lang="sv-SE" sz="2000" b="1" dirty="0"/>
              <a:t>Din Bakgrund </a:t>
            </a:r>
            <a:r>
              <a:rPr lang="sv-SE" sz="2000" dirty="0"/>
              <a:t>i annonsen. </a:t>
            </a:r>
          </a:p>
        </p:txBody>
      </p:sp>
      <p:sp>
        <p:nvSpPr>
          <p:cNvPr id="6" name="textruta 5">
            <a:extLst>
              <a:ext uri="{FF2B5EF4-FFF2-40B4-BE49-F238E27FC236}">
                <a16:creationId xmlns:a16="http://schemas.microsoft.com/office/drawing/2014/main" id="{877077B3-002E-469A-81AC-566B724439EA}"/>
              </a:ext>
            </a:extLst>
          </p:cNvPr>
          <p:cNvSpPr txBox="1"/>
          <p:nvPr/>
        </p:nvSpPr>
        <p:spPr>
          <a:xfrm>
            <a:off x="1190743" y="2268152"/>
            <a:ext cx="269422" cy="584775"/>
          </a:xfrm>
          <a:prstGeom prst="rect">
            <a:avLst/>
          </a:prstGeom>
          <a:noFill/>
        </p:spPr>
        <p:txBody>
          <a:bodyPr wrap="square" rtlCol="0">
            <a:spAutoFit/>
          </a:bodyPr>
          <a:lstStyle/>
          <a:p>
            <a:r>
              <a:rPr lang="sv-SE" sz="3200" b="1" dirty="0"/>
              <a:t>1</a:t>
            </a:r>
          </a:p>
        </p:txBody>
      </p:sp>
      <p:sp>
        <p:nvSpPr>
          <p:cNvPr id="7" name="textruta 6">
            <a:extLst>
              <a:ext uri="{FF2B5EF4-FFF2-40B4-BE49-F238E27FC236}">
                <a16:creationId xmlns:a16="http://schemas.microsoft.com/office/drawing/2014/main" id="{AE79773E-92E6-4312-9D4F-0672A41A8504}"/>
              </a:ext>
            </a:extLst>
          </p:cNvPr>
          <p:cNvSpPr txBox="1"/>
          <p:nvPr/>
        </p:nvSpPr>
        <p:spPr>
          <a:xfrm>
            <a:off x="1177491" y="3028439"/>
            <a:ext cx="269422" cy="584775"/>
          </a:xfrm>
          <a:prstGeom prst="rect">
            <a:avLst/>
          </a:prstGeom>
          <a:noFill/>
        </p:spPr>
        <p:txBody>
          <a:bodyPr wrap="square" rtlCol="0">
            <a:spAutoFit/>
          </a:bodyPr>
          <a:lstStyle/>
          <a:p>
            <a:r>
              <a:rPr lang="sv-SE" sz="3200" b="1" dirty="0"/>
              <a:t>2</a:t>
            </a:r>
          </a:p>
        </p:txBody>
      </p:sp>
      <p:sp>
        <p:nvSpPr>
          <p:cNvPr id="8" name="textruta 7">
            <a:extLst>
              <a:ext uri="{FF2B5EF4-FFF2-40B4-BE49-F238E27FC236}">
                <a16:creationId xmlns:a16="http://schemas.microsoft.com/office/drawing/2014/main" id="{20DBD15F-9058-44D3-89E9-EF1C95A3F664}"/>
              </a:ext>
            </a:extLst>
          </p:cNvPr>
          <p:cNvSpPr txBox="1"/>
          <p:nvPr/>
        </p:nvSpPr>
        <p:spPr>
          <a:xfrm>
            <a:off x="3154017" y="2133145"/>
            <a:ext cx="3458818" cy="719782"/>
          </a:xfrm>
          <a:prstGeom prst="rect">
            <a:avLst/>
          </a:prstGeom>
          <a:noFill/>
          <a:ln w="38100">
            <a:solidFill>
              <a:srgbClr val="FF0000"/>
            </a:solidFill>
          </a:ln>
        </p:spPr>
        <p:txBody>
          <a:bodyPr wrap="square" rtlCol="0">
            <a:spAutoFit/>
          </a:bodyPr>
          <a:lstStyle/>
          <a:p>
            <a:endParaRPr lang="sv-SE" dirty="0"/>
          </a:p>
        </p:txBody>
      </p:sp>
      <p:sp>
        <p:nvSpPr>
          <p:cNvPr id="9" name="textruta 8">
            <a:extLst>
              <a:ext uri="{FF2B5EF4-FFF2-40B4-BE49-F238E27FC236}">
                <a16:creationId xmlns:a16="http://schemas.microsoft.com/office/drawing/2014/main" id="{6EF82F84-EBE2-4F93-B52C-A2D11887E8D8}"/>
              </a:ext>
            </a:extLst>
          </p:cNvPr>
          <p:cNvSpPr txBox="1"/>
          <p:nvPr/>
        </p:nvSpPr>
        <p:spPr>
          <a:xfrm>
            <a:off x="3154017" y="3021496"/>
            <a:ext cx="3458818" cy="687585"/>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281529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78142FC-CFA0-4F6D-BD90-891D14E7A7C7}"/>
              </a:ext>
            </a:extLst>
          </p:cNvPr>
          <p:cNvPicPr>
            <a:picLocks noChangeAspect="1"/>
          </p:cNvPicPr>
          <p:nvPr/>
        </p:nvPicPr>
        <p:blipFill>
          <a:blip r:embed="rId2"/>
          <a:stretch>
            <a:fillRect/>
          </a:stretch>
        </p:blipFill>
        <p:spPr>
          <a:xfrm>
            <a:off x="0" y="1674"/>
            <a:ext cx="10515600" cy="5912138"/>
          </a:xfrm>
          <a:prstGeom prst="rect">
            <a:avLst/>
          </a:prstGeom>
        </p:spPr>
      </p:pic>
      <p:sp>
        <p:nvSpPr>
          <p:cNvPr id="5" name="textruta 4">
            <a:extLst>
              <a:ext uri="{FF2B5EF4-FFF2-40B4-BE49-F238E27FC236}">
                <a16:creationId xmlns:a16="http://schemas.microsoft.com/office/drawing/2014/main" id="{703BAE41-1643-402D-84C2-90ABC2528917}"/>
              </a:ext>
            </a:extLst>
          </p:cNvPr>
          <p:cNvSpPr txBox="1"/>
          <p:nvPr/>
        </p:nvSpPr>
        <p:spPr>
          <a:xfrm>
            <a:off x="35757" y="5860804"/>
            <a:ext cx="12093982" cy="1015663"/>
          </a:xfrm>
          <a:prstGeom prst="rect">
            <a:avLst/>
          </a:prstGeom>
          <a:noFill/>
        </p:spPr>
        <p:txBody>
          <a:bodyPr wrap="square" rtlCol="0">
            <a:spAutoFit/>
          </a:bodyPr>
          <a:lstStyle/>
          <a:p>
            <a:r>
              <a:rPr lang="sv-SE" sz="2000" b="1" dirty="0"/>
              <a:t>Frivilligt:</a:t>
            </a:r>
          </a:p>
          <a:p>
            <a:r>
              <a:rPr lang="sv-SE" sz="2000" dirty="0"/>
              <a:t>Om du vill kan du bläddra ner ytterligare och välja förmågor och färdigheter. Detta är bra om du sedan tar ut din intervjuguide direkt från </a:t>
            </a:r>
            <a:r>
              <a:rPr lang="sv-SE" sz="2000" dirty="0" err="1"/>
              <a:t>Varbi</a:t>
            </a:r>
            <a:r>
              <a:rPr lang="sv-SE" sz="2000" dirty="0"/>
              <a:t>. </a:t>
            </a:r>
          </a:p>
        </p:txBody>
      </p:sp>
    </p:spTree>
    <p:extLst>
      <p:ext uri="{BB962C8B-B14F-4D97-AF65-F5344CB8AC3E}">
        <p14:creationId xmlns:p14="http://schemas.microsoft.com/office/powerpoint/2010/main" val="204934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E5804C7-4CC3-4A59-AF94-BFA0D1BF9B4C}"/>
              </a:ext>
            </a:extLst>
          </p:cNvPr>
          <p:cNvPicPr>
            <a:picLocks noChangeAspect="1"/>
          </p:cNvPicPr>
          <p:nvPr/>
        </p:nvPicPr>
        <p:blipFill>
          <a:blip r:embed="rId2"/>
          <a:stretch>
            <a:fillRect/>
          </a:stretch>
        </p:blipFill>
        <p:spPr>
          <a:xfrm>
            <a:off x="0" y="1674"/>
            <a:ext cx="10515600" cy="5912138"/>
          </a:xfrm>
          <a:prstGeom prst="rect">
            <a:avLst/>
          </a:prstGeom>
        </p:spPr>
      </p:pic>
      <p:sp>
        <p:nvSpPr>
          <p:cNvPr id="5" name="textruta 4">
            <a:extLst>
              <a:ext uri="{FF2B5EF4-FFF2-40B4-BE49-F238E27FC236}">
                <a16:creationId xmlns:a16="http://schemas.microsoft.com/office/drawing/2014/main" id="{0FB8141A-FFDE-4FF0-9943-A2D881BC5730}"/>
              </a:ext>
            </a:extLst>
          </p:cNvPr>
          <p:cNvSpPr txBox="1"/>
          <p:nvPr/>
        </p:nvSpPr>
        <p:spPr>
          <a:xfrm>
            <a:off x="0" y="6022661"/>
            <a:ext cx="7597582" cy="707886"/>
          </a:xfrm>
          <a:prstGeom prst="rect">
            <a:avLst/>
          </a:prstGeom>
          <a:noFill/>
        </p:spPr>
        <p:txBody>
          <a:bodyPr wrap="square" rtlCol="0">
            <a:spAutoFit/>
          </a:bodyPr>
          <a:lstStyle/>
          <a:p>
            <a:pPr marL="342900" indent="-342900">
              <a:buAutoNum type="arabicPeriod"/>
            </a:pPr>
            <a:r>
              <a:rPr lang="sv-SE" sz="2000" b="1" dirty="0"/>
              <a:t>Välj sedan ”Spara och begär prövning”.</a:t>
            </a:r>
          </a:p>
          <a:p>
            <a:pPr marL="342900" indent="-342900">
              <a:buAutoNum type="arabicPeriod"/>
            </a:pPr>
            <a:r>
              <a:rPr lang="sv-SE" sz="2000" b="1" dirty="0"/>
              <a:t>Tryck på OK i kontrollrutan. </a:t>
            </a:r>
          </a:p>
        </p:txBody>
      </p:sp>
      <p:sp>
        <p:nvSpPr>
          <p:cNvPr id="6" name="textruta 5">
            <a:extLst>
              <a:ext uri="{FF2B5EF4-FFF2-40B4-BE49-F238E27FC236}">
                <a16:creationId xmlns:a16="http://schemas.microsoft.com/office/drawing/2014/main" id="{C59F6996-8347-4A7B-89B5-4B131CE57A77}"/>
              </a:ext>
            </a:extLst>
          </p:cNvPr>
          <p:cNvSpPr txBox="1"/>
          <p:nvPr/>
        </p:nvSpPr>
        <p:spPr>
          <a:xfrm>
            <a:off x="5194852" y="4255878"/>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A8FF7DF7-C21E-42C5-8B5C-3A1055D428F5}"/>
              </a:ext>
            </a:extLst>
          </p:cNvPr>
          <p:cNvSpPr txBox="1"/>
          <p:nvPr/>
        </p:nvSpPr>
        <p:spPr>
          <a:xfrm>
            <a:off x="6891130" y="1062544"/>
            <a:ext cx="269422" cy="584775"/>
          </a:xfrm>
          <a:prstGeom prst="rect">
            <a:avLst/>
          </a:prstGeom>
          <a:noFill/>
        </p:spPr>
        <p:txBody>
          <a:bodyPr wrap="square" rtlCol="0">
            <a:spAutoFit/>
          </a:bodyPr>
          <a:lstStyle/>
          <a:p>
            <a:r>
              <a:rPr lang="sv-SE" sz="3200" b="1" dirty="0"/>
              <a:t>2</a:t>
            </a:r>
          </a:p>
        </p:txBody>
      </p:sp>
      <p:sp>
        <p:nvSpPr>
          <p:cNvPr id="10" name="textruta 9">
            <a:extLst>
              <a:ext uri="{FF2B5EF4-FFF2-40B4-BE49-F238E27FC236}">
                <a16:creationId xmlns:a16="http://schemas.microsoft.com/office/drawing/2014/main" id="{E2D7ACE4-7C9B-4D16-96CC-55CD86C518E0}"/>
              </a:ext>
            </a:extLst>
          </p:cNvPr>
          <p:cNvSpPr txBox="1"/>
          <p:nvPr/>
        </p:nvSpPr>
        <p:spPr>
          <a:xfrm>
            <a:off x="3962400" y="4346713"/>
            <a:ext cx="1232452" cy="443832"/>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9D5657A9-9B3B-4A06-AB7A-5043E0503595}"/>
              </a:ext>
            </a:extLst>
          </p:cNvPr>
          <p:cNvSpPr txBox="1"/>
          <p:nvPr/>
        </p:nvSpPr>
        <p:spPr>
          <a:xfrm>
            <a:off x="6096000" y="1185863"/>
            <a:ext cx="795130" cy="391146"/>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196885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E420A23-296D-4CC0-9B49-E1D04BE65541}"/>
              </a:ext>
            </a:extLst>
          </p:cNvPr>
          <p:cNvPicPr>
            <a:picLocks noChangeAspect="1"/>
          </p:cNvPicPr>
          <p:nvPr/>
        </p:nvPicPr>
        <p:blipFill>
          <a:blip r:embed="rId2"/>
          <a:stretch>
            <a:fillRect/>
          </a:stretch>
        </p:blipFill>
        <p:spPr>
          <a:xfrm>
            <a:off x="0" y="1673"/>
            <a:ext cx="9329530" cy="5245299"/>
          </a:xfrm>
          <a:prstGeom prst="rect">
            <a:avLst/>
          </a:prstGeom>
        </p:spPr>
      </p:pic>
      <p:sp>
        <p:nvSpPr>
          <p:cNvPr id="5" name="textruta 4">
            <a:extLst>
              <a:ext uri="{FF2B5EF4-FFF2-40B4-BE49-F238E27FC236}">
                <a16:creationId xmlns:a16="http://schemas.microsoft.com/office/drawing/2014/main" id="{B24F78FA-BC07-4586-A6A8-1A22B0F59BA1}"/>
              </a:ext>
            </a:extLst>
          </p:cNvPr>
          <p:cNvSpPr txBox="1"/>
          <p:nvPr/>
        </p:nvSpPr>
        <p:spPr>
          <a:xfrm>
            <a:off x="0" y="5323476"/>
            <a:ext cx="11323386" cy="1631216"/>
          </a:xfrm>
          <a:prstGeom prst="rect">
            <a:avLst/>
          </a:prstGeom>
          <a:noFill/>
        </p:spPr>
        <p:txBody>
          <a:bodyPr wrap="square" rtlCol="0">
            <a:spAutoFit/>
          </a:bodyPr>
          <a:lstStyle/>
          <a:p>
            <a:pPr marL="342900" indent="-342900">
              <a:buAutoNum type="arabicPeriod"/>
            </a:pPr>
            <a:r>
              <a:rPr lang="sv-SE" sz="2000" b="1" dirty="0"/>
              <a:t>Gå högst upp och välj ”2 Redigeringsläge annons”</a:t>
            </a:r>
          </a:p>
          <a:p>
            <a:pPr marL="342900" indent="-342900">
              <a:buAutoNum type="arabicPeriod"/>
            </a:pPr>
            <a:r>
              <a:rPr lang="sv-SE" sz="2000" b="1" dirty="0"/>
              <a:t>Kontrollera att ”Titel/Befattning”, ”Rekryteringsansvarig” och ”organisationsnivå” stämmer. Detta har följt med från ”1 Anställningsprövning och kravprofil.</a:t>
            </a:r>
          </a:p>
          <a:p>
            <a:pPr marL="342900" indent="-342900">
              <a:buAutoNum type="arabicPeriod"/>
            </a:pPr>
            <a:r>
              <a:rPr lang="sv-SE" sz="2000" b="1" dirty="0"/>
              <a:t>Under ”Toppbild för annonsen Välj bild” kan du välja bild för annonsen.</a:t>
            </a:r>
          </a:p>
          <a:p>
            <a:pPr marL="342900" indent="-342900">
              <a:buAutoNum type="arabicPeriod"/>
            </a:pPr>
            <a:r>
              <a:rPr lang="sv-SE" sz="2000" b="1" dirty="0"/>
              <a:t>Bläddra sedan nedåt på sidan.  </a:t>
            </a:r>
          </a:p>
        </p:txBody>
      </p:sp>
      <p:sp>
        <p:nvSpPr>
          <p:cNvPr id="6" name="textruta 5">
            <a:extLst>
              <a:ext uri="{FF2B5EF4-FFF2-40B4-BE49-F238E27FC236}">
                <a16:creationId xmlns:a16="http://schemas.microsoft.com/office/drawing/2014/main" id="{BDE73F64-2645-480B-8EE8-2974160F9AD0}"/>
              </a:ext>
            </a:extLst>
          </p:cNvPr>
          <p:cNvSpPr txBox="1"/>
          <p:nvPr/>
        </p:nvSpPr>
        <p:spPr>
          <a:xfrm>
            <a:off x="5376712" y="370692"/>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1CB78DF8-9CA7-470A-BCE7-2DF397D9AB23}"/>
              </a:ext>
            </a:extLst>
          </p:cNvPr>
          <p:cNvSpPr txBox="1"/>
          <p:nvPr/>
        </p:nvSpPr>
        <p:spPr>
          <a:xfrm>
            <a:off x="6200959" y="2520182"/>
            <a:ext cx="269422" cy="584775"/>
          </a:xfrm>
          <a:prstGeom prst="rect">
            <a:avLst/>
          </a:prstGeom>
          <a:noFill/>
        </p:spPr>
        <p:txBody>
          <a:bodyPr wrap="square" rtlCol="0">
            <a:spAutoFit/>
          </a:bodyPr>
          <a:lstStyle/>
          <a:p>
            <a:r>
              <a:rPr lang="sv-SE" sz="3200" b="1" dirty="0"/>
              <a:t>2</a:t>
            </a:r>
          </a:p>
        </p:txBody>
      </p:sp>
      <p:sp>
        <p:nvSpPr>
          <p:cNvPr id="11" name="textruta 10">
            <a:extLst>
              <a:ext uri="{FF2B5EF4-FFF2-40B4-BE49-F238E27FC236}">
                <a16:creationId xmlns:a16="http://schemas.microsoft.com/office/drawing/2014/main" id="{DF48CB8C-190B-4399-87B3-2E7CDF13C86B}"/>
              </a:ext>
            </a:extLst>
          </p:cNvPr>
          <p:cNvSpPr txBox="1"/>
          <p:nvPr/>
        </p:nvSpPr>
        <p:spPr>
          <a:xfrm>
            <a:off x="3590447" y="4169146"/>
            <a:ext cx="269422" cy="584775"/>
          </a:xfrm>
          <a:prstGeom prst="rect">
            <a:avLst/>
          </a:prstGeom>
          <a:noFill/>
        </p:spPr>
        <p:txBody>
          <a:bodyPr wrap="square" rtlCol="0">
            <a:spAutoFit/>
          </a:bodyPr>
          <a:lstStyle/>
          <a:p>
            <a:r>
              <a:rPr lang="sv-SE" sz="3200" b="1" dirty="0"/>
              <a:t>3</a:t>
            </a:r>
          </a:p>
        </p:txBody>
      </p:sp>
      <p:sp>
        <p:nvSpPr>
          <p:cNvPr id="13" name="textruta 12">
            <a:extLst>
              <a:ext uri="{FF2B5EF4-FFF2-40B4-BE49-F238E27FC236}">
                <a16:creationId xmlns:a16="http://schemas.microsoft.com/office/drawing/2014/main" id="{1B1E3D2D-7178-43D9-AA91-E2A5DAAFB60A}"/>
              </a:ext>
            </a:extLst>
          </p:cNvPr>
          <p:cNvSpPr txBox="1"/>
          <p:nvPr/>
        </p:nvSpPr>
        <p:spPr>
          <a:xfrm>
            <a:off x="9527775" y="584412"/>
            <a:ext cx="269422" cy="584775"/>
          </a:xfrm>
          <a:prstGeom prst="rect">
            <a:avLst/>
          </a:prstGeom>
          <a:noFill/>
        </p:spPr>
        <p:txBody>
          <a:bodyPr wrap="square" rtlCol="0">
            <a:spAutoFit/>
          </a:bodyPr>
          <a:lstStyle/>
          <a:p>
            <a:r>
              <a:rPr lang="sv-SE" sz="3200" b="1" dirty="0"/>
              <a:t>4</a:t>
            </a:r>
          </a:p>
        </p:txBody>
      </p:sp>
      <p:sp>
        <p:nvSpPr>
          <p:cNvPr id="9" name="textruta 8">
            <a:extLst>
              <a:ext uri="{FF2B5EF4-FFF2-40B4-BE49-F238E27FC236}">
                <a16:creationId xmlns:a16="http://schemas.microsoft.com/office/drawing/2014/main" id="{40D15884-B7A3-4600-943A-2F61C59745A6}"/>
              </a:ext>
            </a:extLst>
          </p:cNvPr>
          <p:cNvSpPr txBox="1"/>
          <p:nvPr/>
        </p:nvSpPr>
        <p:spPr>
          <a:xfrm>
            <a:off x="4214191" y="450204"/>
            <a:ext cx="1166073" cy="456032"/>
          </a:xfrm>
          <a:prstGeom prst="rect">
            <a:avLst/>
          </a:prstGeom>
          <a:noFill/>
          <a:ln w="38100">
            <a:solidFill>
              <a:srgbClr val="FF0000"/>
            </a:solidFill>
          </a:ln>
        </p:spPr>
        <p:txBody>
          <a:bodyPr wrap="square" rtlCol="0">
            <a:spAutoFit/>
          </a:bodyPr>
          <a:lstStyle/>
          <a:p>
            <a:endParaRPr lang="sv-SE" dirty="0"/>
          </a:p>
        </p:txBody>
      </p:sp>
      <p:sp>
        <p:nvSpPr>
          <p:cNvPr id="10" name="textruta 9">
            <a:extLst>
              <a:ext uri="{FF2B5EF4-FFF2-40B4-BE49-F238E27FC236}">
                <a16:creationId xmlns:a16="http://schemas.microsoft.com/office/drawing/2014/main" id="{E98CB671-C4C4-4BD4-933D-AC100CCF7EC1}"/>
              </a:ext>
            </a:extLst>
          </p:cNvPr>
          <p:cNvSpPr txBox="1"/>
          <p:nvPr/>
        </p:nvSpPr>
        <p:spPr>
          <a:xfrm>
            <a:off x="3101009" y="2067338"/>
            <a:ext cx="3087756" cy="1815549"/>
          </a:xfrm>
          <a:prstGeom prst="rect">
            <a:avLst/>
          </a:prstGeom>
          <a:noFill/>
          <a:ln w="38100">
            <a:solidFill>
              <a:srgbClr val="FF0000"/>
            </a:solidFill>
          </a:ln>
        </p:spPr>
        <p:txBody>
          <a:bodyPr wrap="square" rtlCol="0">
            <a:spAutoFit/>
          </a:bodyPr>
          <a:lstStyle/>
          <a:p>
            <a:endParaRPr lang="sv-SE" dirty="0"/>
          </a:p>
        </p:txBody>
      </p:sp>
      <p:sp>
        <p:nvSpPr>
          <p:cNvPr id="16" name="textruta 15">
            <a:extLst>
              <a:ext uri="{FF2B5EF4-FFF2-40B4-BE49-F238E27FC236}">
                <a16:creationId xmlns:a16="http://schemas.microsoft.com/office/drawing/2014/main" id="{F886544E-F1DC-4D12-8C7D-BF11D2CE4158}"/>
              </a:ext>
            </a:extLst>
          </p:cNvPr>
          <p:cNvSpPr txBox="1"/>
          <p:nvPr/>
        </p:nvSpPr>
        <p:spPr>
          <a:xfrm>
            <a:off x="3061253" y="4312545"/>
            <a:ext cx="516834" cy="338967"/>
          </a:xfrm>
          <a:prstGeom prst="rect">
            <a:avLst/>
          </a:prstGeom>
          <a:noFill/>
          <a:ln w="38100">
            <a:solidFill>
              <a:srgbClr val="FF0000"/>
            </a:solidFill>
          </a:ln>
        </p:spPr>
        <p:txBody>
          <a:bodyPr wrap="square" rtlCol="0">
            <a:spAutoFit/>
          </a:bodyPr>
          <a:lstStyle/>
          <a:p>
            <a:endParaRPr lang="sv-SE" dirty="0"/>
          </a:p>
        </p:txBody>
      </p:sp>
      <p:sp>
        <p:nvSpPr>
          <p:cNvPr id="17" name="textruta 16">
            <a:extLst>
              <a:ext uri="{FF2B5EF4-FFF2-40B4-BE49-F238E27FC236}">
                <a16:creationId xmlns:a16="http://schemas.microsoft.com/office/drawing/2014/main" id="{1D7646A5-A053-430F-8180-F7D62A701C06}"/>
              </a:ext>
            </a:extLst>
          </p:cNvPr>
          <p:cNvSpPr txBox="1"/>
          <p:nvPr/>
        </p:nvSpPr>
        <p:spPr>
          <a:xfrm>
            <a:off x="9000473" y="502044"/>
            <a:ext cx="448327" cy="876182"/>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154131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CF4D69B-0BE2-46F9-9592-F7F13B871181}"/>
              </a:ext>
            </a:extLst>
          </p:cNvPr>
          <p:cNvPicPr>
            <a:picLocks noChangeAspect="1"/>
          </p:cNvPicPr>
          <p:nvPr/>
        </p:nvPicPr>
        <p:blipFill>
          <a:blip r:embed="rId2"/>
          <a:stretch>
            <a:fillRect/>
          </a:stretch>
        </p:blipFill>
        <p:spPr>
          <a:xfrm>
            <a:off x="0" y="1673"/>
            <a:ext cx="9806609" cy="5513525"/>
          </a:xfrm>
          <a:prstGeom prst="rect">
            <a:avLst/>
          </a:prstGeom>
        </p:spPr>
      </p:pic>
      <p:sp>
        <p:nvSpPr>
          <p:cNvPr id="5" name="textruta 4">
            <a:extLst>
              <a:ext uri="{FF2B5EF4-FFF2-40B4-BE49-F238E27FC236}">
                <a16:creationId xmlns:a16="http://schemas.microsoft.com/office/drawing/2014/main" id="{C00D9D36-F0B3-4149-A2C6-C0F3F65A8245}"/>
              </a:ext>
            </a:extLst>
          </p:cNvPr>
          <p:cNvSpPr txBox="1"/>
          <p:nvPr/>
        </p:nvSpPr>
        <p:spPr>
          <a:xfrm>
            <a:off x="0" y="5519907"/>
            <a:ext cx="12192000" cy="1631216"/>
          </a:xfrm>
          <a:prstGeom prst="rect">
            <a:avLst/>
          </a:prstGeom>
          <a:noFill/>
        </p:spPr>
        <p:txBody>
          <a:bodyPr wrap="square" rtlCol="0">
            <a:spAutoFit/>
          </a:bodyPr>
          <a:lstStyle/>
          <a:p>
            <a:r>
              <a:rPr lang="sv-SE" sz="2000" b="1" dirty="0"/>
              <a:t>Nu är det dags att lägga in annonsen i </a:t>
            </a:r>
            <a:r>
              <a:rPr lang="sv-SE" sz="2000" b="1" dirty="0" err="1"/>
              <a:t>Varbi</a:t>
            </a:r>
            <a:r>
              <a:rPr lang="sv-SE" sz="2000" b="1" dirty="0"/>
              <a:t>. </a:t>
            </a:r>
          </a:p>
          <a:p>
            <a:pPr marL="342900" indent="-342900">
              <a:buAutoNum type="arabicPeriod"/>
            </a:pPr>
            <a:r>
              <a:rPr lang="sv-SE" sz="2000" b="1" dirty="0"/>
              <a:t>Gå till Word-dokumentet och markera din annons (förutom rubrik eftersom den redan är inlagd) och kopiera (</a:t>
            </a:r>
            <a:r>
              <a:rPr lang="sv-SE" sz="2000" b="1" dirty="0" err="1"/>
              <a:t>ctrl</a:t>
            </a:r>
            <a:r>
              <a:rPr lang="sv-SE" sz="2000" b="1" dirty="0"/>
              <a:t> C).</a:t>
            </a:r>
          </a:p>
          <a:p>
            <a:pPr marL="342900" indent="-342900">
              <a:buAutoNum type="arabicPeriod"/>
            </a:pPr>
            <a:r>
              <a:rPr lang="sv-SE" sz="2000" b="1" dirty="0"/>
              <a:t>Gå tillbaka till </a:t>
            </a:r>
            <a:r>
              <a:rPr lang="sv-SE" sz="2000" b="1" dirty="0" err="1"/>
              <a:t>Varbi</a:t>
            </a:r>
            <a:r>
              <a:rPr lang="sv-SE" sz="2000" dirty="0"/>
              <a:t>.</a:t>
            </a:r>
          </a:p>
          <a:p>
            <a:endParaRPr lang="sv-SE" sz="2000" dirty="0"/>
          </a:p>
        </p:txBody>
      </p:sp>
    </p:spTree>
    <p:extLst>
      <p:ext uri="{BB962C8B-B14F-4D97-AF65-F5344CB8AC3E}">
        <p14:creationId xmlns:p14="http://schemas.microsoft.com/office/powerpoint/2010/main" val="262978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7D9FB3E-1854-4D2A-BB9D-3BBBD2B04EF4}"/>
              </a:ext>
            </a:extLst>
          </p:cNvPr>
          <p:cNvPicPr>
            <a:picLocks noChangeAspect="1"/>
          </p:cNvPicPr>
          <p:nvPr/>
        </p:nvPicPr>
        <p:blipFill>
          <a:blip r:embed="rId2"/>
          <a:stretch>
            <a:fillRect/>
          </a:stretch>
        </p:blipFill>
        <p:spPr>
          <a:xfrm>
            <a:off x="0" y="1674"/>
            <a:ext cx="9364436" cy="5264924"/>
          </a:xfrm>
          <a:prstGeom prst="rect">
            <a:avLst/>
          </a:prstGeom>
        </p:spPr>
      </p:pic>
      <p:sp>
        <p:nvSpPr>
          <p:cNvPr id="5" name="textruta 4">
            <a:extLst>
              <a:ext uri="{FF2B5EF4-FFF2-40B4-BE49-F238E27FC236}">
                <a16:creationId xmlns:a16="http://schemas.microsoft.com/office/drawing/2014/main" id="{7E5C7F4D-2A83-4D7D-9A27-C979508B8BA4}"/>
              </a:ext>
            </a:extLst>
          </p:cNvPr>
          <p:cNvSpPr txBox="1"/>
          <p:nvPr/>
        </p:nvSpPr>
        <p:spPr>
          <a:xfrm>
            <a:off x="0" y="5478630"/>
            <a:ext cx="12192000" cy="1631216"/>
          </a:xfrm>
          <a:prstGeom prst="rect">
            <a:avLst/>
          </a:prstGeom>
          <a:noFill/>
        </p:spPr>
        <p:txBody>
          <a:bodyPr wrap="square" rtlCol="0">
            <a:spAutoFit/>
          </a:bodyPr>
          <a:lstStyle/>
          <a:p>
            <a:pPr marL="342900" indent="-342900">
              <a:buFontTx/>
              <a:buAutoNum type="arabicPeriod"/>
            </a:pPr>
            <a:r>
              <a:rPr lang="sv-SE" sz="2000" b="1" dirty="0"/>
              <a:t>Ta bort den text som redan står under Beskrivning i </a:t>
            </a:r>
            <a:r>
              <a:rPr lang="sv-SE" sz="2000" b="1" dirty="0" err="1"/>
              <a:t>Varbi</a:t>
            </a:r>
            <a:r>
              <a:rPr lang="sv-SE" sz="2000" b="1" dirty="0"/>
              <a:t>. </a:t>
            </a:r>
          </a:p>
          <a:p>
            <a:pPr marL="342900" indent="-342900">
              <a:buAutoNum type="arabicPeriod"/>
            </a:pPr>
            <a:r>
              <a:rPr lang="sv-SE" sz="2000" b="1" dirty="0"/>
              <a:t>Välj ”Klistra in som text” och klistra in annonstexten från Word-dokumentet.</a:t>
            </a:r>
          </a:p>
          <a:p>
            <a:pPr marL="342900" indent="-342900">
              <a:buAutoNum type="arabicPeriod"/>
            </a:pPr>
            <a:r>
              <a:rPr lang="sv-SE" sz="2000" b="1" dirty="0"/>
              <a:t>Kolla att formateringen stämmer och ändra vid behov. I det här fallet, se till minska avståndet mellan texten och rubriken ”Utdrag ur Misstanke- och Belastningsregistret”.</a:t>
            </a:r>
          </a:p>
          <a:p>
            <a:endParaRPr lang="sv-SE" sz="2000" dirty="0"/>
          </a:p>
        </p:txBody>
      </p:sp>
      <p:sp>
        <p:nvSpPr>
          <p:cNvPr id="7" name="textruta 6">
            <a:extLst>
              <a:ext uri="{FF2B5EF4-FFF2-40B4-BE49-F238E27FC236}">
                <a16:creationId xmlns:a16="http://schemas.microsoft.com/office/drawing/2014/main" id="{C14E71EE-CD75-427D-B490-A656A3F5013D}"/>
              </a:ext>
            </a:extLst>
          </p:cNvPr>
          <p:cNvSpPr txBox="1"/>
          <p:nvPr/>
        </p:nvSpPr>
        <p:spPr>
          <a:xfrm>
            <a:off x="6097653" y="1329492"/>
            <a:ext cx="269422" cy="584775"/>
          </a:xfrm>
          <a:prstGeom prst="rect">
            <a:avLst/>
          </a:prstGeom>
          <a:noFill/>
        </p:spPr>
        <p:txBody>
          <a:bodyPr wrap="square" rtlCol="0">
            <a:spAutoFit/>
          </a:bodyPr>
          <a:lstStyle/>
          <a:p>
            <a:r>
              <a:rPr lang="sv-SE" sz="3200" b="1" dirty="0"/>
              <a:t>2</a:t>
            </a:r>
          </a:p>
        </p:txBody>
      </p:sp>
      <p:sp>
        <p:nvSpPr>
          <p:cNvPr id="9" name="textruta 8">
            <a:extLst>
              <a:ext uri="{FF2B5EF4-FFF2-40B4-BE49-F238E27FC236}">
                <a16:creationId xmlns:a16="http://schemas.microsoft.com/office/drawing/2014/main" id="{DB0F4CE1-80CF-4D21-9091-7E8A456ED376}"/>
              </a:ext>
            </a:extLst>
          </p:cNvPr>
          <p:cNvSpPr txBox="1"/>
          <p:nvPr/>
        </p:nvSpPr>
        <p:spPr>
          <a:xfrm>
            <a:off x="7315082" y="3325144"/>
            <a:ext cx="269422" cy="584775"/>
          </a:xfrm>
          <a:prstGeom prst="rect">
            <a:avLst/>
          </a:prstGeom>
          <a:noFill/>
        </p:spPr>
        <p:txBody>
          <a:bodyPr wrap="square" rtlCol="0">
            <a:spAutoFit/>
          </a:bodyPr>
          <a:lstStyle/>
          <a:p>
            <a:r>
              <a:rPr lang="sv-SE" sz="3200" b="1" dirty="0"/>
              <a:t>3</a:t>
            </a:r>
          </a:p>
        </p:txBody>
      </p:sp>
      <p:sp>
        <p:nvSpPr>
          <p:cNvPr id="6" name="textruta 5">
            <a:extLst>
              <a:ext uri="{FF2B5EF4-FFF2-40B4-BE49-F238E27FC236}">
                <a16:creationId xmlns:a16="http://schemas.microsoft.com/office/drawing/2014/main" id="{82933391-99DB-4CB6-BBF1-D101B44F2205}"/>
              </a:ext>
            </a:extLst>
          </p:cNvPr>
          <p:cNvSpPr txBox="1"/>
          <p:nvPr/>
        </p:nvSpPr>
        <p:spPr>
          <a:xfrm>
            <a:off x="5711687" y="1462012"/>
            <a:ext cx="371061" cy="369332"/>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5AD4D143-376D-4E9C-9525-4216701779EF}"/>
              </a:ext>
            </a:extLst>
          </p:cNvPr>
          <p:cNvSpPr txBox="1"/>
          <p:nvPr/>
        </p:nvSpPr>
        <p:spPr>
          <a:xfrm>
            <a:off x="3008126" y="1955563"/>
            <a:ext cx="4306956" cy="3112390"/>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91659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132B00A-A403-41BE-AC25-1820C33E903A}"/>
              </a:ext>
            </a:extLst>
          </p:cNvPr>
          <p:cNvPicPr>
            <a:picLocks noChangeAspect="1"/>
          </p:cNvPicPr>
          <p:nvPr/>
        </p:nvPicPr>
        <p:blipFill>
          <a:blip r:embed="rId2"/>
          <a:stretch>
            <a:fillRect/>
          </a:stretch>
        </p:blipFill>
        <p:spPr>
          <a:xfrm>
            <a:off x="0" y="-17483"/>
            <a:ext cx="10916008" cy="6137258"/>
          </a:xfrm>
          <a:prstGeom prst="rect">
            <a:avLst/>
          </a:prstGeom>
        </p:spPr>
      </p:pic>
      <p:sp>
        <p:nvSpPr>
          <p:cNvPr id="5" name="textruta 4">
            <a:extLst>
              <a:ext uri="{FF2B5EF4-FFF2-40B4-BE49-F238E27FC236}">
                <a16:creationId xmlns:a16="http://schemas.microsoft.com/office/drawing/2014/main" id="{0AC48049-05E6-45B7-969E-812F4B1A9E0F}"/>
              </a:ext>
            </a:extLst>
          </p:cNvPr>
          <p:cNvSpPr txBox="1"/>
          <p:nvPr/>
        </p:nvSpPr>
        <p:spPr>
          <a:xfrm>
            <a:off x="0" y="6138932"/>
            <a:ext cx="9534917" cy="707886"/>
          </a:xfrm>
          <a:prstGeom prst="rect">
            <a:avLst/>
          </a:prstGeom>
          <a:noFill/>
        </p:spPr>
        <p:txBody>
          <a:bodyPr wrap="square" rtlCol="0">
            <a:spAutoFit/>
          </a:bodyPr>
          <a:lstStyle/>
          <a:p>
            <a:pPr marL="342900" indent="-342900">
              <a:buAutoNum type="arabicPeriod"/>
            </a:pPr>
            <a:r>
              <a:rPr lang="sv-SE" sz="2000" b="1" dirty="0"/>
              <a:t>Spara sedan högst upp på sidan.</a:t>
            </a:r>
          </a:p>
          <a:p>
            <a:pPr marL="342900" indent="-342900">
              <a:buAutoNum type="arabicPeriod"/>
            </a:pPr>
            <a:r>
              <a:rPr lang="sv-SE" sz="2000" b="1" dirty="0"/>
              <a:t>Tryck på snabblänken till din annons. </a:t>
            </a:r>
          </a:p>
        </p:txBody>
      </p:sp>
      <p:sp>
        <p:nvSpPr>
          <p:cNvPr id="6" name="textruta 5">
            <a:extLst>
              <a:ext uri="{FF2B5EF4-FFF2-40B4-BE49-F238E27FC236}">
                <a16:creationId xmlns:a16="http://schemas.microsoft.com/office/drawing/2014/main" id="{103BB827-9716-47B4-9347-65469C89480B}"/>
              </a:ext>
            </a:extLst>
          </p:cNvPr>
          <p:cNvSpPr txBox="1"/>
          <p:nvPr/>
        </p:nvSpPr>
        <p:spPr>
          <a:xfrm>
            <a:off x="1419368" y="555927"/>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13BFD563-D635-46E2-8FB1-963DA64C1BE2}"/>
              </a:ext>
            </a:extLst>
          </p:cNvPr>
          <p:cNvSpPr txBox="1"/>
          <p:nvPr/>
        </p:nvSpPr>
        <p:spPr>
          <a:xfrm>
            <a:off x="6378859" y="848313"/>
            <a:ext cx="269422" cy="584775"/>
          </a:xfrm>
          <a:prstGeom prst="rect">
            <a:avLst/>
          </a:prstGeom>
          <a:noFill/>
        </p:spPr>
        <p:txBody>
          <a:bodyPr wrap="square" rtlCol="0">
            <a:spAutoFit/>
          </a:bodyPr>
          <a:lstStyle/>
          <a:p>
            <a:r>
              <a:rPr lang="sv-SE" sz="3200" b="1" dirty="0"/>
              <a:t>2</a:t>
            </a:r>
          </a:p>
        </p:txBody>
      </p:sp>
      <p:sp>
        <p:nvSpPr>
          <p:cNvPr id="10" name="textruta 9">
            <a:extLst>
              <a:ext uri="{FF2B5EF4-FFF2-40B4-BE49-F238E27FC236}">
                <a16:creationId xmlns:a16="http://schemas.microsoft.com/office/drawing/2014/main" id="{F4649E70-0AE7-4D79-B4A8-7A70FFDC5036}"/>
              </a:ext>
            </a:extLst>
          </p:cNvPr>
          <p:cNvSpPr txBox="1"/>
          <p:nvPr/>
        </p:nvSpPr>
        <p:spPr>
          <a:xfrm>
            <a:off x="1738012" y="479642"/>
            <a:ext cx="709526" cy="693748"/>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E59B0556-08A5-4F2B-89D3-DA0D9E3DA120}"/>
              </a:ext>
            </a:extLst>
          </p:cNvPr>
          <p:cNvSpPr txBox="1"/>
          <p:nvPr/>
        </p:nvSpPr>
        <p:spPr>
          <a:xfrm>
            <a:off x="3529641" y="893640"/>
            <a:ext cx="2849218" cy="494123"/>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224679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3FB6A36-4FBA-4F2B-9C5A-D18EB91546B8}"/>
              </a:ext>
            </a:extLst>
          </p:cNvPr>
          <p:cNvPicPr>
            <a:picLocks noChangeAspect="1"/>
          </p:cNvPicPr>
          <p:nvPr/>
        </p:nvPicPr>
        <p:blipFill>
          <a:blip r:embed="rId2"/>
          <a:stretch>
            <a:fillRect/>
          </a:stretch>
        </p:blipFill>
        <p:spPr>
          <a:xfrm>
            <a:off x="0" y="1673"/>
            <a:ext cx="10162516" cy="5713625"/>
          </a:xfrm>
          <a:prstGeom prst="rect">
            <a:avLst/>
          </a:prstGeom>
        </p:spPr>
      </p:pic>
      <p:sp>
        <p:nvSpPr>
          <p:cNvPr id="5" name="textruta 4">
            <a:extLst>
              <a:ext uri="{FF2B5EF4-FFF2-40B4-BE49-F238E27FC236}">
                <a16:creationId xmlns:a16="http://schemas.microsoft.com/office/drawing/2014/main" id="{6530A525-1397-4AC1-B7C8-856E53271474}"/>
              </a:ext>
            </a:extLst>
          </p:cNvPr>
          <p:cNvSpPr txBox="1"/>
          <p:nvPr/>
        </p:nvSpPr>
        <p:spPr>
          <a:xfrm>
            <a:off x="0" y="5715298"/>
            <a:ext cx="12221373" cy="1015663"/>
          </a:xfrm>
          <a:prstGeom prst="rect">
            <a:avLst/>
          </a:prstGeom>
          <a:noFill/>
        </p:spPr>
        <p:txBody>
          <a:bodyPr wrap="square" rtlCol="0">
            <a:spAutoFit/>
          </a:bodyPr>
          <a:lstStyle/>
          <a:p>
            <a:r>
              <a:rPr lang="sv-SE" sz="2000" b="1" dirty="0"/>
              <a:t>Annonsen öppnas nu i ett nytt fönster och du kan se hur den kommer att se ut i </a:t>
            </a:r>
            <a:r>
              <a:rPr lang="sv-SE" sz="2000" b="1" dirty="0" err="1"/>
              <a:t>Varbi</a:t>
            </a:r>
            <a:r>
              <a:rPr lang="sv-SE" sz="2000" b="1" dirty="0"/>
              <a:t>. </a:t>
            </a:r>
          </a:p>
          <a:p>
            <a:pPr marL="342900" indent="-342900">
              <a:buFont typeface="+mj-lt"/>
              <a:buAutoNum type="arabicPeriod"/>
            </a:pPr>
            <a:r>
              <a:rPr lang="sv-SE" sz="2000" b="1" dirty="0"/>
              <a:t>Kontrollera noggrant att allting ser korrekt ut.</a:t>
            </a:r>
          </a:p>
          <a:p>
            <a:pPr marL="342900" indent="-342900">
              <a:buFont typeface="+mj-lt"/>
              <a:buAutoNum type="arabicPeriod"/>
            </a:pPr>
            <a:r>
              <a:rPr lang="sv-SE" sz="2000" b="1" dirty="0"/>
              <a:t> Stäng sedan ner för att komma tillbaka till redigeringsläget.</a:t>
            </a:r>
          </a:p>
        </p:txBody>
      </p:sp>
      <p:sp>
        <p:nvSpPr>
          <p:cNvPr id="7" name="textruta 6">
            <a:extLst>
              <a:ext uri="{FF2B5EF4-FFF2-40B4-BE49-F238E27FC236}">
                <a16:creationId xmlns:a16="http://schemas.microsoft.com/office/drawing/2014/main" id="{32E8F949-9E5C-44E4-83CF-7FE5991E8F35}"/>
              </a:ext>
            </a:extLst>
          </p:cNvPr>
          <p:cNvSpPr txBox="1"/>
          <p:nvPr/>
        </p:nvSpPr>
        <p:spPr>
          <a:xfrm>
            <a:off x="532335" y="3010496"/>
            <a:ext cx="269422" cy="584775"/>
          </a:xfrm>
          <a:prstGeom prst="rect">
            <a:avLst/>
          </a:prstGeom>
          <a:noFill/>
        </p:spPr>
        <p:txBody>
          <a:bodyPr wrap="square" rtlCol="0">
            <a:spAutoFit/>
          </a:bodyPr>
          <a:lstStyle/>
          <a:p>
            <a:r>
              <a:rPr lang="sv-SE" sz="3200" b="1" dirty="0"/>
              <a:t>1</a:t>
            </a:r>
          </a:p>
        </p:txBody>
      </p:sp>
      <p:sp>
        <p:nvSpPr>
          <p:cNvPr id="10" name="Pil: uppåt 9">
            <a:extLst>
              <a:ext uri="{FF2B5EF4-FFF2-40B4-BE49-F238E27FC236}">
                <a16:creationId xmlns:a16="http://schemas.microsoft.com/office/drawing/2014/main" id="{BC374DB4-DB31-4551-B92A-20A214483B5B}"/>
              </a:ext>
            </a:extLst>
          </p:cNvPr>
          <p:cNvSpPr/>
          <p:nvPr/>
        </p:nvSpPr>
        <p:spPr>
          <a:xfrm>
            <a:off x="5631764" y="218545"/>
            <a:ext cx="155122" cy="6797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AB2641A1-21C6-4B63-B956-6E472471802B}"/>
              </a:ext>
            </a:extLst>
          </p:cNvPr>
          <p:cNvSpPr txBox="1"/>
          <p:nvPr/>
        </p:nvSpPr>
        <p:spPr>
          <a:xfrm>
            <a:off x="967409" y="1377643"/>
            <a:ext cx="8242852" cy="4029244"/>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4F44A0FA-4BC1-4FCC-81F3-F8FC31645680}"/>
              </a:ext>
            </a:extLst>
          </p:cNvPr>
          <p:cNvSpPr txBox="1"/>
          <p:nvPr/>
        </p:nvSpPr>
        <p:spPr>
          <a:xfrm>
            <a:off x="4386263" y="0"/>
            <a:ext cx="1400623" cy="361980"/>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64254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A41C4DE-3657-484F-B90D-A7D3285C3F79}"/>
              </a:ext>
            </a:extLst>
          </p:cNvPr>
          <p:cNvPicPr>
            <a:picLocks noChangeAspect="1"/>
          </p:cNvPicPr>
          <p:nvPr/>
        </p:nvPicPr>
        <p:blipFill>
          <a:blip r:embed="rId2"/>
          <a:stretch>
            <a:fillRect/>
          </a:stretch>
        </p:blipFill>
        <p:spPr>
          <a:xfrm>
            <a:off x="0" y="1673"/>
            <a:ext cx="9846365" cy="5535877"/>
          </a:xfrm>
          <a:prstGeom prst="rect">
            <a:avLst/>
          </a:prstGeom>
        </p:spPr>
      </p:pic>
      <p:sp>
        <p:nvSpPr>
          <p:cNvPr id="5" name="textruta 4">
            <a:extLst>
              <a:ext uri="{FF2B5EF4-FFF2-40B4-BE49-F238E27FC236}">
                <a16:creationId xmlns:a16="http://schemas.microsoft.com/office/drawing/2014/main" id="{52C2A497-B221-4F26-86F8-6823F3EB866C}"/>
              </a:ext>
            </a:extLst>
          </p:cNvPr>
          <p:cNvSpPr txBox="1"/>
          <p:nvPr/>
        </p:nvSpPr>
        <p:spPr>
          <a:xfrm>
            <a:off x="0" y="5539318"/>
            <a:ext cx="12170305" cy="1323439"/>
          </a:xfrm>
          <a:prstGeom prst="rect">
            <a:avLst/>
          </a:prstGeom>
          <a:noFill/>
        </p:spPr>
        <p:txBody>
          <a:bodyPr wrap="square" rtlCol="0">
            <a:spAutoFit/>
          </a:bodyPr>
          <a:lstStyle/>
          <a:p>
            <a:pPr marL="342900" indent="-342900">
              <a:buAutoNum type="arabicPeriod"/>
            </a:pPr>
            <a:r>
              <a:rPr lang="sv-SE" sz="2000" b="1" dirty="0"/>
              <a:t>När du är nöjd med hur annonsen kommer att se ut bläddrar du ner på sidan i </a:t>
            </a:r>
            <a:r>
              <a:rPr lang="sv-SE" sz="2000" b="1" dirty="0" err="1"/>
              <a:t>Varbi</a:t>
            </a:r>
            <a:r>
              <a:rPr lang="sv-SE" sz="2000" b="1" dirty="0"/>
              <a:t>. </a:t>
            </a:r>
          </a:p>
          <a:p>
            <a:pPr marL="342900" indent="-342900">
              <a:buAutoNum type="arabicPeriod"/>
            </a:pPr>
            <a:r>
              <a:rPr lang="sv-SE" sz="2000" b="1" dirty="0"/>
              <a:t>Fyll i uppgifterna. OBS Land, Län, Kommun och Arbetsort är alltid detsamma. Resten anpassas efter respektive tjänst. </a:t>
            </a:r>
          </a:p>
          <a:p>
            <a:pPr marL="342900" indent="-342900">
              <a:buAutoNum type="arabicPeriod"/>
            </a:pPr>
            <a:r>
              <a:rPr lang="sv-SE" sz="2000" b="1" dirty="0"/>
              <a:t>Bläddra sedan nedåt. </a:t>
            </a:r>
          </a:p>
        </p:txBody>
      </p:sp>
      <p:sp>
        <p:nvSpPr>
          <p:cNvPr id="7" name="textruta 6">
            <a:extLst>
              <a:ext uri="{FF2B5EF4-FFF2-40B4-BE49-F238E27FC236}">
                <a16:creationId xmlns:a16="http://schemas.microsoft.com/office/drawing/2014/main" id="{C920E6BD-F1DA-47B8-8285-017516C6F887}"/>
              </a:ext>
            </a:extLst>
          </p:cNvPr>
          <p:cNvSpPr txBox="1"/>
          <p:nvPr/>
        </p:nvSpPr>
        <p:spPr>
          <a:xfrm>
            <a:off x="10136078" y="2357955"/>
            <a:ext cx="269422" cy="584775"/>
          </a:xfrm>
          <a:prstGeom prst="rect">
            <a:avLst/>
          </a:prstGeom>
          <a:noFill/>
        </p:spPr>
        <p:txBody>
          <a:bodyPr wrap="square" rtlCol="0">
            <a:spAutoFit/>
          </a:bodyPr>
          <a:lstStyle/>
          <a:p>
            <a:r>
              <a:rPr lang="sv-SE" sz="3200" b="1" dirty="0"/>
              <a:t>1</a:t>
            </a:r>
          </a:p>
        </p:txBody>
      </p:sp>
      <p:sp>
        <p:nvSpPr>
          <p:cNvPr id="9" name="textruta 8">
            <a:extLst>
              <a:ext uri="{FF2B5EF4-FFF2-40B4-BE49-F238E27FC236}">
                <a16:creationId xmlns:a16="http://schemas.microsoft.com/office/drawing/2014/main" id="{939C65F5-F3FC-445B-8015-7352C8A14DBA}"/>
              </a:ext>
            </a:extLst>
          </p:cNvPr>
          <p:cNvSpPr txBox="1"/>
          <p:nvPr/>
        </p:nvSpPr>
        <p:spPr>
          <a:xfrm>
            <a:off x="6776711" y="2594929"/>
            <a:ext cx="269422" cy="584775"/>
          </a:xfrm>
          <a:prstGeom prst="rect">
            <a:avLst/>
          </a:prstGeom>
          <a:noFill/>
        </p:spPr>
        <p:txBody>
          <a:bodyPr wrap="square" rtlCol="0">
            <a:spAutoFit/>
          </a:bodyPr>
          <a:lstStyle/>
          <a:p>
            <a:r>
              <a:rPr lang="sv-SE" sz="3200" b="1" dirty="0"/>
              <a:t>2</a:t>
            </a:r>
          </a:p>
        </p:txBody>
      </p:sp>
      <p:sp>
        <p:nvSpPr>
          <p:cNvPr id="11" name="textruta 10">
            <a:extLst>
              <a:ext uri="{FF2B5EF4-FFF2-40B4-BE49-F238E27FC236}">
                <a16:creationId xmlns:a16="http://schemas.microsoft.com/office/drawing/2014/main" id="{9F1F9D83-4C9A-464B-A5A7-B9198537CE7C}"/>
              </a:ext>
            </a:extLst>
          </p:cNvPr>
          <p:cNvSpPr txBox="1"/>
          <p:nvPr/>
        </p:nvSpPr>
        <p:spPr>
          <a:xfrm>
            <a:off x="10158204" y="2887823"/>
            <a:ext cx="269422" cy="584775"/>
          </a:xfrm>
          <a:prstGeom prst="rect">
            <a:avLst/>
          </a:prstGeom>
          <a:noFill/>
        </p:spPr>
        <p:txBody>
          <a:bodyPr wrap="square" rtlCol="0">
            <a:spAutoFit/>
          </a:bodyPr>
          <a:lstStyle/>
          <a:p>
            <a:r>
              <a:rPr lang="sv-SE" sz="3200" b="1" dirty="0"/>
              <a:t>3</a:t>
            </a:r>
          </a:p>
        </p:txBody>
      </p:sp>
      <p:sp>
        <p:nvSpPr>
          <p:cNvPr id="6" name="textruta 5">
            <a:extLst>
              <a:ext uri="{FF2B5EF4-FFF2-40B4-BE49-F238E27FC236}">
                <a16:creationId xmlns:a16="http://schemas.microsoft.com/office/drawing/2014/main" id="{C9FC8698-F713-46E9-B84B-A384C112A6BD}"/>
              </a:ext>
            </a:extLst>
          </p:cNvPr>
          <p:cNvSpPr txBox="1"/>
          <p:nvPr/>
        </p:nvSpPr>
        <p:spPr>
          <a:xfrm>
            <a:off x="9316278" y="2345635"/>
            <a:ext cx="821635" cy="1083365"/>
          </a:xfrm>
          <a:prstGeom prst="rect">
            <a:avLst/>
          </a:prstGeom>
          <a:noFill/>
          <a:ln w="38100">
            <a:solidFill>
              <a:srgbClr val="FF0000"/>
            </a:solidFill>
          </a:ln>
        </p:spPr>
        <p:txBody>
          <a:bodyPr wrap="square" rtlCol="0">
            <a:spAutoFit/>
          </a:bodyPr>
          <a:lstStyle/>
          <a:p>
            <a:endParaRPr lang="sv-SE" dirty="0"/>
          </a:p>
        </p:txBody>
      </p:sp>
      <p:sp>
        <p:nvSpPr>
          <p:cNvPr id="13" name="textruta 12">
            <a:extLst>
              <a:ext uri="{FF2B5EF4-FFF2-40B4-BE49-F238E27FC236}">
                <a16:creationId xmlns:a16="http://schemas.microsoft.com/office/drawing/2014/main" id="{90E6B55A-42A9-4545-AB4E-24421AB59373}"/>
              </a:ext>
            </a:extLst>
          </p:cNvPr>
          <p:cNvSpPr txBox="1"/>
          <p:nvPr/>
        </p:nvSpPr>
        <p:spPr>
          <a:xfrm>
            <a:off x="3167270" y="1320450"/>
            <a:ext cx="3525078" cy="3996985"/>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129440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99B8D4D-359E-4833-84D8-41A7037984B8}"/>
              </a:ext>
            </a:extLst>
          </p:cNvPr>
          <p:cNvPicPr>
            <a:picLocks noChangeAspect="1"/>
          </p:cNvPicPr>
          <p:nvPr/>
        </p:nvPicPr>
        <p:blipFill>
          <a:blip r:embed="rId2"/>
          <a:stretch>
            <a:fillRect/>
          </a:stretch>
        </p:blipFill>
        <p:spPr>
          <a:xfrm>
            <a:off x="0" y="3348"/>
            <a:ext cx="9674087" cy="5439018"/>
          </a:xfrm>
          <a:prstGeom prst="rect">
            <a:avLst/>
          </a:prstGeom>
        </p:spPr>
      </p:pic>
      <p:sp>
        <p:nvSpPr>
          <p:cNvPr id="5" name="textruta 4">
            <a:extLst>
              <a:ext uri="{FF2B5EF4-FFF2-40B4-BE49-F238E27FC236}">
                <a16:creationId xmlns:a16="http://schemas.microsoft.com/office/drawing/2014/main" id="{2FCFC623-C9BC-4B83-9D92-957AA6BA2D04}"/>
              </a:ext>
            </a:extLst>
          </p:cNvPr>
          <p:cNvSpPr txBox="1"/>
          <p:nvPr/>
        </p:nvSpPr>
        <p:spPr>
          <a:xfrm>
            <a:off x="113612" y="5767374"/>
            <a:ext cx="3703014" cy="707886"/>
          </a:xfrm>
          <a:prstGeom prst="rect">
            <a:avLst/>
          </a:prstGeom>
          <a:noFill/>
        </p:spPr>
        <p:txBody>
          <a:bodyPr wrap="square" rtlCol="0">
            <a:spAutoFit/>
          </a:bodyPr>
          <a:lstStyle/>
          <a:p>
            <a:pPr marL="342900" indent="-342900">
              <a:buAutoNum type="arabicPeriod"/>
            </a:pPr>
            <a:r>
              <a:rPr lang="sv-SE" sz="2000" b="1" dirty="0"/>
              <a:t>Gå till ”FÖR MEDARBETARE”</a:t>
            </a:r>
          </a:p>
          <a:p>
            <a:pPr marL="342900" indent="-342900">
              <a:buAutoNum type="arabicPeriod"/>
            </a:pPr>
            <a:r>
              <a:rPr lang="sv-SE" sz="2000" b="1" dirty="0"/>
              <a:t>Välj </a:t>
            </a:r>
            <a:r>
              <a:rPr lang="sv-SE" sz="2000" b="1" dirty="0" err="1"/>
              <a:t>Varbi</a:t>
            </a:r>
            <a:r>
              <a:rPr lang="sv-SE" sz="2000" b="1" dirty="0"/>
              <a:t> högst upp. </a:t>
            </a:r>
          </a:p>
        </p:txBody>
      </p:sp>
      <p:sp>
        <p:nvSpPr>
          <p:cNvPr id="7" name="textruta 6">
            <a:extLst>
              <a:ext uri="{FF2B5EF4-FFF2-40B4-BE49-F238E27FC236}">
                <a16:creationId xmlns:a16="http://schemas.microsoft.com/office/drawing/2014/main" id="{6C455660-AEB0-4DEB-9FE6-563E8A93679F}"/>
              </a:ext>
            </a:extLst>
          </p:cNvPr>
          <p:cNvSpPr txBox="1"/>
          <p:nvPr/>
        </p:nvSpPr>
        <p:spPr>
          <a:xfrm>
            <a:off x="3140765" y="2483393"/>
            <a:ext cx="269422" cy="584775"/>
          </a:xfrm>
          <a:prstGeom prst="rect">
            <a:avLst/>
          </a:prstGeom>
          <a:noFill/>
        </p:spPr>
        <p:txBody>
          <a:bodyPr wrap="square" rtlCol="0">
            <a:spAutoFit/>
          </a:bodyPr>
          <a:lstStyle/>
          <a:p>
            <a:r>
              <a:rPr lang="sv-SE" sz="3200" b="1" dirty="0"/>
              <a:t>1</a:t>
            </a:r>
          </a:p>
        </p:txBody>
      </p:sp>
      <p:sp>
        <p:nvSpPr>
          <p:cNvPr id="9" name="textruta 8">
            <a:extLst>
              <a:ext uri="{FF2B5EF4-FFF2-40B4-BE49-F238E27FC236}">
                <a16:creationId xmlns:a16="http://schemas.microsoft.com/office/drawing/2014/main" id="{BEDF0DAA-BD40-4B46-A0E6-2034578A4ED9}"/>
              </a:ext>
            </a:extLst>
          </p:cNvPr>
          <p:cNvSpPr txBox="1"/>
          <p:nvPr/>
        </p:nvSpPr>
        <p:spPr>
          <a:xfrm>
            <a:off x="1029291" y="3570654"/>
            <a:ext cx="269422" cy="584775"/>
          </a:xfrm>
          <a:prstGeom prst="rect">
            <a:avLst/>
          </a:prstGeom>
          <a:noFill/>
        </p:spPr>
        <p:txBody>
          <a:bodyPr wrap="square" rtlCol="0">
            <a:spAutoFit/>
          </a:bodyPr>
          <a:lstStyle/>
          <a:p>
            <a:r>
              <a:rPr lang="sv-SE" sz="3200" b="1" dirty="0"/>
              <a:t>2</a:t>
            </a:r>
          </a:p>
        </p:txBody>
      </p:sp>
      <p:sp>
        <p:nvSpPr>
          <p:cNvPr id="6" name="textruta 5">
            <a:extLst>
              <a:ext uri="{FF2B5EF4-FFF2-40B4-BE49-F238E27FC236}">
                <a16:creationId xmlns:a16="http://schemas.microsoft.com/office/drawing/2014/main" id="{59C8F5C1-946F-480C-B64C-79BAA1571E5D}"/>
              </a:ext>
            </a:extLst>
          </p:cNvPr>
          <p:cNvSpPr txBox="1"/>
          <p:nvPr/>
        </p:nvSpPr>
        <p:spPr>
          <a:xfrm>
            <a:off x="1330304" y="2491408"/>
            <a:ext cx="1810461" cy="606067"/>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1FF58B6A-0121-46DA-8362-1D1EF93D9922}"/>
              </a:ext>
            </a:extLst>
          </p:cNvPr>
          <p:cNvSpPr txBox="1"/>
          <p:nvPr/>
        </p:nvSpPr>
        <p:spPr>
          <a:xfrm>
            <a:off x="304800" y="3670852"/>
            <a:ext cx="689113" cy="477078"/>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216899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0FF91C5-2359-4169-9451-9AAE8E3F4746}"/>
              </a:ext>
            </a:extLst>
          </p:cNvPr>
          <p:cNvPicPr>
            <a:picLocks noChangeAspect="1"/>
          </p:cNvPicPr>
          <p:nvPr/>
        </p:nvPicPr>
        <p:blipFill>
          <a:blip r:embed="rId2"/>
          <a:stretch>
            <a:fillRect/>
          </a:stretch>
        </p:blipFill>
        <p:spPr>
          <a:xfrm>
            <a:off x="0" y="1674"/>
            <a:ext cx="9886122" cy="5558230"/>
          </a:xfrm>
          <a:prstGeom prst="rect">
            <a:avLst/>
          </a:prstGeom>
        </p:spPr>
      </p:pic>
      <p:sp>
        <p:nvSpPr>
          <p:cNvPr id="5" name="textruta 4">
            <a:extLst>
              <a:ext uri="{FF2B5EF4-FFF2-40B4-BE49-F238E27FC236}">
                <a16:creationId xmlns:a16="http://schemas.microsoft.com/office/drawing/2014/main" id="{2E68B203-D25D-473B-9D1A-14C724603566}"/>
              </a:ext>
            </a:extLst>
          </p:cNvPr>
          <p:cNvSpPr txBox="1"/>
          <p:nvPr/>
        </p:nvSpPr>
        <p:spPr>
          <a:xfrm>
            <a:off x="0" y="5609193"/>
            <a:ext cx="12171292" cy="1200329"/>
          </a:xfrm>
          <a:prstGeom prst="rect">
            <a:avLst/>
          </a:prstGeom>
          <a:noFill/>
        </p:spPr>
        <p:txBody>
          <a:bodyPr wrap="square" rtlCol="0">
            <a:spAutoFit/>
          </a:bodyPr>
          <a:lstStyle/>
          <a:p>
            <a:pPr marL="342900" indent="-342900">
              <a:buAutoNum type="arabicPeriod"/>
            </a:pPr>
            <a:r>
              <a:rPr lang="sv-SE" b="1" dirty="0"/>
              <a:t>Fortsätt fyll i uppgifterna anpassade till tjänsten. OBS löneformen är alltid ”Individuell lönesättning”.</a:t>
            </a:r>
          </a:p>
          <a:p>
            <a:pPr marL="342900" indent="-342900">
              <a:buAutoNum type="arabicPeriod"/>
            </a:pPr>
            <a:r>
              <a:rPr lang="sv-SE" b="1" dirty="0"/>
              <a:t> Välj kontaktperson (normalt sett ansvarig rekryterare och </a:t>
            </a:r>
            <a:r>
              <a:rPr lang="sv-SE" b="1" dirty="0" err="1"/>
              <a:t>ev</a:t>
            </a:r>
            <a:r>
              <a:rPr lang="sv-SE" b="1" dirty="0"/>
              <a:t> även ansvarig chef)</a:t>
            </a:r>
          </a:p>
          <a:p>
            <a:pPr marL="342900" indent="-342900">
              <a:buAutoNum type="arabicPeriod"/>
            </a:pPr>
            <a:r>
              <a:rPr lang="sv-SE" b="1" dirty="0"/>
              <a:t> Välj facklig företrädare. </a:t>
            </a:r>
          </a:p>
          <a:p>
            <a:pPr marL="342900" indent="-342900">
              <a:buAutoNum type="arabicPeriod"/>
            </a:pPr>
            <a:r>
              <a:rPr lang="sv-SE" b="1" dirty="0"/>
              <a:t>Nu är det dags för urvalsfrågorna. Välj ”lägg till ny fråga” alternativt använd tidigare mall under ”Välj frågemodulmall”. </a:t>
            </a:r>
          </a:p>
        </p:txBody>
      </p:sp>
      <p:sp>
        <p:nvSpPr>
          <p:cNvPr id="8" name="textruta 7">
            <a:extLst>
              <a:ext uri="{FF2B5EF4-FFF2-40B4-BE49-F238E27FC236}">
                <a16:creationId xmlns:a16="http://schemas.microsoft.com/office/drawing/2014/main" id="{E38916D9-56ED-4137-9D33-B9C911E58FBB}"/>
              </a:ext>
            </a:extLst>
          </p:cNvPr>
          <p:cNvSpPr txBox="1"/>
          <p:nvPr/>
        </p:nvSpPr>
        <p:spPr>
          <a:xfrm>
            <a:off x="6559826" y="1533971"/>
            <a:ext cx="269422" cy="584775"/>
          </a:xfrm>
          <a:prstGeom prst="rect">
            <a:avLst/>
          </a:prstGeom>
          <a:noFill/>
        </p:spPr>
        <p:txBody>
          <a:bodyPr wrap="square" rtlCol="0">
            <a:spAutoFit/>
          </a:bodyPr>
          <a:lstStyle/>
          <a:p>
            <a:r>
              <a:rPr lang="sv-SE" sz="3200" b="1" dirty="0"/>
              <a:t>1</a:t>
            </a:r>
          </a:p>
        </p:txBody>
      </p:sp>
      <p:sp>
        <p:nvSpPr>
          <p:cNvPr id="10" name="textruta 9">
            <a:extLst>
              <a:ext uri="{FF2B5EF4-FFF2-40B4-BE49-F238E27FC236}">
                <a16:creationId xmlns:a16="http://schemas.microsoft.com/office/drawing/2014/main" id="{02D0D382-6065-4FCE-B000-72C83E2AD74F}"/>
              </a:ext>
            </a:extLst>
          </p:cNvPr>
          <p:cNvSpPr txBox="1"/>
          <p:nvPr/>
        </p:nvSpPr>
        <p:spPr>
          <a:xfrm>
            <a:off x="3712993" y="3149726"/>
            <a:ext cx="269422" cy="584775"/>
          </a:xfrm>
          <a:prstGeom prst="rect">
            <a:avLst/>
          </a:prstGeom>
          <a:noFill/>
        </p:spPr>
        <p:txBody>
          <a:bodyPr wrap="square" rtlCol="0">
            <a:spAutoFit/>
          </a:bodyPr>
          <a:lstStyle/>
          <a:p>
            <a:r>
              <a:rPr lang="sv-SE" sz="3200" b="1" dirty="0"/>
              <a:t>2</a:t>
            </a:r>
          </a:p>
        </p:txBody>
      </p:sp>
      <p:sp>
        <p:nvSpPr>
          <p:cNvPr id="13" name="textruta 12">
            <a:extLst>
              <a:ext uri="{FF2B5EF4-FFF2-40B4-BE49-F238E27FC236}">
                <a16:creationId xmlns:a16="http://schemas.microsoft.com/office/drawing/2014/main" id="{F79E7433-7BFB-4778-9693-CABBB8CA1FCA}"/>
              </a:ext>
            </a:extLst>
          </p:cNvPr>
          <p:cNvSpPr txBox="1"/>
          <p:nvPr/>
        </p:nvSpPr>
        <p:spPr>
          <a:xfrm>
            <a:off x="4422141" y="3666496"/>
            <a:ext cx="269422" cy="584775"/>
          </a:xfrm>
          <a:prstGeom prst="rect">
            <a:avLst/>
          </a:prstGeom>
          <a:noFill/>
        </p:spPr>
        <p:txBody>
          <a:bodyPr wrap="square" rtlCol="0">
            <a:spAutoFit/>
          </a:bodyPr>
          <a:lstStyle/>
          <a:p>
            <a:r>
              <a:rPr lang="sv-SE" sz="3200" b="1" dirty="0"/>
              <a:t>3</a:t>
            </a:r>
          </a:p>
        </p:txBody>
      </p:sp>
      <p:sp>
        <p:nvSpPr>
          <p:cNvPr id="17" name="textruta 16">
            <a:extLst>
              <a:ext uri="{FF2B5EF4-FFF2-40B4-BE49-F238E27FC236}">
                <a16:creationId xmlns:a16="http://schemas.microsoft.com/office/drawing/2014/main" id="{C9324836-D728-4E9F-96B9-FCCFA8B6F2A3}"/>
              </a:ext>
            </a:extLst>
          </p:cNvPr>
          <p:cNvSpPr txBox="1"/>
          <p:nvPr/>
        </p:nvSpPr>
        <p:spPr>
          <a:xfrm>
            <a:off x="2650435" y="4329959"/>
            <a:ext cx="269422" cy="584775"/>
          </a:xfrm>
          <a:prstGeom prst="rect">
            <a:avLst/>
          </a:prstGeom>
          <a:noFill/>
        </p:spPr>
        <p:txBody>
          <a:bodyPr wrap="square" rtlCol="0">
            <a:spAutoFit/>
          </a:bodyPr>
          <a:lstStyle/>
          <a:p>
            <a:r>
              <a:rPr lang="sv-SE" sz="3200" b="1" dirty="0"/>
              <a:t>4</a:t>
            </a:r>
          </a:p>
        </p:txBody>
      </p:sp>
      <p:sp>
        <p:nvSpPr>
          <p:cNvPr id="6" name="textruta 5">
            <a:extLst>
              <a:ext uri="{FF2B5EF4-FFF2-40B4-BE49-F238E27FC236}">
                <a16:creationId xmlns:a16="http://schemas.microsoft.com/office/drawing/2014/main" id="{5B9B2572-EF5D-40AF-9292-CD13C18E89C7}"/>
              </a:ext>
            </a:extLst>
          </p:cNvPr>
          <p:cNvSpPr txBox="1"/>
          <p:nvPr/>
        </p:nvSpPr>
        <p:spPr>
          <a:xfrm>
            <a:off x="3220278" y="1027906"/>
            <a:ext cx="3339548" cy="2103673"/>
          </a:xfrm>
          <a:prstGeom prst="rect">
            <a:avLst/>
          </a:prstGeom>
          <a:noFill/>
          <a:ln w="38100">
            <a:solidFill>
              <a:srgbClr val="FF0000"/>
            </a:solidFill>
          </a:ln>
        </p:spPr>
        <p:txBody>
          <a:bodyPr wrap="square" rtlCol="0">
            <a:spAutoFit/>
          </a:bodyPr>
          <a:lstStyle/>
          <a:p>
            <a:endParaRPr lang="sv-SE" dirty="0"/>
          </a:p>
        </p:txBody>
      </p:sp>
      <p:sp>
        <p:nvSpPr>
          <p:cNvPr id="7" name="textruta 6">
            <a:extLst>
              <a:ext uri="{FF2B5EF4-FFF2-40B4-BE49-F238E27FC236}">
                <a16:creationId xmlns:a16="http://schemas.microsoft.com/office/drawing/2014/main" id="{CC03B873-856F-49FE-B943-A983EDB95901}"/>
              </a:ext>
            </a:extLst>
          </p:cNvPr>
          <p:cNvSpPr txBox="1"/>
          <p:nvPr/>
        </p:nvSpPr>
        <p:spPr>
          <a:xfrm>
            <a:off x="1603513" y="3214790"/>
            <a:ext cx="2060891" cy="416306"/>
          </a:xfrm>
          <a:prstGeom prst="rect">
            <a:avLst/>
          </a:prstGeom>
          <a:noFill/>
          <a:ln w="38100">
            <a:solidFill>
              <a:srgbClr val="FF0000"/>
            </a:solidFill>
          </a:ln>
        </p:spPr>
        <p:txBody>
          <a:bodyPr wrap="square" rtlCol="0">
            <a:spAutoFit/>
          </a:bodyPr>
          <a:lstStyle/>
          <a:p>
            <a:endParaRPr lang="sv-SE" dirty="0"/>
          </a:p>
        </p:txBody>
      </p:sp>
      <p:sp>
        <p:nvSpPr>
          <p:cNvPr id="12" name="textruta 11">
            <a:extLst>
              <a:ext uri="{FF2B5EF4-FFF2-40B4-BE49-F238E27FC236}">
                <a16:creationId xmlns:a16="http://schemas.microsoft.com/office/drawing/2014/main" id="{28A93B55-0243-4CA0-A7AD-5342DFF7C554}"/>
              </a:ext>
            </a:extLst>
          </p:cNvPr>
          <p:cNvSpPr txBox="1"/>
          <p:nvPr/>
        </p:nvSpPr>
        <p:spPr>
          <a:xfrm>
            <a:off x="1603513" y="3728287"/>
            <a:ext cx="2769704" cy="416306"/>
          </a:xfrm>
          <a:prstGeom prst="rect">
            <a:avLst/>
          </a:prstGeom>
          <a:noFill/>
          <a:ln w="38100">
            <a:solidFill>
              <a:srgbClr val="FF0000"/>
            </a:solidFill>
          </a:ln>
        </p:spPr>
        <p:txBody>
          <a:bodyPr wrap="square" rtlCol="0">
            <a:spAutoFit/>
          </a:bodyPr>
          <a:lstStyle/>
          <a:p>
            <a:endParaRPr lang="sv-SE" dirty="0"/>
          </a:p>
        </p:txBody>
      </p:sp>
      <p:sp>
        <p:nvSpPr>
          <p:cNvPr id="18" name="textruta 17">
            <a:extLst>
              <a:ext uri="{FF2B5EF4-FFF2-40B4-BE49-F238E27FC236}">
                <a16:creationId xmlns:a16="http://schemas.microsoft.com/office/drawing/2014/main" id="{AE7C2EC0-BFC5-449B-B509-379F140EA81C}"/>
              </a:ext>
            </a:extLst>
          </p:cNvPr>
          <p:cNvSpPr txBox="1"/>
          <p:nvPr/>
        </p:nvSpPr>
        <p:spPr>
          <a:xfrm>
            <a:off x="1603513" y="4406006"/>
            <a:ext cx="1046922" cy="369332"/>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414666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E96C5E7-6E8C-46BE-A4BB-0137CE783FB7}"/>
              </a:ext>
            </a:extLst>
          </p:cNvPr>
          <p:cNvPicPr>
            <a:picLocks noChangeAspect="1"/>
          </p:cNvPicPr>
          <p:nvPr/>
        </p:nvPicPr>
        <p:blipFill>
          <a:blip r:embed="rId2"/>
          <a:stretch>
            <a:fillRect/>
          </a:stretch>
        </p:blipFill>
        <p:spPr>
          <a:xfrm>
            <a:off x="0" y="1673"/>
            <a:ext cx="9878267" cy="5553813"/>
          </a:xfrm>
          <a:prstGeom prst="rect">
            <a:avLst/>
          </a:prstGeom>
        </p:spPr>
      </p:pic>
      <p:sp>
        <p:nvSpPr>
          <p:cNvPr id="5" name="textruta 4">
            <a:extLst>
              <a:ext uri="{FF2B5EF4-FFF2-40B4-BE49-F238E27FC236}">
                <a16:creationId xmlns:a16="http://schemas.microsoft.com/office/drawing/2014/main" id="{3C959FDE-8864-4DD3-8903-2BADB63F88AE}"/>
              </a:ext>
            </a:extLst>
          </p:cNvPr>
          <p:cNvSpPr txBox="1"/>
          <p:nvPr/>
        </p:nvSpPr>
        <p:spPr>
          <a:xfrm>
            <a:off x="0" y="5555486"/>
            <a:ext cx="12192000" cy="1631216"/>
          </a:xfrm>
          <a:prstGeom prst="rect">
            <a:avLst/>
          </a:prstGeom>
          <a:noFill/>
        </p:spPr>
        <p:txBody>
          <a:bodyPr wrap="square" rtlCol="0">
            <a:spAutoFit/>
          </a:bodyPr>
          <a:lstStyle/>
          <a:p>
            <a:r>
              <a:rPr lang="sv-SE" sz="2000" b="1" dirty="0"/>
              <a:t>1. Här kan du läsa om de olika frågetyperna. </a:t>
            </a:r>
          </a:p>
          <a:p>
            <a:r>
              <a:rPr lang="sv-SE" sz="2000" b="1" dirty="0"/>
              <a:t>2. När du har bestämt dig väljer du sedan vilken fråga du vill lägga till under ”Välj typ av fråga”. </a:t>
            </a:r>
          </a:p>
          <a:p>
            <a:r>
              <a:rPr lang="sv-SE" sz="2000" b="1" dirty="0"/>
              <a:t>3. Lägg till de frågor som du anser relevanta för tjänsten. Se andra uppdrag i </a:t>
            </a:r>
            <a:r>
              <a:rPr lang="sv-SE" sz="2000" b="1" dirty="0" err="1"/>
              <a:t>Varbi</a:t>
            </a:r>
            <a:r>
              <a:rPr lang="sv-SE" sz="2000" b="1" dirty="0"/>
              <a:t> (eller nästa bild) för inspiration/förslag. </a:t>
            </a:r>
          </a:p>
          <a:p>
            <a:endParaRPr lang="sv-SE" sz="2000" dirty="0"/>
          </a:p>
        </p:txBody>
      </p:sp>
      <p:sp>
        <p:nvSpPr>
          <p:cNvPr id="6" name="textruta 5">
            <a:extLst>
              <a:ext uri="{FF2B5EF4-FFF2-40B4-BE49-F238E27FC236}">
                <a16:creationId xmlns:a16="http://schemas.microsoft.com/office/drawing/2014/main" id="{ED53FA35-E1E8-404B-8009-3497BEE6EB18}"/>
              </a:ext>
            </a:extLst>
          </p:cNvPr>
          <p:cNvSpPr txBox="1"/>
          <p:nvPr/>
        </p:nvSpPr>
        <p:spPr>
          <a:xfrm>
            <a:off x="2040902" y="2967334"/>
            <a:ext cx="289075" cy="461665"/>
          </a:xfrm>
          <a:prstGeom prst="rect">
            <a:avLst/>
          </a:prstGeom>
          <a:noFill/>
        </p:spPr>
        <p:txBody>
          <a:bodyPr wrap="square" rtlCol="0">
            <a:spAutoFit/>
          </a:bodyPr>
          <a:lstStyle/>
          <a:p>
            <a:r>
              <a:rPr lang="sv-SE" sz="2400" b="1" dirty="0">
                <a:solidFill>
                  <a:schemeClr val="bg1"/>
                </a:solidFill>
              </a:rPr>
              <a:t>1</a:t>
            </a:r>
          </a:p>
        </p:txBody>
      </p:sp>
      <p:sp>
        <p:nvSpPr>
          <p:cNvPr id="8" name="textruta 7">
            <a:extLst>
              <a:ext uri="{FF2B5EF4-FFF2-40B4-BE49-F238E27FC236}">
                <a16:creationId xmlns:a16="http://schemas.microsoft.com/office/drawing/2014/main" id="{3456CA85-2AEF-45F5-98FF-BC17F173BA01}"/>
              </a:ext>
            </a:extLst>
          </p:cNvPr>
          <p:cNvSpPr txBox="1"/>
          <p:nvPr/>
        </p:nvSpPr>
        <p:spPr>
          <a:xfrm>
            <a:off x="3710609" y="899465"/>
            <a:ext cx="269422" cy="584775"/>
          </a:xfrm>
          <a:prstGeom prst="rect">
            <a:avLst/>
          </a:prstGeom>
          <a:noFill/>
        </p:spPr>
        <p:txBody>
          <a:bodyPr wrap="square" rtlCol="0">
            <a:spAutoFit/>
          </a:bodyPr>
          <a:lstStyle/>
          <a:p>
            <a:r>
              <a:rPr lang="sv-SE" sz="3200" b="1" dirty="0"/>
              <a:t>2</a:t>
            </a:r>
          </a:p>
        </p:txBody>
      </p:sp>
      <p:sp>
        <p:nvSpPr>
          <p:cNvPr id="9" name="textruta 8">
            <a:extLst>
              <a:ext uri="{FF2B5EF4-FFF2-40B4-BE49-F238E27FC236}">
                <a16:creationId xmlns:a16="http://schemas.microsoft.com/office/drawing/2014/main" id="{93D9A727-446D-44DF-87FA-DCD846C7B6A1}"/>
              </a:ext>
            </a:extLst>
          </p:cNvPr>
          <p:cNvSpPr txBox="1"/>
          <p:nvPr/>
        </p:nvSpPr>
        <p:spPr>
          <a:xfrm>
            <a:off x="1984394" y="1690688"/>
            <a:ext cx="5724939" cy="3230206"/>
          </a:xfrm>
          <a:prstGeom prst="rect">
            <a:avLst/>
          </a:prstGeom>
          <a:noFill/>
          <a:ln w="38100">
            <a:solidFill>
              <a:srgbClr val="FF0000"/>
            </a:solidFill>
          </a:ln>
        </p:spPr>
        <p:txBody>
          <a:bodyPr wrap="square" rtlCol="0">
            <a:spAutoFit/>
          </a:bodyPr>
          <a:lstStyle/>
          <a:p>
            <a:endParaRPr lang="sv-SE" dirty="0"/>
          </a:p>
        </p:txBody>
      </p:sp>
      <p:sp>
        <p:nvSpPr>
          <p:cNvPr id="12" name="textruta 11">
            <a:extLst>
              <a:ext uri="{FF2B5EF4-FFF2-40B4-BE49-F238E27FC236}">
                <a16:creationId xmlns:a16="http://schemas.microsoft.com/office/drawing/2014/main" id="{B86FBCDF-7E09-4445-984D-672A051EDF0D}"/>
              </a:ext>
            </a:extLst>
          </p:cNvPr>
          <p:cNvSpPr txBox="1"/>
          <p:nvPr/>
        </p:nvSpPr>
        <p:spPr>
          <a:xfrm>
            <a:off x="1558575" y="2674946"/>
            <a:ext cx="397565" cy="584775"/>
          </a:xfrm>
          <a:prstGeom prst="rect">
            <a:avLst/>
          </a:prstGeom>
          <a:noFill/>
        </p:spPr>
        <p:txBody>
          <a:bodyPr wrap="square" rtlCol="0">
            <a:spAutoFit/>
          </a:bodyPr>
          <a:lstStyle/>
          <a:p>
            <a:r>
              <a:rPr lang="sv-SE" sz="3200" b="1" dirty="0"/>
              <a:t>1</a:t>
            </a:r>
          </a:p>
        </p:txBody>
      </p:sp>
      <p:sp>
        <p:nvSpPr>
          <p:cNvPr id="13" name="textruta 12">
            <a:extLst>
              <a:ext uri="{FF2B5EF4-FFF2-40B4-BE49-F238E27FC236}">
                <a16:creationId xmlns:a16="http://schemas.microsoft.com/office/drawing/2014/main" id="{31A85812-E2D5-4481-8AA0-EB6C5B6276FF}"/>
              </a:ext>
            </a:extLst>
          </p:cNvPr>
          <p:cNvSpPr txBox="1"/>
          <p:nvPr/>
        </p:nvSpPr>
        <p:spPr>
          <a:xfrm>
            <a:off x="1984394" y="1027906"/>
            <a:ext cx="1726215" cy="369332"/>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3650327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D195D18-077D-4E1A-BDD0-6EA717FF0CEC}"/>
              </a:ext>
            </a:extLst>
          </p:cNvPr>
          <p:cNvPicPr>
            <a:picLocks noChangeAspect="1"/>
          </p:cNvPicPr>
          <p:nvPr/>
        </p:nvPicPr>
        <p:blipFill>
          <a:blip r:embed="rId2"/>
          <a:stretch>
            <a:fillRect/>
          </a:stretch>
        </p:blipFill>
        <p:spPr>
          <a:xfrm>
            <a:off x="-1" y="1673"/>
            <a:ext cx="10310687" cy="5796931"/>
          </a:xfrm>
          <a:prstGeom prst="rect">
            <a:avLst/>
          </a:prstGeom>
        </p:spPr>
      </p:pic>
      <p:sp>
        <p:nvSpPr>
          <p:cNvPr id="5" name="textruta 4">
            <a:extLst>
              <a:ext uri="{FF2B5EF4-FFF2-40B4-BE49-F238E27FC236}">
                <a16:creationId xmlns:a16="http://schemas.microsoft.com/office/drawing/2014/main" id="{737B2BB5-45C6-4D48-92DF-638906F463AD}"/>
              </a:ext>
            </a:extLst>
          </p:cNvPr>
          <p:cNvSpPr txBox="1"/>
          <p:nvPr/>
        </p:nvSpPr>
        <p:spPr>
          <a:xfrm>
            <a:off x="0" y="5798604"/>
            <a:ext cx="11595652" cy="1015663"/>
          </a:xfrm>
          <a:prstGeom prst="rect">
            <a:avLst/>
          </a:prstGeom>
          <a:noFill/>
        </p:spPr>
        <p:txBody>
          <a:bodyPr wrap="square" rtlCol="0">
            <a:spAutoFit/>
          </a:bodyPr>
          <a:lstStyle/>
          <a:p>
            <a:r>
              <a:rPr lang="sv-SE" sz="2000" b="1" dirty="0"/>
              <a:t>Se förslag på urvalsfrågor. </a:t>
            </a:r>
          </a:p>
          <a:p>
            <a:pPr marL="342900" indent="-342900">
              <a:buAutoNum type="arabicPeriod"/>
            </a:pPr>
            <a:r>
              <a:rPr lang="sv-SE" sz="2000" b="1" dirty="0"/>
              <a:t>Använd figurerna för att redigera, ta bort, eller ändra ordningen bland frågorna.</a:t>
            </a:r>
          </a:p>
          <a:p>
            <a:pPr marL="342900" indent="-342900">
              <a:buAutoNum type="arabicPeriod"/>
            </a:pPr>
            <a:r>
              <a:rPr lang="sv-SE" sz="2000" b="1" dirty="0"/>
              <a:t>Bläddra sedan ner på sidan till ”Rekrytering/ arbetsgrupp”.</a:t>
            </a:r>
          </a:p>
        </p:txBody>
      </p:sp>
      <p:sp>
        <p:nvSpPr>
          <p:cNvPr id="6" name="textruta 5">
            <a:extLst>
              <a:ext uri="{FF2B5EF4-FFF2-40B4-BE49-F238E27FC236}">
                <a16:creationId xmlns:a16="http://schemas.microsoft.com/office/drawing/2014/main" id="{6E30DDC5-8AC7-438A-9584-40284A646F53}"/>
              </a:ext>
            </a:extLst>
          </p:cNvPr>
          <p:cNvSpPr txBox="1"/>
          <p:nvPr/>
        </p:nvSpPr>
        <p:spPr>
          <a:xfrm>
            <a:off x="6705823" y="1915342"/>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B51C68D4-D438-43E0-9415-9A2404E394F9}"/>
              </a:ext>
            </a:extLst>
          </p:cNvPr>
          <p:cNvSpPr txBox="1"/>
          <p:nvPr/>
        </p:nvSpPr>
        <p:spPr>
          <a:xfrm>
            <a:off x="10616241" y="3598627"/>
            <a:ext cx="269422" cy="584775"/>
          </a:xfrm>
          <a:prstGeom prst="rect">
            <a:avLst/>
          </a:prstGeom>
          <a:noFill/>
        </p:spPr>
        <p:txBody>
          <a:bodyPr wrap="square" rtlCol="0">
            <a:spAutoFit/>
          </a:bodyPr>
          <a:lstStyle/>
          <a:p>
            <a:r>
              <a:rPr lang="sv-SE" sz="3200" b="1" dirty="0"/>
              <a:t>2</a:t>
            </a:r>
          </a:p>
        </p:txBody>
      </p:sp>
      <p:sp>
        <p:nvSpPr>
          <p:cNvPr id="10" name="textruta 9">
            <a:extLst>
              <a:ext uri="{FF2B5EF4-FFF2-40B4-BE49-F238E27FC236}">
                <a16:creationId xmlns:a16="http://schemas.microsoft.com/office/drawing/2014/main" id="{280FD783-27D3-4365-8425-C430E9E7F6B3}"/>
              </a:ext>
            </a:extLst>
          </p:cNvPr>
          <p:cNvSpPr txBox="1"/>
          <p:nvPr/>
        </p:nvSpPr>
        <p:spPr>
          <a:xfrm>
            <a:off x="1630017" y="1188321"/>
            <a:ext cx="4992978" cy="2240679"/>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59EBB4E6-CA48-4D62-97D6-F4762978A9DF}"/>
              </a:ext>
            </a:extLst>
          </p:cNvPr>
          <p:cNvSpPr txBox="1"/>
          <p:nvPr/>
        </p:nvSpPr>
        <p:spPr>
          <a:xfrm>
            <a:off x="9872870" y="3429000"/>
            <a:ext cx="689113" cy="1015663"/>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325681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3E57761-83C6-4766-9F5A-EAF47007E69B}"/>
              </a:ext>
            </a:extLst>
          </p:cNvPr>
          <p:cNvPicPr>
            <a:picLocks noChangeAspect="1"/>
          </p:cNvPicPr>
          <p:nvPr/>
        </p:nvPicPr>
        <p:blipFill>
          <a:blip r:embed="rId2"/>
          <a:stretch>
            <a:fillRect/>
          </a:stretch>
        </p:blipFill>
        <p:spPr>
          <a:xfrm>
            <a:off x="0" y="-1"/>
            <a:ext cx="8852357" cy="4977021"/>
          </a:xfrm>
          <a:prstGeom prst="rect">
            <a:avLst/>
          </a:prstGeom>
        </p:spPr>
      </p:pic>
      <p:sp>
        <p:nvSpPr>
          <p:cNvPr id="5" name="textruta 4">
            <a:extLst>
              <a:ext uri="{FF2B5EF4-FFF2-40B4-BE49-F238E27FC236}">
                <a16:creationId xmlns:a16="http://schemas.microsoft.com/office/drawing/2014/main" id="{5276755A-BC87-49FA-995A-F7E27CC86CD7}"/>
              </a:ext>
            </a:extLst>
          </p:cNvPr>
          <p:cNvSpPr txBox="1"/>
          <p:nvPr/>
        </p:nvSpPr>
        <p:spPr>
          <a:xfrm>
            <a:off x="0" y="4977021"/>
            <a:ext cx="12079646" cy="1846659"/>
          </a:xfrm>
          <a:prstGeom prst="rect">
            <a:avLst/>
          </a:prstGeom>
          <a:noFill/>
        </p:spPr>
        <p:txBody>
          <a:bodyPr wrap="square" rtlCol="0">
            <a:spAutoFit/>
          </a:bodyPr>
          <a:lstStyle/>
          <a:p>
            <a:r>
              <a:rPr lang="sv-SE" sz="1600" b="1" dirty="0"/>
              <a:t>Här lägger du till vilka som ska ha behörighet till projektet samt om/när de ska få mail rörande projektet. </a:t>
            </a:r>
          </a:p>
          <a:p>
            <a:pPr marL="342900" indent="-342900">
              <a:buAutoNum type="arabicPeriod"/>
            </a:pPr>
            <a:r>
              <a:rPr lang="sv-SE" sz="1600" b="1" dirty="0"/>
              <a:t>Tryck på ”Lägg till användare i rekryterings-/arbetsgrupp och lägg till personer (se nästa bild för information om hur).</a:t>
            </a:r>
          </a:p>
          <a:p>
            <a:pPr marL="342900" indent="-342900">
              <a:buAutoNum type="arabicPeriod"/>
            </a:pPr>
            <a:r>
              <a:rPr lang="sv-SE" sz="1600" b="1" dirty="0"/>
              <a:t>Samtliga medlemmar i rekryteringsgruppen ska läggas till i samtliga projekt. I vissa fall ska även ansvarig chef läggas till, fråga om du är osäker. </a:t>
            </a:r>
          </a:p>
          <a:p>
            <a:pPr marL="342900" indent="-342900">
              <a:buAutoNum type="arabicPeriod"/>
            </a:pPr>
            <a:r>
              <a:rPr lang="sv-SE" sz="1600" b="1" dirty="0"/>
              <a:t>När du har lagt till samtliga användare kan du välja när och om de ska få meddelanden. Inom rekryteringsgruppen brukar vi normalt sett inte lägga in några mailnotiser eftersom vi ofta är med i flera processer. Cheferna vill dock ofta ha information. </a:t>
            </a:r>
          </a:p>
          <a:p>
            <a:pPr marL="342900" indent="-342900">
              <a:buAutoNum type="arabicPeriod"/>
            </a:pPr>
            <a:r>
              <a:rPr lang="sv-SE" sz="1600" b="1" dirty="0"/>
              <a:t>Tryck på Spara när du är klar. </a:t>
            </a:r>
          </a:p>
        </p:txBody>
      </p:sp>
      <p:sp>
        <p:nvSpPr>
          <p:cNvPr id="6" name="textruta 5">
            <a:extLst>
              <a:ext uri="{FF2B5EF4-FFF2-40B4-BE49-F238E27FC236}">
                <a16:creationId xmlns:a16="http://schemas.microsoft.com/office/drawing/2014/main" id="{0243CE40-B257-451A-B576-1FF94380934E}"/>
              </a:ext>
            </a:extLst>
          </p:cNvPr>
          <p:cNvSpPr txBox="1"/>
          <p:nvPr/>
        </p:nvSpPr>
        <p:spPr>
          <a:xfrm>
            <a:off x="4032509" y="1612212"/>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05ECC6BC-055D-48FB-8E76-D70C7EE860D2}"/>
              </a:ext>
            </a:extLst>
          </p:cNvPr>
          <p:cNvSpPr txBox="1"/>
          <p:nvPr/>
        </p:nvSpPr>
        <p:spPr>
          <a:xfrm>
            <a:off x="1189609" y="312596"/>
            <a:ext cx="269422" cy="584775"/>
          </a:xfrm>
          <a:prstGeom prst="rect">
            <a:avLst/>
          </a:prstGeom>
          <a:noFill/>
        </p:spPr>
        <p:txBody>
          <a:bodyPr wrap="square" rtlCol="0">
            <a:spAutoFit/>
          </a:bodyPr>
          <a:lstStyle/>
          <a:p>
            <a:r>
              <a:rPr lang="sv-SE" sz="3200" b="1" dirty="0"/>
              <a:t>4</a:t>
            </a:r>
          </a:p>
        </p:txBody>
      </p:sp>
      <p:sp>
        <p:nvSpPr>
          <p:cNvPr id="10" name="textruta 9">
            <a:extLst>
              <a:ext uri="{FF2B5EF4-FFF2-40B4-BE49-F238E27FC236}">
                <a16:creationId xmlns:a16="http://schemas.microsoft.com/office/drawing/2014/main" id="{59924F2B-2847-4EA5-BB99-53F295D95742}"/>
              </a:ext>
            </a:extLst>
          </p:cNvPr>
          <p:cNvSpPr txBox="1"/>
          <p:nvPr/>
        </p:nvSpPr>
        <p:spPr>
          <a:xfrm>
            <a:off x="1115775" y="2452950"/>
            <a:ext cx="269422" cy="584775"/>
          </a:xfrm>
          <a:prstGeom prst="rect">
            <a:avLst/>
          </a:prstGeom>
          <a:noFill/>
        </p:spPr>
        <p:txBody>
          <a:bodyPr wrap="square" rtlCol="0">
            <a:spAutoFit/>
          </a:bodyPr>
          <a:lstStyle/>
          <a:p>
            <a:r>
              <a:rPr lang="sv-SE" sz="3200" b="1" dirty="0"/>
              <a:t>3</a:t>
            </a:r>
          </a:p>
        </p:txBody>
      </p:sp>
      <p:sp>
        <p:nvSpPr>
          <p:cNvPr id="12" name="textruta 11">
            <a:extLst>
              <a:ext uri="{FF2B5EF4-FFF2-40B4-BE49-F238E27FC236}">
                <a16:creationId xmlns:a16="http://schemas.microsoft.com/office/drawing/2014/main" id="{63AF16AC-B402-4ADB-BFEA-5331094B4F5B}"/>
              </a:ext>
            </a:extLst>
          </p:cNvPr>
          <p:cNvSpPr txBox="1"/>
          <p:nvPr/>
        </p:nvSpPr>
        <p:spPr>
          <a:xfrm>
            <a:off x="6238095" y="3488101"/>
            <a:ext cx="269422" cy="584775"/>
          </a:xfrm>
          <a:prstGeom prst="rect">
            <a:avLst/>
          </a:prstGeom>
          <a:noFill/>
        </p:spPr>
        <p:txBody>
          <a:bodyPr wrap="square" rtlCol="0">
            <a:spAutoFit/>
          </a:bodyPr>
          <a:lstStyle/>
          <a:p>
            <a:r>
              <a:rPr lang="sv-SE" sz="3200" b="1" dirty="0"/>
              <a:t>4</a:t>
            </a:r>
          </a:p>
        </p:txBody>
      </p:sp>
      <p:sp>
        <p:nvSpPr>
          <p:cNvPr id="13" name="textruta 12">
            <a:extLst>
              <a:ext uri="{FF2B5EF4-FFF2-40B4-BE49-F238E27FC236}">
                <a16:creationId xmlns:a16="http://schemas.microsoft.com/office/drawing/2014/main" id="{1C553853-6A07-46CB-BC8F-E6AD4A9DF963}"/>
              </a:ext>
            </a:extLst>
          </p:cNvPr>
          <p:cNvSpPr txBox="1"/>
          <p:nvPr/>
        </p:nvSpPr>
        <p:spPr>
          <a:xfrm>
            <a:off x="2292626" y="1690688"/>
            <a:ext cx="1696278" cy="385989"/>
          </a:xfrm>
          <a:prstGeom prst="rect">
            <a:avLst/>
          </a:prstGeom>
          <a:noFill/>
          <a:ln w="38100">
            <a:solidFill>
              <a:srgbClr val="FF0000"/>
            </a:solidFill>
          </a:ln>
        </p:spPr>
        <p:txBody>
          <a:bodyPr wrap="square" rtlCol="0">
            <a:spAutoFit/>
          </a:bodyPr>
          <a:lstStyle/>
          <a:p>
            <a:endParaRPr lang="sv-SE" dirty="0"/>
          </a:p>
        </p:txBody>
      </p:sp>
      <p:sp>
        <p:nvSpPr>
          <p:cNvPr id="14" name="textruta 13">
            <a:extLst>
              <a:ext uri="{FF2B5EF4-FFF2-40B4-BE49-F238E27FC236}">
                <a16:creationId xmlns:a16="http://schemas.microsoft.com/office/drawing/2014/main" id="{EE0C8D47-0FC6-4524-A809-FCACB82AA26A}"/>
              </a:ext>
            </a:extLst>
          </p:cNvPr>
          <p:cNvSpPr txBox="1"/>
          <p:nvPr/>
        </p:nvSpPr>
        <p:spPr>
          <a:xfrm>
            <a:off x="1431235" y="2076677"/>
            <a:ext cx="2464904" cy="1352323"/>
          </a:xfrm>
          <a:prstGeom prst="rect">
            <a:avLst/>
          </a:prstGeom>
          <a:noFill/>
          <a:ln w="38100">
            <a:solidFill>
              <a:srgbClr val="FF0000"/>
            </a:solidFill>
          </a:ln>
        </p:spPr>
        <p:txBody>
          <a:bodyPr wrap="square" rtlCol="0">
            <a:spAutoFit/>
          </a:bodyPr>
          <a:lstStyle/>
          <a:p>
            <a:endParaRPr lang="sv-SE" dirty="0"/>
          </a:p>
        </p:txBody>
      </p:sp>
      <p:sp>
        <p:nvSpPr>
          <p:cNvPr id="15" name="textruta 14">
            <a:extLst>
              <a:ext uri="{FF2B5EF4-FFF2-40B4-BE49-F238E27FC236}">
                <a16:creationId xmlns:a16="http://schemas.microsoft.com/office/drawing/2014/main" id="{384F4EE4-EF6C-46B9-B22E-D5171C65EEBE}"/>
              </a:ext>
            </a:extLst>
          </p:cNvPr>
          <p:cNvSpPr txBox="1"/>
          <p:nvPr/>
        </p:nvSpPr>
        <p:spPr>
          <a:xfrm>
            <a:off x="1577009" y="458368"/>
            <a:ext cx="397565" cy="369332"/>
          </a:xfrm>
          <a:prstGeom prst="rect">
            <a:avLst/>
          </a:prstGeom>
          <a:noFill/>
          <a:ln w="38100">
            <a:solidFill>
              <a:srgbClr val="FF0000"/>
            </a:solidFill>
          </a:ln>
        </p:spPr>
        <p:txBody>
          <a:bodyPr wrap="square" rtlCol="0">
            <a:spAutoFit/>
          </a:bodyPr>
          <a:lstStyle/>
          <a:p>
            <a:endParaRPr lang="sv-SE" dirty="0"/>
          </a:p>
        </p:txBody>
      </p:sp>
      <p:sp>
        <p:nvSpPr>
          <p:cNvPr id="16" name="textruta 15">
            <a:extLst>
              <a:ext uri="{FF2B5EF4-FFF2-40B4-BE49-F238E27FC236}">
                <a16:creationId xmlns:a16="http://schemas.microsoft.com/office/drawing/2014/main" id="{21D427B0-462C-4925-8216-91B698646799}"/>
              </a:ext>
            </a:extLst>
          </p:cNvPr>
          <p:cNvSpPr txBox="1"/>
          <p:nvPr/>
        </p:nvSpPr>
        <p:spPr>
          <a:xfrm>
            <a:off x="6566452" y="3592206"/>
            <a:ext cx="397565" cy="369332"/>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185341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A1CB11D-136F-4E66-99BF-AB5ACC42A357}"/>
              </a:ext>
            </a:extLst>
          </p:cNvPr>
          <p:cNvPicPr>
            <a:picLocks noChangeAspect="1"/>
          </p:cNvPicPr>
          <p:nvPr/>
        </p:nvPicPr>
        <p:blipFill>
          <a:blip r:embed="rId2"/>
          <a:stretch>
            <a:fillRect/>
          </a:stretch>
        </p:blipFill>
        <p:spPr>
          <a:xfrm>
            <a:off x="0" y="1673"/>
            <a:ext cx="10792508" cy="6067823"/>
          </a:xfrm>
          <a:prstGeom prst="rect">
            <a:avLst/>
          </a:prstGeom>
        </p:spPr>
      </p:pic>
      <p:sp>
        <p:nvSpPr>
          <p:cNvPr id="5" name="textruta 4">
            <a:extLst>
              <a:ext uri="{FF2B5EF4-FFF2-40B4-BE49-F238E27FC236}">
                <a16:creationId xmlns:a16="http://schemas.microsoft.com/office/drawing/2014/main" id="{150D3043-6438-40FA-8BDC-73B7C3CC103E}"/>
              </a:ext>
            </a:extLst>
          </p:cNvPr>
          <p:cNvSpPr txBox="1"/>
          <p:nvPr/>
        </p:nvSpPr>
        <p:spPr>
          <a:xfrm>
            <a:off x="97499" y="6069496"/>
            <a:ext cx="12094501" cy="719888"/>
          </a:xfrm>
          <a:prstGeom prst="rect">
            <a:avLst/>
          </a:prstGeom>
          <a:noFill/>
        </p:spPr>
        <p:txBody>
          <a:bodyPr wrap="square" rtlCol="0">
            <a:spAutoFit/>
          </a:bodyPr>
          <a:lstStyle/>
          <a:p>
            <a:r>
              <a:rPr lang="sv-SE" sz="2000" b="1" dirty="0"/>
              <a:t>Bläddra för att lägga till användare. Om någon saknas tryck på krysset och välj istället ”Lägg till behörighet” för att lägga in personen manuellt. </a:t>
            </a:r>
          </a:p>
        </p:txBody>
      </p:sp>
      <p:sp>
        <p:nvSpPr>
          <p:cNvPr id="6" name="textruta 5">
            <a:extLst>
              <a:ext uri="{FF2B5EF4-FFF2-40B4-BE49-F238E27FC236}">
                <a16:creationId xmlns:a16="http://schemas.microsoft.com/office/drawing/2014/main" id="{75DEDFC5-7C6B-413F-8CB7-46A76AE4FD86}"/>
              </a:ext>
            </a:extLst>
          </p:cNvPr>
          <p:cNvSpPr txBox="1"/>
          <p:nvPr/>
        </p:nvSpPr>
        <p:spPr>
          <a:xfrm>
            <a:off x="4863548" y="1789043"/>
            <a:ext cx="3207026" cy="2054087"/>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393479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F880B99-D77F-4BB3-8F9A-F18DA9681341}"/>
              </a:ext>
            </a:extLst>
          </p:cNvPr>
          <p:cNvPicPr>
            <a:picLocks noChangeAspect="1"/>
          </p:cNvPicPr>
          <p:nvPr/>
        </p:nvPicPr>
        <p:blipFill>
          <a:blip r:embed="rId2"/>
          <a:stretch>
            <a:fillRect/>
          </a:stretch>
        </p:blipFill>
        <p:spPr>
          <a:xfrm>
            <a:off x="-1" y="1673"/>
            <a:ext cx="11381783" cy="6399128"/>
          </a:xfrm>
          <a:prstGeom prst="rect">
            <a:avLst/>
          </a:prstGeom>
        </p:spPr>
      </p:pic>
      <p:sp>
        <p:nvSpPr>
          <p:cNvPr id="5" name="textruta 4">
            <a:extLst>
              <a:ext uri="{FF2B5EF4-FFF2-40B4-BE49-F238E27FC236}">
                <a16:creationId xmlns:a16="http://schemas.microsoft.com/office/drawing/2014/main" id="{413C8329-D71E-4DB2-9652-9E0A5032D6B9}"/>
              </a:ext>
            </a:extLst>
          </p:cNvPr>
          <p:cNvSpPr txBox="1"/>
          <p:nvPr/>
        </p:nvSpPr>
        <p:spPr>
          <a:xfrm>
            <a:off x="0" y="6400801"/>
            <a:ext cx="12072730" cy="400110"/>
          </a:xfrm>
          <a:prstGeom prst="rect">
            <a:avLst/>
          </a:prstGeom>
          <a:noFill/>
        </p:spPr>
        <p:txBody>
          <a:bodyPr wrap="square" rtlCol="0">
            <a:spAutoFit/>
          </a:bodyPr>
          <a:lstStyle/>
          <a:p>
            <a:r>
              <a:rPr lang="sv-SE" sz="2000" b="1" dirty="0"/>
              <a:t>Innan du kan gå vidare till sista steget måste du få din prövning godkänd. När den är godkänd får du ett mail. </a:t>
            </a:r>
          </a:p>
        </p:txBody>
      </p:sp>
    </p:spTree>
    <p:extLst>
      <p:ext uri="{BB962C8B-B14F-4D97-AF65-F5344CB8AC3E}">
        <p14:creationId xmlns:p14="http://schemas.microsoft.com/office/powerpoint/2010/main" val="363238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21BE9F2-2B62-4515-8F26-2804A7C3E1B6}"/>
              </a:ext>
            </a:extLst>
          </p:cNvPr>
          <p:cNvPicPr>
            <a:picLocks noChangeAspect="1"/>
          </p:cNvPicPr>
          <p:nvPr/>
        </p:nvPicPr>
        <p:blipFill>
          <a:blip r:embed="rId2"/>
          <a:stretch>
            <a:fillRect/>
          </a:stretch>
        </p:blipFill>
        <p:spPr>
          <a:xfrm>
            <a:off x="0" y="1674"/>
            <a:ext cx="9508671" cy="5346017"/>
          </a:xfrm>
          <a:prstGeom prst="rect">
            <a:avLst/>
          </a:prstGeom>
        </p:spPr>
      </p:pic>
      <p:sp>
        <p:nvSpPr>
          <p:cNvPr id="7" name="textruta 6">
            <a:extLst>
              <a:ext uri="{FF2B5EF4-FFF2-40B4-BE49-F238E27FC236}">
                <a16:creationId xmlns:a16="http://schemas.microsoft.com/office/drawing/2014/main" id="{9AEC0DA0-2095-419F-9B0D-DCC20F2852A7}"/>
              </a:ext>
            </a:extLst>
          </p:cNvPr>
          <p:cNvSpPr txBox="1"/>
          <p:nvPr/>
        </p:nvSpPr>
        <p:spPr>
          <a:xfrm>
            <a:off x="0" y="5345259"/>
            <a:ext cx="12192000" cy="1754326"/>
          </a:xfrm>
          <a:prstGeom prst="rect">
            <a:avLst/>
          </a:prstGeom>
          <a:noFill/>
        </p:spPr>
        <p:txBody>
          <a:bodyPr wrap="square" rtlCol="0">
            <a:spAutoFit/>
          </a:bodyPr>
          <a:lstStyle/>
          <a:p>
            <a:pPr marL="342900" indent="-342900">
              <a:buAutoNum type="arabicPeriod"/>
            </a:pPr>
            <a:r>
              <a:rPr lang="sv-SE" b="1" dirty="0"/>
              <a:t>Gå nu till ”3 Publiceringsläge annons”</a:t>
            </a:r>
          </a:p>
          <a:p>
            <a:pPr marL="342900" indent="-342900">
              <a:buAutoNum type="arabicPeriod"/>
            </a:pPr>
            <a:r>
              <a:rPr lang="sv-SE" b="1" dirty="0"/>
              <a:t>Välj datum under ”Annons synlig fr.om.</a:t>
            </a:r>
          </a:p>
          <a:p>
            <a:pPr marL="342900" indent="-342900">
              <a:buAutoNum type="arabicPeriod"/>
            </a:pPr>
            <a:r>
              <a:rPr lang="sv-SE" b="1" dirty="0"/>
              <a:t>Välj datum för ”Sista ansökningsdag. Annons synlig t.om.” OBS kolla i annonsen här eftersom sista ansökningsdag ofta står angivet.</a:t>
            </a:r>
          </a:p>
          <a:p>
            <a:pPr marL="342900" indent="-342900">
              <a:buAutoNum type="arabicPeriod"/>
            </a:pPr>
            <a:r>
              <a:rPr lang="sv-SE" b="1" dirty="0"/>
              <a:t>Publicera sedan på Intranät, Extern Webbsida och AF Platsbanken. </a:t>
            </a:r>
          </a:p>
          <a:p>
            <a:pPr algn="r"/>
            <a:endParaRPr lang="sv-SE" dirty="0"/>
          </a:p>
        </p:txBody>
      </p:sp>
      <p:sp>
        <p:nvSpPr>
          <p:cNvPr id="8" name="textruta 7">
            <a:extLst>
              <a:ext uri="{FF2B5EF4-FFF2-40B4-BE49-F238E27FC236}">
                <a16:creationId xmlns:a16="http://schemas.microsoft.com/office/drawing/2014/main" id="{CD800E9A-EA87-4B1B-8821-BE07158BEF41}"/>
              </a:ext>
            </a:extLst>
          </p:cNvPr>
          <p:cNvSpPr txBox="1"/>
          <p:nvPr/>
        </p:nvSpPr>
        <p:spPr>
          <a:xfrm>
            <a:off x="7504734" y="762431"/>
            <a:ext cx="269422" cy="584775"/>
          </a:xfrm>
          <a:prstGeom prst="rect">
            <a:avLst/>
          </a:prstGeom>
          <a:noFill/>
        </p:spPr>
        <p:txBody>
          <a:bodyPr wrap="square" rtlCol="0">
            <a:spAutoFit/>
          </a:bodyPr>
          <a:lstStyle/>
          <a:p>
            <a:r>
              <a:rPr lang="sv-SE" sz="3200" b="1" dirty="0"/>
              <a:t>1</a:t>
            </a:r>
          </a:p>
        </p:txBody>
      </p:sp>
      <p:sp>
        <p:nvSpPr>
          <p:cNvPr id="11" name="textruta 10">
            <a:extLst>
              <a:ext uri="{FF2B5EF4-FFF2-40B4-BE49-F238E27FC236}">
                <a16:creationId xmlns:a16="http://schemas.microsoft.com/office/drawing/2014/main" id="{00C6FDF9-6B6D-4636-9BDC-5172C13846AD}"/>
              </a:ext>
            </a:extLst>
          </p:cNvPr>
          <p:cNvSpPr txBox="1"/>
          <p:nvPr/>
        </p:nvSpPr>
        <p:spPr>
          <a:xfrm>
            <a:off x="5066534" y="2145698"/>
            <a:ext cx="269422" cy="584775"/>
          </a:xfrm>
          <a:prstGeom prst="rect">
            <a:avLst/>
          </a:prstGeom>
          <a:noFill/>
        </p:spPr>
        <p:txBody>
          <a:bodyPr wrap="square" rtlCol="0">
            <a:spAutoFit/>
          </a:bodyPr>
          <a:lstStyle/>
          <a:p>
            <a:r>
              <a:rPr lang="sv-SE" sz="3200" b="1" dirty="0"/>
              <a:t>2</a:t>
            </a:r>
          </a:p>
        </p:txBody>
      </p:sp>
      <p:sp>
        <p:nvSpPr>
          <p:cNvPr id="15" name="textruta 14">
            <a:extLst>
              <a:ext uri="{FF2B5EF4-FFF2-40B4-BE49-F238E27FC236}">
                <a16:creationId xmlns:a16="http://schemas.microsoft.com/office/drawing/2014/main" id="{2C7B6D7F-06BA-4D85-9D7D-46B931BA2500}"/>
              </a:ext>
            </a:extLst>
          </p:cNvPr>
          <p:cNvSpPr txBox="1"/>
          <p:nvPr/>
        </p:nvSpPr>
        <p:spPr>
          <a:xfrm>
            <a:off x="6016483" y="2507036"/>
            <a:ext cx="345841" cy="584775"/>
          </a:xfrm>
          <a:prstGeom prst="rect">
            <a:avLst/>
          </a:prstGeom>
          <a:noFill/>
        </p:spPr>
        <p:txBody>
          <a:bodyPr wrap="square" rtlCol="0">
            <a:spAutoFit/>
          </a:bodyPr>
          <a:lstStyle/>
          <a:p>
            <a:r>
              <a:rPr lang="sv-SE" sz="3200" b="1" dirty="0"/>
              <a:t>3</a:t>
            </a:r>
          </a:p>
        </p:txBody>
      </p:sp>
      <p:sp>
        <p:nvSpPr>
          <p:cNvPr id="16" name="textruta 15">
            <a:extLst>
              <a:ext uri="{FF2B5EF4-FFF2-40B4-BE49-F238E27FC236}">
                <a16:creationId xmlns:a16="http://schemas.microsoft.com/office/drawing/2014/main" id="{A65DE7D4-B7AC-4708-AA8D-43E8C32C7987}"/>
              </a:ext>
            </a:extLst>
          </p:cNvPr>
          <p:cNvSpPr txBox="1"/>
          <p:nvPr/>
        </p:nvSpPr>
        <p:spPr>
          <a:xfrm>
            <a:off x="1494393" y="3456236"/>
            <a:ext cx="269422" cy="584775"/>
          </a:xfrm>
          <a:prstGeom prst="rect">
            <a:avLst/>
          </a:prstGeom>
          <a:noFill/>
        </p:spPr>
        <p:txBody>
          <a:bodyPr wrap="square" rtlCol="0">
            <a:spAutoFit/>
          </a:bodyPr>
          <a:lstStyle/>
          <a:p>
            <a:r>
              <a:rPr lang="sv-SE" sz="3200" b="1" dirty="0"/>
              <a:t>4</a:t>
            </a:r>
          </a:p>
        </p:txBody>
      </p:sp>
      <p:sp>
        <p:nvSpPr>
          <p:cNvPr id="4" name="textruta 3">
            <a:extLst>
              <a:ext uri="{FF2B5EF4-FFF2-40B4-BE49-F238E27FC236}">
                <a16:creationId xmlns:a16="http://schemas.microsoft.com/office/drawing/2014/main" id="{9F48080B-C70E-400A-8B42-826434B6E175}"/>
              </a:ext>
            </a:extLst>
          </p:cNvPr>
          <p:cNvSpPr txBox="1"/>
          <p:nvPr/>
        </p:nvSpPr>
        <p:spPr>
          <a:xfrm>
            <a:off x="6241774" y="903003"/>
            <a:ext cx="1286745" cy="369332"/>
          </a:xfrm>
          <a:prstGeom prst="rect">
            <a:avLst/>
          </a:prstGeom>
          <a:noFill/>
          <a:ln w="38100">
            <a:solidFill>
              <a:srgbClr val="FF0000"/>
            </a:solidFill>
          </a:ln>
        </p:spPr>
        <p:txBody>
          <a:bodyPr wrap="square" rtlCol="0">
            <a:spAutoFit/>
          </a:bodyPr>
          <a:lstStyle/>
          <a:p>
            <a:endParaRPr lang="sv-SE" dirty="0"/>
          </a:p>
        </p:txBody>
      </p:sp>
      <p:sp>
        <p:nvSpPr>
          <p:cNvPr id="5" name="textruta 4">
            <a:extLst>
              <a:ext uri="{FF2B5EF4-FFF2-40B4-BE49-F238E27FC236}">
                <a16:creationId xmlns:a16="http://schemas.microsoft.com/office/drawing/2014/main" id="{FE79008A-565D-4ECF-9674-2436DCA84531}"/>
              </a:ext>
            </a:extLst>
          </p:cNvPr>
          <p:cNvSpPr txBox="1"/>
          <p:nvPr/>
        </p:nvSpPr>
        <p:spPr>
          <a:xfrm>
            <a:off x="4261621" y="2332383"/>
            <a:ext cx="840465" cy="251791"/>
          </a:xfrm>
          <a:prstGeom prst="rect">
            <a:avLst/>
          </a:prstGeom>
          <a:noFill/>
          <a:ln w="38100">
            <a:solidFill>
              <a:srgbClr val="FF0000"/>
            </a:solidFill>
          </a:ln>
        </p:spPr>
        <p:txBody>
          <a:bodyPr wrap="square" rtlCol="0">
            <a:spAutoFit/>
          </a:bodyPr>
          <a:lstStyle/>
          <a:p>
            <a:endParaRPr lang="sv-SE" dirty="0"/>
          </a:p>
        </p:txBody>
      </p:sp>
      <p:sp>
        <p:nvSpPr>
          <p:cNvPr id="10" name="textruta 9">
            <a:extLst>
              <a:ext uri="{FF2B5EF4-FFF2-40B4-BE49-F238E27FC236}">
                <a16:creationId xmlns:a16="http://schemas.microsoft.com/office/drawing/2014/main" id="{600B65F5-2A5C-4F38-8658-41CC98A7F4EA}"/>
              </a:ext>
            </a:extLst>
          </p:cNvPr>
          <p:cNvSpPr txBox="1"/>
          <p:nvPr/>
        </p:nvSpPr>
        <p:spPr>
          <a:xfrm>
            <a:off x="4261621" y="2584174"/>
            <a:ext cx="1648849" cy="1754327"/>
          </a:xfrm>
          <a:prstGeom prst="rect">
            <a:avLst/>
          </a:prstGeom>
          <a:noFill/>
          <a:ln w="38100">
            <a:solidFill>
              <a:srgbClr val="FF0000"/>
            </a:solidFill>
          </a:ln>
        </p:spPr>
        <p:txBody>
          <a:bodyPr wrap="square" rtlCol="0">
            <a:spAutoFit/>
          </a:bodyPr>
          <a:lstStyle/>
          <a:p>
            <a:endParaRPr lang="sv-SE" dirty="0"/>
          </a:p>
        </p:txBody>
      </p:sp>
      <p:sp>
        <p:nvSpPr>
          <p:cNvPr id="12" name="textruta 11">
            <a:extLst>
              <a:ext uri="{FF2B5EF4-FFF2-40B4-BE49-F238E27FC236}">
                <a16:creationId xmlns:a16="http://schemas.microsoft.com/office/drawing/2014/main" id="{82832412-DBF1-44DF-9FCA-1E612A0765F8}"/>
              </a:ext>
            </a:extLst>
          </p:cNvPr>
          <p:cNvSpPr txBox="1"/>
          <p:nvPr/>
        </p:nvSpPr>
        <p:spPr>
          <a:xfrm>
            <a:off x="1815548" y="3429000"/>
            <a:ext cx="4651513" cy="698528"/>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261897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A8D6D33-33F7-4BD1-A78B-6C856554F341}"/>
              </a:ext>
            </a:extLst>
          </p:cNvPr>
          <p:cNvPicPr>
            <a:picLocks noChangeAspect="1"/>
          </p:cNvPicPr>
          <p:nvPr/>
        </p:nvPicPr>
        <p:blipFill>
          <a:blip r:embed="rId2"/>
          <a:stretch>
            <a:fillRect/>
          </a:stretch>
        </p:blipFill>
        <p:spPr>
          <a:xfrm>
            <a:off x="1" y="1674"/>
            <a:ext cx="10515600" cy="5912138"/>
          </a:xfrm>
          <a:prstGeom prst="rect">
            <a:avLst/>
          </a:prstGeom>
        </p:spPr>
      </p:pic>
      <p:sp>
        <p:nvSpPr>
          <p:cNvPr id="5" name="textruta 4">
            <a:extLst>
              <a:ext uri="{FF2B5EF4-FFF2-40B4-BE49-F238E27FC236}">
                <a16:creationId xmlns:a16="http://schemas.microsoft.com/office/drawing/2014/main" id="{CC622F6B-F847-4C51-8B89-129A36634EBC}"/>
              </a:ext>
            </a:extLst>
          </p:cNvPr>
          <p:cNvSpPr txBox="1"/>
          <p:nvPr/>
        </p:nvSpPr>
        <p:spPr>
          <a:xfrm>
            <a:off x="0" y="5942248"/>
            <a:ext cx="9698460" cy="915752"/>
          </a:xfrm>
          <a:prstGeom prst="rect">
            <a:avLst/>
          </a:prstGeom>
          <a:noFill/>
        </p:spPr>
        <p:txBody>
          <a:bodyPr wrap="square" rtlCol="0">
            <a:spAutoFit/>
          </a:bodyPr>
          <a:lstStyle/>
          <a:p>
            <a:pPr marL="342900" indent="-342900">
              <a:buAutoNum type="arabicPeriod"/>
            </a:pPr>
            <a:r>
              <a:rPr lang="sv-SE" b="1" dirty="0"/>
              <a:t>När den är publicerad trycker du på ”Stäng”.</a:t>
            </a:r>
          </a:p>
          <a:p>
            <a:pPr marL="342900" indent="-342900">
              <a:buAutoNum type="arabicPeriod"/>
            </a:pPr>
            <a:r>
              <a:rPr lang="sv-SE" b="1" dirty="0"/>
              <a:t>Välj ”Spara och Stäng”.</a:t>
            </a:r>
          </a:p>
          <a:p>
            <a:pPr marL="342900" indent="-342900">
              <a:buAutoNum type="arabicPeriod"/>
            </a:pPr>
            <a:r>
              <a:rPr lang="sv-SE" b="1" dirty="0"/>
              <a:t>Bra jobbat! </a:t>
            </a:r>
            <a:r>
              <a:rPr lang="sv-SE" b="1" dirty="0">
                <a:sym typeface="Wingdings" panose="05000000000000000000" pitchFamily="2" charset="2"/>
              </a:rPr>
              <a:t> </a:t>
            </a:r>
            <a:r>
              <a:rPr lang="sv-SE" b="1" dirty="0"/>
              <a:t> </a:t>
            </a:r>
          </a:p>
        </p:txBody>
      </p:sp>
      <p:sp>
        <p:nvSpPr>
          <p:cNvPr id="6" name="textruta 5">
            <a:extLst>
              <a:ext uri="{FF2B5EF4-FFF2-40B4-BE49-F238E27FC236}">
                <a16:creationId xmlns:a16="http://schemas.microsoft.com/office/drawing/2014/main" id="{9CCE729F-2EC8-4039-BE32-20BBE6F9CA28}"/>
              </a:ext>
            </a:extLst>
          </p:cNvPr>
          <p:cNvSpPr txBox="1"/>
          <p:nvPr/>
        </p:nvSpPr>
        <p:spPr>
          <a:xfrm>
            <a:off x="8659652" y="1059691"/>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B47A1A16-DBB7-4BDB-B157-6B3F5BEFCCDD}"/>
              </a:ext>
            </a:extLst>
          </p:cNvPr>
          <p:cNvSpPr txBox="1"/>
          <p:nvPr/>
        </p:nvSpPr>
        <p:spPr>
          <a:xfrm>
            <a:off x="3275722" y="1973864"/>
            <a:ext cx="269422" cy="584775"/>
          </a:xfrm>
          <a:prstGeom prst="rect">
            <a:avLst/>
          </a:prstGeom>
          <a:noFill/>
        </p:spPr>
        <p:txBody>
          <a:bodyPr wrap="square" rtlCol="0">
            <a:spAutoFit/>
          </a:bodyPr>
          <a:lstStyle/>
          <a:p>
            <a:r>
              <a:rPr lang="sv-SE" sz="3200" b="1" dirty="0"/>
              <a:t>2</a:t>
            </a:r>
          </a:p>
        </p:txBody>
      </p:sp>
      <p:sp>
        <p:nvSpPr>
          <p:cNvPr id="10" name="textruta 9">
            <a:extLst>
              <a:ext uri="{FF2B5EF4-FFF2-40B4-BE49-F238E27FC236}">
                <a16:creationId xmlns:a16="http://schemas.microsoft.com/office/drawing/2014/main" id="{5260F9C4-3776-49F2-8A91-EC2568310E83}"/>
              </a:ext>
            </a:extLst>
          </p:cNvPr>
          <p:cNvSpPr txBox="1"/>
          <p:nvPr/>
        </p:nvSpPr>
        <p:spPr>
          <a:xfrm>
            <a:off x="8110331" y="1072944"/>
            <a:ext cx="516834" cy="488314"/>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7523246D-5322-44BB-AECD-933B1EE5A9BF}"/>
              </a:ext>
            </a:extLst>
          </p:cNvPr>
          <p:cNvSpPr txBox="1"/>
          <p:nvPr/>
        </p:nvSpPr>
        <p:spPr>
          <a:xfrm>
            <a:off x="3167270" y="2584174"/>
            <a:ext cx="901147" cy="461665"/>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392301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08FF669-56AB-4206-90F0-29B233EDD87D}"/>
              </a:ext>
            </a:extLst>
          </p:cNvPr>
          <p:cNvPicPr>
            <a:picLocks noChangeAspect="1"/>
          </p:cNvPicPr>
          <p:nvPr/>
        </p:nvPicPr>
        <p:blipFill>
          <a:blip r:embed="rId2"/>
          <a:stretch>
            <a:fillRect/>
          </a:stretch>
        </p:blipFill>
        <p:spPr>
          <a:xfrm>
            <a:off x="0" y="1675"/>
            <a:ext cx="10415373" cy="5855788"/>
          </a:xfrm>
          <a:prstGeom prst="rect">
            <a:avLst/>
          </a:prstGeom>
        </p:spPr>
      </p:pic>
      <p:sp>
        <p:nvSpPr>
          <p:cNvPr id="5" name="textruta 4">
            <a:extLst>
              <a:ext uri="{FF2B5EF4-FFF2-40B4-BE49-F238E27FC236}">
                <a16:creationId xmlns:a16="http://schemas.microsoft.com/office/drawing/2014/main" id="{B81710C6-E7EA-41A7-9FB9-E74AEFEFF55D}"/>
              </a:ext>
            </a:extLst>
          </p:cNvPr>
          <p:cNvSpPr txBox="1"/>
          <p:nvPr/>
        </p:nvSpPr>
        <p:spPr>
          <a:xfrm>
            <a:off x="225287" y="6073744"/>
            <a:ext cx="8494643" cy="707886"/>
          </a:xfrm>
          <a:prstGeom prst="rect">
            <a:avLst/>
          </a:prstGeom>
          <a:noFill/>
        </p:spPr>
        <p:txBody>
          <a:bodyPr wrap="square" rtlCol="0">
            <a:spAutoFit/>
          </a:bodyPr>
          <a:lstStyle/>
          <a:p>
            <a:pPr marL="342900" indent="-342900">
              <a:buAutoNum type="arabicPeriod"/>
            </a:pPr>
            <a:r>
              <a:rPr lang="sv-SE" sz="2000" b="1" dirty="0"/>
              <a:t>Välj ”LOGGA IN I VARBI”</a:t>
            </a:r>
          </a:p>
          <a:p>
            <a:pPr marL="342900" indent="-342900">
              <a:buAutoNum type="arabicPeriod"/>
            </a:pPr>
            <a:r>
              <a:rPr lang="sv-SE" sz="2000" b="1" dirty="0"/>
              <a:t>Logga in med dina inloggningsuppgifter (Nackamail samt valt lösenord). </a:t>
            </a:r>
          </a:p>
        </p:txBody>
      </p:sp>
      <p:sp>
        <p:nvSpPr>
          <p:cNvPr id="6" name="textruta 5">
            <a:extLst>
              <a:ext uri="{FF2B5EF4-FFF2-40B4-BE49-F238E27FC236}">
                <a16:creationId xmlns:a16="http://schemas.microsoft.com/office/drawing/2014/main" id="{C3C19604-9507-4848-A2E4-1575079478C0}"/>
              </a:ext>
            </a:extLst>
          </p:cNvPr>
          <p:cNvSpPr txBox="1"/>
          <p:nvPr/>
        </p:nvSpPr>
        <p:spPr>
          <a:xfrm>
            <a:off x="2838596" y="4438430"/>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070E73E6-37AC-4D3A-8ED4-B5F96E29732E}"/>
              </a:ext>
            </a:extLst>
          </p:cNvPr>
          <p:cNvSpPr txBox="1"/>
          <p:nvPr/>
        </p:nvSpPr>
        <p:spPr>
          <a:xfrm>
            <a:off x="225287" y="4438430"/>
            <a:ext cx="2522733" cy="658695"/>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43767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A8BEA08-0BC4-41D8-8889-E5E828FF7184}"/>
              </a:ext>
            </a:extLst>
          </p:cNvPr>
          <p:cNvPicPr>
            <a:picLocks noChangeAspect="1"/>
          </p:cNvPicPr>
          <p:nvPr/>
        </p:nvPicPr>
        <p:blipFill>
          <a:blip r:embed="rId2"/>
          <a:stretch>
            <a:fillRect/>
          </a:stretch>
        </p:blipFill>
        <p:spPr>
          <a:xfrm>
            <a:off x="0" y="3347"/>
            <a:ext cx="10560878" cy="5937595"/>
          </a:xfrm>
          <a:prstGeom prst="rect">
            <a:avLst/>
          </a:prstGeom>
        </p:spPr>
      </p:pic>
      <p:sp>
        <p:nvSpPr>
          <p:cNvPr id="5" name="textruta 4">
            <a:extLst>
              <a:ext uri="{FF2B5EF4-FFF2-40B4-BE49-F238E27FC236}">
                <a16:creationId xmlns:a16="http://schemas.microsoft.com/office/drawing/2014/main" id="{75D04608-6B3E-4C07-9454-87B2E35ED45B}"/>
              </a:ext>
            </a:extLst>
          </p:cNvPr>
          <p:cNvSpPr txBox="1"/>
          <p:nvPr/>
        </p:nvSpPr>
        <p:spPr>
          <a:xfrm>
            <a:off x="303678" y="6179482"/>
            <a:ext cx="2638269" cy="400110"/>
          </a:xfrm>
          <a:prstGeom prst="rect">
            <a:avLst/>
          </a:prstGeom>
          <a:noFill/>
        </p:spPr>
        <p:txBody>
          <a:bodyPr wrap="square" rtlCol="0">
            <a:spAutoFit/>
          </a:bodyPr>
          <a:lstStyle/>
          <a:p>
            <a:r>
              <a:rPr lang="sv-SE" sz="2000" b="1" dirty="0"/>
              <a:t>1. Välj rekryteringar</a:t>
            </a:r>
          </a:p>
        </p:txBody>
      </p:sp>
      <p:sp>
        <p:nvSpPr>
          <p:cNvPr id="7" name="textruta 6">
            <a:extLst>
              <a:ext uri="{FF2B5EF4-FFF2-40B4-BE49-F238E27FC236}">
                <a16:creationId xmlns:a16="http://schemas.microsoft.com/office/drawing/2014/main" id="{B026044B-BE73-4DF4-93A9-E4CAA193130A}"/>
              </a:ext>
            </a:extLst>
          </p:cNvPr>
          <p:cNvSpPr txBox="1"/>
          <p:nvPr/>
        </p:nvSpPr>
        <p:spPr>
          <a:xfrm>
            <a:off x="2213112" y="1264712"/>
            <a:ext cx="2782958" cy="935149"/>
          </a:xfrm>
          <a:prstGeom prst="rect">
            <a:avLst/>
          </a:prstGeom>
          <a:noFill/>
          <a:ln w="38100">
            <a:solidFill>
              <a:srgbClr val="FF0000"/>
            </a:solidFill>
          </a:ln>
        </p:spPr>
        <p:txBody>
          <a:bodyPr wrap="square" rtlCol="0">
            <a:spAutoFit/>
          </a:bodyPr>
          <a:lstStyle/>
          <a:p>
            <a:endParaRPr lang="sv-SE" dirty="0"/>
          </a:p>
        </p:txBody>
      </p:sp>
      <p:sp>
        <p:nvSpPr>
          <p:cNvPr id="8" name="textruta 7">
            <a:extLst>
              <a:ext uri="{FF2B5EF4-FFF2-40B4-BE49-F238E27FC236}">
                <a16:creationId xmlns:a16="http://schemas.microsoft.com/office/drawing/2014/main" id="{C794AC19-3EC8-4046-9E49-A9DB804EDF77}"/>
              </a:ext>
            </a:extLst>
          </p:cNvPr>
          <p:cNvSpPr txBox="1"/>
          <p:nvPr/>
        </p:nvSpPr>
        <p:spPr>
          <a:xfrm>
            <a:off x="1802295" y="1394802"/>
            <a:ext cx="410817" cy="584775"/>
          </a:xfrm>
          <a:prstGeom prst="rect">
            <a:avLst/>
          </a:prstGeom>
          <a:noFill/>
        </p:spPr>
        <p:txBody>
          <a:bodyPr wrap="square" rtlCol="0">
            <a:spAutoFit/>
          </a:bodyPr>
          <a:lstStyle/>
          <a:p>
            <a:r>
              <a:rPr lang="sv-SE" sz="3200" b="1" dirty="0"/>
              <a:t>1</a:t>
            </a:r>
          </a:p>
        </p:txBody>
      </p:sp>
    </p:spTree>
    <p:extLst>
      <p:ext uri="{BB962C8B-B14F-4D97-AF65-F5344CB8AC3E}">
        <p14:creationId xmlns:p14="http://schemas.microsoft.com/office/powerpoint/2010/main" val="14736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DE0572F-9479-4B97-946D-4E3FCAE592FE}"/>
              </a:ext>
            </a:extLst>
          </p:cNvPr>
          <p:cNvPicPr>
            <a:picLocks noChangeAspect="1"/>
          </p:cNvPicPr>
          <p:nvPr/>
        </p:nvPicPr>
        <p:blipFill>
          <a:blip r:embed="rId2"/>
          <a:stretch>
            <a:fillRect/>
          </a:stretch>
        </p:blipFill>
        <p:spPr>
          <a:xfrm>
            <a:off x="0" y="1674"/>
            <a:ext cx="10297516" cy="5789526"/>
          </a:xfrm>
          <a:prstGeom prst="rect">
            <a:avLst/>
          </a:prstGeom>
        </p:spPr>
      </p:pic>
      <p:sp>
        <p:nvSpPr>
          <p:cNvPr id="5" name="textruta 4">
            <a:extLst>
              <a:ext uri="{FF2B5EF4-FFF2-40B4-BE49-F238E27FC236}">
                <a16:creationId xmlns:a16="http://schemas.microsoft.com/office/drawing/2014/main" id="{A53B4FA9-6E2E-4133-935A-3ABEC64673CB}"/>
              </a:ext>
            </a:extLst>
          </p:cNvPr>
          <p:cNvSpPr txBox="1"/>
          <p:nvPr/>
        </p:nvSpPr>
        <p:spPr>
          <a:xfrm>
            <a:off x="197176" y="5959325"/>
            <a:ext cx="5633781" cy="707886"/>
          </a:xfrm>
          <a:prstGeom prst="rect">
            <a:avLst/>
          </a:prstGeom>
          <a:noFill/>
        </p:spPr>
        <p:txBody>
          <a:bodyPr wrap="square" rtlCol="0">
            <a:spAutoFit/>
          </a:bodyPr>
          <a:lstStyle/>
          <a:p>
            <a:r>
              <a:rPr lang="sv-SE" sz="2000" b="1" dirty="0"/>
              <a:t>Här ser du pågående ärenden i </a:t>
            </a:r>
            <a:r>
              <a:rPr lang="sv-SE" sz="2000" b="1" dirty="0" err="1"/>
              <a:t>Varbi</a:t>
            </a:r>
            <a:r>
              <a:rPr lang="sv-SE" sz="2000" b="1" dirty="0"/>
              <a:t>. </a:t>
            </a:r>
          </a:p>
          <a:p>
            <a:r>
              <a:rPr lang="sv-SE" sz="2000" b="1" dirty="0"/>
              <a:t>1. Tryck på ”+ Skapa”. För att skapa ny annons. </a:t>
            </a:r>
          </a:p>
        </p:txBody>
      </p:sp>
      <p:sp>
        <p:nvSpPr>
          <p:cNvPr id="7" name="textruta 6">
            <a:extLst>
              <a:ext uri="{FF2B5EF4-FFF2-40B4-BE49-F238E27FC236}">
                <a16:creationId xmlns:a16="http://schemas.microsoft.com/office/drawing/2014/main" id="{B7186C5E-F8D5-4599-B7DE-BD0867562075}"/>
              </a:ext>
            </a:extLst>
          </p:cNvPr>
          <p:cNvSpPr txBox="1"/>
          <p:nvPr/>
        </p:nvSpPr>
        <p:spPr>
          <a:xfrm>
            <a:off x="1563756" y="1369516"/>
            <a:ext cx="1073427" cy="579978"/>
          </a:xfrm>
          <a:prstGeom prst="rect">
            <a:avLst/>
          </a:prstGeom>
          <a:noFill/>
          <a:ln w="38100">
            <a:solidFill>
              <a:srgbClr val="FF0000"/>
            </a:solidFill>
          </a:ln>
        </p:spPr>
        <p:txBody>
          <a:bodyPr wrap="square" rtlCol="0">
            <a:spAutoFit/>
          </a:bodyPr>
          <a:lstStyle/>
          <a:p>
            <a:endParaRPr lang="sv-SE" dirty="0"/>
          </a:p>
        </p:txBody>
      </p:sp>
      <p:sp>
        <p:nvSpPr>
          <p:cNvPr id="8" name="textruta 7">
            <a:extLst>
              <a:ext uri="{FF2B5EF4-FFF2-40B4-BE49-F238E27FC236}">
                <a16:creationId xmlns:a16="http://schemas.microsoft.com/office/drawing/2014/main" id="{3428F4B6-B495-40D6-8E9B-CC6EB6C56EB2}"/>
              </a:ext>
            </a:extLst>
          </p:cNvPr>
          <p:cNvSpPr txBox="1"/>
          <p:nvPr/>
        </p:nvSpPr>
        <p:spPr>
          <a:xfrm>
            <a:off x="2667000" y="1353399"/>
            <a:ext cx="808383" cy="584775"/>
          </a:xfrm>
          <a:prstGeom prst="rect">
            <a:avLst/>
          </a:prstGeom>
          <a:noFill/>
        </p:spPr>
        <p:txBody>
          <a:bodyPr wrap="square" rtlCol="0">
            <a:spAutoFit/>
          </a:bodyPr>
          <a:lstStyle/>
          <a:p>
            <a:r>
              <a:rPr lang="sv-SE" sz="3200" b="1" dirty="0"/>
              <a:t>1</a:t>
            </a:r>
          </a:p>
        </p:txBody>
      </p:sp>
    </p:spTree>
    <p:extLst>
      <p:ext uri="{BB962C8B-B14F-4D97-AF65-F5344CB8AC3E}">
        <p14:creationId xmlns:p14="http://schemas.microsoft.com/office/powerpoint/2010/main" val="228447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E8C4279-7175-4268-8AAA-F2BCC070D09A}"/>
              </a:ext>
            </a:extLst>
          </p:cNvPr>
          <p:cNvPicPr>
            <a:picLocks noChangeAspect="1"/>
          </p:cNvPicPr>
          <p:nvPr/>
        </p:nvPicPr>
        <p:blipFill>
          <a:blip r:embed="rId2"/>
          <a:stretch>
            <a:fillRect/>
          </a:stretch>
        </p:blipFill>
        <p:spPr>
          <a:xfrm>
            <a:off x="0" y="0"/>
            <a:ext cx="9607826" cy="5401765"/>
          </a:xfrm>
          <a:prstGeom prst="rect">
            <a:avLst/>
          </a:prstGeom>
        </p:spPr>
      </p:pic>
      <p:sp>
        <p:nvSpPr>
          <p:cNvPr id="5" name="textruta 4">
            <a:extLst>
              <a:ext uri="{FF2B5EF4-FFF2-40B4-BE49-F238E27FC236}">
                <a16:creationId xmlns:a16="http://schemas.microsoft.com/office/drawing/2014/main" id="{4E386A91-0761-4563-B598-9156533EE744}"/>
              </a:ext>
            </a:extLst>
          </p:cNvPr>
          <p:cNvSpPr txBox="1"/>
          <p:nvPr/>
        </p:nvSpPr>
        <p:spPr>
          <a:xfrm>
            <a:off x="0" y="5506155"/>
            <a:ext cx="12192000" cy="1351845"/>
          </a:xfrm>
          <a:prstGeom prst="rect">
            <a:avLst/>
          </a:prstGeom>
          <a:noFill/>
        </p:spPr>
        <p:txBody>
          <a:bodyPr wrap="square" rtlCol="0">
            <a:spAutoFit/>
          </a:bodyPr>
          <a:lstStyle/>
          <a:p>
            <a:pPr marL="342900" indent="-342900">
              <a:buAutoNum type="arabicPeriod"/>
            </a:pPr>
            <a:r>
              <a:rPr lang="sv-SE" sz="2000" b="1" dirty="0"/>
              <a:t>Välj rätt organisationstillhörighet under ”Välj anställningsprövning och kravprofil” (som regel ”Välfärd och samhällsservice”.</a:t>
            </a:r>
          </a:p>
          <a:p>
            <a:pPr marL="342900" indent="-342900">
              <a:buAutoNum type="arabicPeriod"/>
            </a:pPr>
            <a:r>
              <a:rPr lang="sv-SE" sz="2000" b="1" dirty="0"/>
              <a:t>Tryck sedan på pilen för ”Välj annonsmall” och välj ”Välfärd samhällsservice – annonsmall”.</a:t>
            </a:r>
          </a:p>
          <a:p>
            <a:pPr marL="342900" indent="-342900">
              <a:buAutoNum type="arabicPeriod"/>
            </a:pPr>
            <a:r>
              <a:rPr lang="sv-SE" sz="2000" b="1" dirty="0"/>
              <a:t>Tryck på ”Skapa ny annons”</a:t>
            </a:r>
          </a:p>
        </p:txBody>
      </p:sp>
      <p:sp>
        <p:nvSpPr>
          <p:cNvPr id="7" name="textruta 6">
            <a:extLst>
              <a:ext uri="{FF2B5EF4-FFF2-40B4-BE49-F238E27FC236}">
                <a16:creationId xmlns:a16="http://schemas.microsoft.com/office/drawing/2014/main" id="{59C84472-F159-4650-ADCC-05BBFA33F805}"/>
              </a:ext>
            </a:extLst>
          </p:cNvPr>
          <p:cNvSpPr txBox="1"/>
          <p:nvPr/>
        </p:nvSpPr>
        <p:spPr>
          <a:xfrm>
            <a:off x="5237389" y="1374520"/>
            <a:ext cx="269422" cy="584775"/>
          </a:xfrm>
          <a:prstGeom prst="rect">
            <a:avLst/>
          </a:prstGeom>
          <a:noFill/>
        </p:spPr>
        <p:txBody>
          <a:bodyPr wrap="square" rtlCol="0">
            <a:spAutoFit/>
          </a:bodyPr>
          <a:lstStyle/>
          <a:p>
            <a:r>
              <a:rPr lang="sv-SE" sz="3200" b="1" dirty="0"/>
              <a:t>1</a:t>
            </a:r>
          </a:p>
        </p:txBody>
      </p:sp>
      <p:sp>
        <p:nvSpPr>
          <p:cNvPr id="11" name="textruta 10">
            <a:extLst>
              <a:ext uri="{FF2B5EF4-FFF2-40B4-BE49-F238E27FC236}">
                <a16:creationId xmlns:a16="http://schemas.microsoft.com/office/drawing/2014/main" id="{F8A2DD9A-03E2-40D3-A385-BD1009979AD4}"/>
              </a:ext>
            </a:extLst>
          </p:cNvPr>
          <p:cNvSpPr txBox="1"/>
          <p:nvPr/>
        </p:nvSpPr>
        <p:spPr>
          <a:xfrm>
            <a:off x="5237389" y="2143999"/>
            <a:ext cx="269422" cy="584775"/>
          </a:xfrm>
          <a:prstGeom prst="rect">
            <a:avLst/>
          </a:prstGeom>
          <a:noFill/>
        </p:spPr>
        <p:txBody>
          <a:bodyPr wrap="square" rtlCol="0">
            <a:spAutoFit/>
          </a:bodyPr>
          <a:lstStyle/>
          <a:p>
            <a:r>
              <a:rPr lang="sv-SE" sz="3200" b="1" dirty="0"/>
              <a:t>2</a:t>
            </a:r>
          </a:p>
        </p:txBody>
      </p:sp>
      <p:sp>
        <p:nvSpPr>
          <p:cNvPr id="13" name="textruta 12">
            <a:extLst>
              <a:ext uri="{FF2B5EF4-FFF2-40B4-BE49-F238E27FC236}">
                <a16:creationId xmlns:a16="http://schemas.microsoft.com/office/drawing/2014/main" id="{5718E552-B38D-4F21-BDAB-06B99867BE4B}"/>
              </a:ext>
            </a:extLst>
          </p:cNvPr>
          <p:cNvSpPr txBox="1"/>
          <p:nvPr/>
        </p:nvSpPr>
        <p:spPr>
          <a:xfrm>
            <a:off x="2915478" y="2543363"/>
            <a:ext cx="269422" cy="584775"/>
          </a:xfrm>
          <a:prstGeom prst="rect">
            <a:avLst/>
          </a:prstGeom>
          <a:noFill/>
        </p:spPr>
        <p:txBody>
          <a:bodyPr wrap="square" rtlCol="0">
            <a:spAutoFit/>
          </a:bodyPr>
          <a:lstStyle/>
          <a:p>
            <a:r>
              <a:rPr lang="sv-SE" sz="3200" b="1" dirty="0"/>
              <a:t>3</a:t>
            </a:r>
          </a:p>
        </p:txBody>
      </p:sp>
      <p:sp>
        <p:nvSpPr>
          <p:cNvPr id="2" name="textruta 1">
            <a:extLst>
              <a:ext uri="{FF2B5EF4-FFF2-40B4-BE49-F238E27FC236}">
                <a16:creationId xmlns:a16="http://schemas.microsoft.com/office/drawing/2014/main" id="{3274D4FE-8994-40E7-986C-B9724754A040}"/>
              </a:ext>
            </a:extLst>
          </p:cNvPr>
          <p:cNvSpPr txBox="1"/>
          <p:nvPr/>
        </p:nvSpPr>
        <p:spPr>
          <a:xfrm>
            <a:off x="1961322" y="1419970"/>
            <a:ext cx="3276067" cy="811311"/>
          </a:xfrm>
          <a:prstGeom prst="rect">
            <a:avLst/>
          </a:prstGeom>
          <a:noFill/>
          <a:ln w="38100">
            <a:solidFill>
              <a:srgbClr val="FF0000"/>
            </a:solidFill>
          </a:ln>
        </p:spPr>
        <p:txBody>
          <a:bodyPr wrap="square" rtlCol="0">
            <a:spAutoFit/>
          </a:bodyPr>
          <a:lstStyle/>
          <a:p>
            <a:endParaRPr lang="sv-SE" dirty="0"/>
          </a:p>
        </p:txBody>
      </p:sp>
      <p:sp>
        <p:nvSpPr>
          <p:cNvPr id="8" name="textruta 7">
            <a:extLst>
              <a:ext uri="{FF2B5EF4-FFF2-40B4-BE49-F238E27FC236}">
                <a16:creationId xmlns:a16="http://schemas.microsoft.com/office/drawing/2014/main" id="{FD1A5173-467B-43AA-A653-D9BA19260DA1}"/>
              </a:ext>
            </a:extLst>
          </p:cNvPr>
          <p:cNvSpPr txBox="1"/>
          <p:nvPr/>
        </p:nvSpPr>
        <p:spPr>
          <a:xfrm>
            <a:off x="1961322" y="2236332"/>
            <a:ext cx="3276067" cy="369332"/>
          </a:xfrm>
          <a:prstGeom prst="rect">
            <a:avLst/>
          </a:prstGeom>
          <a:noFill/>
          <a:ln w="38100">
            <a:solidFill>
              <a:srgbClr val="FF0000"/>
            </a:solidFill>
          </a:ln>
        </p:spPr>
        <p:txBody>
          <a:bodyPr wrap="square" rtlCol="0">
            <a:spAutoFit/>
          </a:bodyPr>
          <a:lstStyle/>
          <a:p>
            <a:endParaRPr lang="sv-SE" dirty="0"/>
          </a:p>
        </p:txBody>
      </p:sp>
      <p:sp>
        <p:nvSpPr>
          <p:cNvPr id="9" name="textruta 8">
            <a:extLst>
              <a:ext uri="{FF2B5EF4-FFF2-40B4-BE49-F238E27FC236}">
                <a16:creationId xmlns:a16="http://schemas.microsoft.com/office/drawing/2014/main" id="{4D7E7D4E-CD2B-45C4-B980-8D17D1D1ACE5}"/>
              </a:ext>
            </a:extLst>
          </p:cNvPr>
          <p:cNvSpPr txBox="1"/>
          <p:nvPr/>
        </p:nvSpPr>
        <p:spPr>
          <a:xfrm>
            <a:off x="1961322" y="2651085"/>
            <a:ext cx="954156" cy="369332"/>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184340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1C9C447-9AB9-4D13-A4DF-51F43902BA6B}"/>
              </a:ext>
            </a:extLst>
          </p:cNvPr>
          <p:cNvPicPr>
            <a:picLocks noChangeAspect="1"/>
          </p:cNvPicPr>
          <p:nvPr/>
        </p:nvPicPr>
        <p:blipFill>
          <a:blip r:embed="rId2"/>
          <a:stretch>
            <a:fillRect/>
          </a:stretch>
        </p:blipFill>
        <p:spPr>
          <a:xfrm>
            <a:off x="0" y="1674"/>
            <a:ext cx="10018643" cy="5632736"/>
          </a:xfrm>
          <a:prstGeom prst="rect">
            <a:avLst/>
          </a:prstGeom>
        </p:spPr>
      </p:pic>
      <p:sp>
        <p:nvSpPr>
          <p:cNvPr id="7" name="textruta 6">
            <a:extLst>
              <a:ext uri="{FF2B5EF4-FFF2-40B4-BE49-F238E27FC236}">
                <a16:creationId xmlns:a16="http://schemas.microsoft.com/office/drawing/2014/main" id="{68B269DE-0742-4FEC-863A-E0377A51B21B}"/>
              </a:ext>
            </a:extLst>
          </p:cNvPr>
          <p:cNvSpPr txBox="1"/>
          <p:nvPr/>
        </p:nvSpPr>
        <p:spPr>
          <a:xfrm>
            <a:off x="168726" y="5634410"/>
            <a:ext cx="11877499" cy="1323439"/>
          </a:xfrm>
          <a:prstGeom prst="rect">
            <a:avLst/>
          </a:prstGeom>
          <a:noFill/>
        </p:spPr>
        <p:txBody>
          <a:bodyPr wrap="square" rtlCol="0">
            <a:spAutoFit/>
          </a:bodyPr>
          <a:lstStyle/>
          <a:p>
            <a:pPr marL="342900" indent="-342900">
              <a:buAutoNum type="arabicPeriod"/>
            </a:pPr>
            <a:r>
              <a:rPr lang="sv-SE" sz="2000" b="1" dirty="0"/>
              <a:t>Öppna den annons du vill lägga in i Word.</a:t>
            </a:r>
          </a:p>
          <a:p>
            <a:pPr marL="342900" indent="-342900">
              <a:buAutoNum type="arabicPeriod"/>
            </a:pPr>
            <a:r>
              <a:rPr lang="sv-SE" sz="2000" b="1" dirty="0"/>
              <a:t>OBS se till att Word-dokumentet ser ut så som du vill att annonsen ska se ut i </a:t>
            </a:r>
            <a:r>
              <a:rPr lang="sv-SE" sz="2000" b="1" dirty="0" err="1"/>
              <a:t>Varbi</a:t>
            </a:r>
            <a:r>
              <a:rPr lang="sv-SE" sz="2000" b="1" dirty="0"/>
              <a:t>, detta innefattar tex:</a:t>
            </a:r>
          </a:p>
          <a:p>
            <a:pPr marL="800100" lvl="1" indent="-342900">
              <a:buAutoNum type="arabicPeriod"/>
            </a:pPr>
            <a:r>
              <a:rPr lang="sv-SE" sz="2000" b="1" dirty="0"/>
              <a:t>Rätt rubriker</a:t>
            </a:r>
          </a:p>
          <a:p>
            <a:pPr marL="800100" lvl="1" indent="-342900">
              <a:buAutoNum type="arabicPeriod"/>
            </a:pPr>
            <a:r>
              <a:rPr lang="sv-SE" sz="2000" b="1" dirty="0"/>
              <a:t>Rätt proportioner</a:t>
            </a:r>
          </a:p>
        </p:txBody>
      </p:sp>
    </p:spTree>
    <p:extLst>
      <p:ext uri="{BB962C8B-B14F-4D97-AF65-F5344CB8AC3E}">
        <p14:creationId xmlns:p14="http://schemas.microsoft.com/office/powerpoint/2010/main" val="417269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A8E37B7-DC6E-4EE6-AE2C-7AAC2C265B53}"/>
              </a:ext>
            </a:extLst>
          </p:cNvPr>
          <p:cNvPicPr>
            <a:picLocks noChangeAspect="1"/>
          </p:cNvPicPr>
          <p:nvPr/>
        </p:nvPicPr>
        <p:blipFill>
          <a:blip r:embed="rId2"/>
          <a:stretch>
            <a:fillRect/>
          </a:stretch>
        </p:blipFill>
        <p:spPr>
          <a:xfrm>
            <a:off x="-2976" y="1674"/>
            <a:ext cx="8828924" cy="4516803"/>
          </a:xfrm>
          <a:prstGeom prst="rect">
            <a:avLst/>
          </a:prstGeom>
        </p:spPr>
      </p:pic>
      <p:sp>
        <p:nvSpPr>
          <p:cNvPr id="5" name="textruta 4">
            <a:extLst>
              <a:ext uri="{FF2B5EF4-FFF2-40B4-BE49-F238E27FC236}">
                <a16:creationId xmlns:a16="http://schemas.microsoft.com/office/drawing/2014/main" id="{21A795B1-EC31-40F2-BAAA-1E0FCEFBCEB7}"/>
              </a:ext>
            </a:extLst>
          </p:cNvPr>
          <p:cNvSpPr txBox="1"/>
          <p:nvPr/>
        </p:nvSpPr>
        <p:spPr>
          <a:xfrm>
            <a:off x="0" y="4524609"/>
            <a:ext cx="12034882" cy="2308324"/>
          </a:xfrm>
          <a:prstGeom prst="rect">
            <a:avLst/>
          </a:prstGeom>
          <a:noFill/>
        </p:spPr>
        <p:txBody>
          <a:bodyPr wrap="square" rtlCol="0">
            <a:spAutoFit/>
          </a:bodyPr>
          <a:lstStyle/>
          <a:p>
            <a:r>
              <a:rPr lang="sv-SE" b="1" dirty="0"/>
              <a:t>Nu kan du börja lägga in annonsen. </a:t>
            </a:r>
          </a:p>
          <a:p>
            <a:pPr marL="342900" indent="-342900">
              <a:buAutoNum type="arabicPeriod"/>
            </a:pPr>
            <a:r>
              <a:rPr lang="sv-SE" b="1" dirty="0"/>
              <a:t>Under Titel/Befattning klistrar du in annonsens rubrik (från Word-dokumentet).</a:t>
            </a:r>
          </a:p>
          <a:p>
            <a:pPr marL="342900" indent="-342900">
              <a:buAutoNum type="arabicPeriod"/>
            </a:pPr>
            <a:r>
              <a:rPr lang="sv-SE" b="1" dirty="0"/>
              <a:t>Välj Rekryteringsansvarig</a:t>
            </a:r>
          </a:p>
          <a:p>
            <a:pPr marL="342900" indent="-342900">
              <a:buAutoNum type="arabicPeriod"/>
            </a:pPr>
            <a:r>
              <a:rPr lang="sv-SE" b="1" dirty="0"/>
              <a:t>Välj organisationsnivå (OBS vid timanställningar och vikariat upp till 6månader väljer du ”Arbets-och karriärverksamheten”, välj annars den verksamhet dit rekryteringen ska ske).</a:t>
            </a:r>
          </a:p>
          <a:p>
            <a:pPr marL="342900" indent="-342900">
              <a:buAutoNum type="arabicPeriod"/>
            </a:pPr>
            <a:r>
              <a:rPr lang="sv-SE" b="1" dirty="0"/>
              <a:t>Denna fylls i automatiskt utifrån de val du gör under punkt 3. Inom vissa tjänster blir texten för lång för arbetsförmedlingens system, då får du ett felmeddelande om detta. Ta i dessa fall bort någon utav mellannivåerna i texten. </a:t>
            </a:r>
          </a:p>
        </p:txBody>
      </p:sp>
      <p:sp>
        <p:nvSpPr>
          <p:cNvPr id="6" name="textruta 5">
            <a:extLst>
              <a:ext uri="{FF2B5EF4-FFF2-40B4-BE49-F238E27FC236}">
                <a16:creationId xmlns:a16="http://schemas.microsoft.com/office/drawing/2014/main" id="{7101A293-46A2-4B70-9603-20E9E437A8D3}"/>
              </a:ext>
            </a:extLst>
          </p:cNvPr>
          <p:cNvSpPr txBox="1"/>
          <p:nvPr/>
        </p:nvSpPr>
        <p:spPr>
          <a:xfrm>
            <a:off x="5838824" y="1424052"/>
            <a:ext cx="257176" cy="584775"/>
          </a:xfrm>
          <a:prstGeom prst="rect">
            <a:avLst/>
          </a:prstGeom>
          <a:noFill/>
        </p:spPr>
        <p:txBody>
          <a:bodyPr wrap="square" rtlCol="0">
            <a:spAutoFit/>
          </a:bodyPr>
          <a:lstStyle/>
          <a:p>
            <a:r>
              <a:rPr lang="sv-SE" sz="3200" b="1" dirty="0"/>
              <a:t>1</a:t>
            </a:r>
          </a:p>
        </p:txBody>
      </p:sp>
      <p:sp>
        <p:nvSpPr>
          <p:cNvPr id="7" name="textruta 6">
            <a:extLst>
              <a:ext uri="{FF2B5EF4-FFF2-40B4-BE49-F238E27FC236}">
                <a16:creationId xmlns:a16="http://schemas.microsoft.com/office/drawing/2014/main" id="{628DD9DD-9408-4877-B537-A4C2115A7432}"/>
              </a:ext>
            </a:extLst>
          </p:cNvPr>
          <p:cNvSpPr txBox="1"/>
          <p:nvPr/>
        </p:nvSpPr>
        <p:spPr>
          <a:xfrm>
            <a:off x="4757531" y="1742671"/>
            <a:ext cx="297645" cy="584775"/>
          </a:xfrm>
          <a:prstGeom prst="rect">
            <a:avLst/>
          </a:prstGeom>
          <a:noFill/>
        </p:spPr>
        <p:txBody>
          <a:bodyPr wrap="square" rtlCol="0">
            <a:spAutoFit/>
          </a:bodyPr>
          <a:lstStyle/>
          <a:p>
            <a:r>
              <a:rPr lang="sv-SE" sz="3200" b="1" dirty="0"/>
              <a:t>2</a:t>
            </a:r>
          </a:p>
        </p:txBody>
      </p:sp>
      <p:sp>
        <p:nvSpPr>
          <p:cNvPr id="8" name="textruta 7">
            <a:extLst>
              <a:ext uri="{FF2B5EF4-FFF2-40B4-BE49-F238E27FC236}">
                <a16:creationId xmlns:a16="http://schemas.microsoft.com/office/drawing/2014/main" id="{92B97BDD-EF1E-40A3-B5BD-F1894097D52B}"/>
              </a:ext>
            </a:extLst>
          </p:cNvPr>
          <p:cNvSpPr txBox="1"/>
          <p:nvPr/>
        </p:nvSpPr>
        <p:spPr>
          <a:xfrm>
            <a:off x="5826515" y="2111382"/>
            <a:ext cx="269422" cy="584775"/>
          </a:xfrm>
          <a:prstGeom prst="rect">
            <a:avLst/>
          </a:prstGeom>
          <a:noFill/>
        </p:spPr>
        <p:txBody>
          <a:bodyPr wrap="square" rtlCol="0">
            <a:spAutoFit/>
          </a:bodyPr>
          <a:lstStyle/>
          <a:p>
            <a:r>
              <a:rPr lang="sv-SE" sz="3200" b="1" dirty="0"/>
              <a:t>3</a:t>
            </a:r>
          </a:p>
        </p:txBody>
      </p:sp>
      <p:sp>
        <p:nvSpPr>
          <p:cNvPr id="9" name="textruta 8">
            <a:extLst>
              <a:ext uri="{FF2B5EF4-FFF2-40B4-BE49-F238E27FC236}">
                <a16:creationId xmlns:a16="http://schemas.microsoft.com/office/drawing/2014/main" id="{A5F8501D-2848-49C2-B0B4-2CBE987086A4}"/>
              </a:ext>
            </a:extLst>
          </p:cNvPr>
          <p:cNvSpPr txBox="1"/>
          <p:nvPr/>
        </p:nvSpPr>
        <p:spPr>
          <a:xfrm>
            <a:off x="5826515" y="2635291"/>
            <a:ext cx="269422" cy="584775"/>
          </a:xfrm>
          <a:prstGeom prst="rect">
            <a:avLst/>
          </a:prstGeom>
          <a:noFill/>
        </p:spPr>
        <p:txBody>
          <a:bodyPr wrap="square" rtlCol="0">
            <a:spAutoFit/>
          </a:bodyPr>
          <a:lstStyle/>
          <a:p>
            <a:r>
              <a:rPr lang="sv-SE" sz="3200" b="1" dirty="0"/>
              <a:t>4</a:t>
            </a:r>
          </a:p>
        </p:txBody>
      </p:sp>
      <p:sp>
        <p:nvSpPr>
          <p:cNvPr id="10" name="textruta 9">
            <a:extLst>
              <a:ext uri="{FF2B5EF4-FFF2-40B4-BE49-F238E27FC236}">
                <a16:creationId xmlns:a16="http://schemas.microsoft.com/office/drawing/2014/main" id="{CD9B9A62-326E-4249-A8BC-F0B22082542B}"/>
              </a:ext>
            </a:extLst>
          </p:cNvPr>
          <p:cNvSpPr txBox="1"/>
          <p:nvPr/>
        </p:nvSpPr>
        <p:spPr>
          <a:xfrm>
            <a:off x="2912783" y="1577009"/>
            <a:ext cx="2851913" cy="278863"/>
          </a:xfrm>
          <a:prstGeom prst="rect">
            <a:avLst/>
          </a:prstGeom>
          <a:noFill/>
          <a:ln w="38100">
            <a:solidFill>
              <a:srgbClr val="FF0000"/>
            </a:solidFill>
          </a:ln>
        </p:spPr>
        <p:txBody>
          <a:bodyPr wrap="square" rtlCol="0">
            <a:spAutoFit/>
          </a:bodyPr>
          <a:lstStyle/>
          <a:p>
            <a:endParaRPr lang="sv-SE" dirty="0"/>
          </a:p>
        </p:txBody>
      </p:sp>
      <p:sp>
        <p:nvSpPr>
          <p:cNvPr id="11" name="textruta 10">
            <a:extLst>
              <a:ext uri="{FF2B5EF4-FFF2-40B4-BE49-F238E27FC236}">
                <a16:creationId xmlns:a16="http://schemas.microsoft.com/office/drawing/2014/main" id="{46C63AE6-ABA4-449A-B012-4D9838890725}"/>
              </a:ext>
            </a:extLst>
          </p:cNvPr>
          <p:cNvSpPr txBox="1"/>
          <p:nvPr/>
        </p:nvSpPr>
        <p:spPr>
          <a:xfrm>
            <a:off x="2914525" y="1895628"/>
            <a:ext cx="1843006" cy="278863"/>
          </a:xfrm>
          <a:prstGeom prst="rect">
            <a:avLst/>
          </a:prstGeom>
          <a:noFill/>
          <a:ln w="38100">
            <a:solidFill>
              <a:srgbClr val="FF0000"/>
            </a:solidFill>
          </a:ln>
        </p:spPr>
        <p:txBody>
          <a:bodyPr wrap="square" rtlCol="0">
            <a:spAutoFit/>
          </a:bodyPr>
          <a:lstStyle/>
          <a:p>
            <a:endParaRPr lang="sv-SE" dirty="0"/>
          </a:p>
        </p:txBody>
      </p:sp>
      <p:sp>
        <p:nvSpPr>
          <p:cNvPr id="12" name="textruta 11">
            <a:extLst>
              <a:ext uri="{FF2B5EF4-FFF2-40B4-BE49-F238E27FC236}">
                <a16:creationId xmlns:a16="http://schemas.microsoft.com/office/drawing/2014/main" id="{21BF0559-9329-4CD0-B4C3-08E108B00F4B}"/>
              </a:ext>
            </a:extLst>
          </p:cNvPr>
          <p:cNvSpPr txBox="1"/>
          <p:nvPr/>
        </p:nvSpPr>
        <p:spPr>
          <a:xfrm>
            <a:off x="2912783" y="2174491"/>
            <a:ext cx="2926041" cy="521666"/>
          </a:xfrm>
          <a:prstGeom prst="rect">
            <a:avLst/>
          </a:prstGeom>
          <a:noFill/>
          <a:ln w="38100">
            <a:solidFill>
              <a:srgbClr val="FF0000"/>
            </a:solidFill>
          </a:ln>
        </p:spPr>
        <p:txBody>
          <a:bodyPr wrap="square" rtlCol="0">
            <a:spAutoFit/>
          </a:bodyPr>
          <a:lstStyle/>
          <a:p>
            <a:endParaRPr lang="sv-SE" dirty="0"/>
          </a:p>
        </p:txBody>
      </p:sp>
      <p:sp>
        <p:nvSpPr>
          <p:cNvPr id="13" name="textruta 12">
            <a:extLst>
              <a:ext uri="{FF2B5EF4-FFF2-40B4-BE49-F238E27FC236}">
                <a16:creationId xmlns:a16="http://schemas.microsoft.com/office/drawing/2014/main" id="{E37513FE-E9F0-4F45-9130-944D09DCF3C4}"/>
              </a:ext>
            </a:extLst>
          </p:cNvPr>
          <p:cNvSpPr txBox="1"/>
          <p:nvPr/>
        </p:nvSpPr>
        <p:spPr>
          <a:xfrm>
            <a:off x="2912783" y="2775669"/>
            <a:ext cx="2913732" cy="369332"/>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163949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E3475A4-0463-4FD5-ACD7-516B890D31EB}"/>
              </a:ext>
            </a:extLst>
          </p:cNvPr>
          <p:cNvPicPr>
            <a:picLocks noChangeAspect="1"/>
          </p:cNvPicPr>
          <p:nvPr/>
        </p:nvPicPr>
        <p:blipFill>
          <a:blip r:embed="rId2"/>
          <a:stretch>
            <a:fillRect/>
          </a:stretch>
        </p:blipFill>
        <p:spPr>
          <a:xfrm>
            <a:off x="0" y="1674"/>
            <a:ext cx="9960428" cy="5600006"/>
          </a:xfrm>
          <a:prstGeom prst="rect">
            <a:avLst/>
          </a:prstGeom>
        </p:spPr>
      </p:pic>
      <p:sp>
        <p:nvSpPr>
          <p:cNvPr id="5" name="textruta 4">
            <a:extLst>
              <a:ext uri="{FF2B5EF4-FFF2-40B4-BE49-F238E27FC236}">
                <a16:creationId xmlns:a16="http://schemas.microsoft.com/office/drawing/2014/main" id="{ED8E550E-4DF5-4718-9CCD-73DB674BCDAC}"/>
              </a:ext>
            </a:extLst>
          </p:cNvPr>
          <p:cNvSpPr txBox="1"/>
          <p:nvPr/>
        </p:nvSpPr>
        <p:spPr>
          <a:xfrm>
            <a:off x="149087" y="5846544"/>
            <a:ext cx="9352722" cy="707886"/>
          </a:xfrm>
          <a:prstGeom prst="rect">
            <a:avLst/>
          </a:prstGeom>
          <a:noFill/>
        </p:spPr>
        <p:txBody>
          <a:bodyPr wrap="square" rtlCol="0">
            <a:spAutoFit/>
          </a:bodyPr>
          <a:lstStyle/>
          <a:p>
            <a:r>
              <a:rPr lang="sv-SE" sz="2000" b="1" dirty="0"/>
              <a:t>Såhär kan det se ut när alla steg är i fyllda såhär långt.</a:t>
            </a:r>
          </a:p>
          <a:p>
            <a:r>
              <a:rPr lang="sv-SE" sz="2000" b="1" dirty="0"/>
              <a:t>1. Bläddra nu ner på sidan så att du ser alla punkter under Orsak, se nästa bild.</a:t>
            </a:r>
          </a:p>
        </p:txBody>
      </p:sp>
      <p:sp>
        <p:nvSpPr>
          <p:cNvPr id="6" name="textruta 5">
            <a:extLst>
              <a:ext uri="{FF2B5EF4-FFF2-40B4-BE49-F238E27FC236}">
                <a16:creationId xmlns:a16="http://schemas.microsoft.com/office/drawing/2014/main" id="{DBB3F11A-9B01-46CE-8AE1-52B24452807B}"/>
              </a:ext>
            </a:extLst>
          </p:cNvPr>
          <p:cNvSpPr txBox="1"/>
          <p:nvPr/>
        </p:nvSpPr>
        <p:spPr>
          <a:xfrm>
            <a:off x="10076860" y="794654"/>
            <a:ext cx="269422" cy="584775"/>
          </a:xfrm>
          <a:prstGeom prst="rect">
            <a:avLst/>
          </a:prstGeom>
          <a:noFill/>
        </p:spPr>
        <p:txBody>
          <a:bodyPr wrap="square" rtlCol="0">
            <a:spAutoFit/>
          </a:bodyPr>
          <a:lstStyle/>
          <a:p>
            <a:r>
              <a:rPr lang="sv-SE" sz="3200" b="1" dirty="0"/>
              <a:t>1</a:t>
            </a:r>
          </a:p>
        </p:txBody>
      </p:sp>
      <p:sp>
        <p:nvSpPr>
          <p:cNvPr id="8" name="textruta 7">
            <a:extLst>
              <a:ext uri="{FF2B5EF4-FFF2-40B4-BE49-F238E27FC236}">
                <a16:creationId xmlns:a16="http://schemas.microsoft.com/office/drawing/2014/main" id="{716F2C41-5EF0-4492-A549-2A86E1FEB816}"/>
              </a:ext>
            </a:extLst>
          </p:cNvPr>
          <p:cNvSpPr txBox="1"/>
          <p:nvPr/>
        </p:nvSpPr>
        <p:spPr>
          <a:xfrm>
            <a:off x="9501809" y="515344"/>
            <a:ext cx="575051" cy="1481951"/>
          </a:xfrm>
          <a:prstGeom prst="rect">
            <a:avLst/>
          </a:prstGeom>
          <a:noFill/>
          <a:ln w="38100">
            <a:solidFill>
              <a:srgbClr val="FF0000"/>
            </a:solidFill>
          </a:ln>
        </p:spPr>
        <p:txBody>
          <a:bodyPr wrap="square" rtlCol="0">
            <a:spAutoFit/>
          </a:bodyPr>
          <a:lstStyle/>
          <a:p>
            <a:endParaRPr lang="sv-SE" dirty="0"/>
          </a:p>
        </p:txBody>
      </p:sp>
    </p:spTree>
    <p:extLst>
      <p:ext uri="{BB962C8B-B14F-4D97-AF65-F5344CB8AC3E}">
        <p14:creationId xmlns:p14="http://schemas.microsoft.com/office/powerpoint/2010/main" val="177445902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1081</Words>
  <Application>Microsoft Office PowerPoint</Application>
  <PresentationFormat>Bredbild</PresentationFormat>
  <Paragraphs>133</Paragraphs>
  <Slides>27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Calibri</vt:lpstr>
      <vt:lpstr>Calibri Light</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Brattström Ida</dc:creator>
  <cp:lastModifiedBy>Dokk Trygve</cp:lastModifiedBy>
  <cp:revision>37</cp:revision>
  <dcterms:created xsi:type="dcterms:W3CDTF">2017-11-29T05:33:47Z</dcterms:created>
  <dcterms:modified xsi:type="dcterms:W3CDTF">2018-02-05T14:56:59Z</dcterms:modified>
</cp:coreProperties>
</file>