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3" r:id="rId3"/>
    <p:sldId id="280" r:id="rId4"/>
    <p:sldId id="288" r:id="rId5"/>
    <p:sldId id="286" r:id="rId6"/>
    <p:sldId id="287" r:id="rId7"/>
    <p:sldId id="285" r:id="rId8"/>
    <p:sldId id="284" r:id="rId9"/>
    <p:sldId id="283" r:id="rId10"/>
    <p:sldId id="282" r:id="rId11"/>
    <p:sldId id="290" r:id="rId12"/>
    <p:sldId id="289" r:id="rId13"/>
    <p:sldId id="281" r:id="rId14"/>
    <p:sldId id="279" r:id="rId15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2022-06-23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5DC73E-0213-438A-A76D-256BB49ED6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F79B8F-C10F-4CB4-B6DE-AD088742B7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F2A66B-9AF7-4323-A8C9-DCFB1EA9ECF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28" b="483"/>
          <a:stretch/>
        </p:blipFill>
        <p:spPr bwMode="auto">
          <a:xfrm>
            <a:off x="-1200" y="-1"/>
            <a:ext cx="12193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6911F1B-3AC3-4ABF-ABB1-F0100F91D55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85DC5A-37EE-4C40-A31F-27139B40F3A3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895DE6-7948-4E80-A557-AB21DC17630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800" b="1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275C34-2FFB-40FD-9662-32DB3AFF5F8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558800" dist="50800" dir="540000" algn="tl">
                    <a:srgbClr val="000000">
                      <a:alpha val="60000"/>
                    </a:srgbClr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65" r:id="rId6"/>
    <p:sldLayoutId id="2147483683" r:id="rId7"/>
    <p:sldLayoutId id="2147483666" r:id="rId8"/>
    <p:sldLayoutId id="2147483684" r:id="rId9"/>
    <p:sldLayoutId id="2147483692" r:id="rId10"/>
    <p:sldLayoutId id="2147483693" r:id="rId11"/>
    <p:sldLayoutId id="2147483694" r:id="rId12"/>
    <p:sldLayoutId id="2147483688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3" r:id="rId20"/>
    <p:sldLayoutId id="2147483657" r:id="rId21"/>
    <p:sldLayoutId id="2147483664" r:id="rId22"/>
    <p:sldLayoutId id="2147483687" r:id="rId23"/>
    <p:sldLayoutId id="2147483662" r:id="rId24"/>
    <p:sldLayoutId id="2147483691" r:id="rId25"/>
    <p:sldLayoutId id="2147483672" r:id="rId26"/>
    <p:sldLayoutId id="2147483676" r:id="rId27"/>
    <p:sldLayoutId id="2147483649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46" y="2295525"/>
            <a:ext cx="8721829" cy="1781175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Systematiskt arbetsmiljöarbete</a:t>
            </a:r>
            <a:br>
              <a:rPr lang="sv-SE" dirty="0"/>
            </a:br>
            <a:r>
              <a:rPr lang="sv-SE" sz="2400" dirty="0"/>
              <a:t>Omsorg- och assistans, Välfärd samhällsservice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1EAC48B-929C-49D6-B464-69098AB5CF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8F36C3-17A5-4FDD-990E-D6906D7D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sv-SE" sz="3600" dirty="0"/>
              <a:t>Om arbetstagare råkar ut för ohälsa eller olycksfall eller allvarligt tillbud</a:t>
            </a:r>
            <a:endParaRPr lang="sv-SE" sz="36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71B381-BCC1-47A3-A001-04D3BB5DA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534100"/>
            <a:ext cx="7764462" cy="2624234"/>
          </a:xfrm>
        </p:spPr>
        <p:txBody>
          <a:bodyPr/>
          <a:lstStyle/>
          <a:p>
            <a:r>
              <a:rPr lang="sv-SE" altLang="sv-SE" sz="3200" dirty="0"/>
              <a:t>Arbetsgivaren skall utreda orsakerna så att det går att förebygga i fortsättningen</a:t>
            </a:r>
          </a:p>
          <a:p>
            <a:r>
              <a:rPr lang="sv-SE" altLang="sv-SE" sz="3200" dirty="0"/>
              <a:t>Göra en skriftlig sammanställning  varje år</a:t>
            </a:r>
          </a:p>
          <a:p>
            <a:pPr marL="0" indent="0">
              <a:buNone/>
            </a:pPr>
            <a:r>
              <a:rPr lang="sv-SE" altLang="sv-SE" sz="3200" dirty="0"/>
              <a:t>Vi har systemet KIA till detta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ED1DAC-6688-49F0-8EFB-1FFF309F40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9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80264C-1C6F-48F6-BB0A-81126C4E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Handlingsplan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41D5BD-B85F-4E28-9107-001210F7C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altLang="sv-SE" sz="3200" dirty="0"/>
              <a:t>Åtgärder som inte genomförs omedelbart skall föras in i en skriftlig handlingsplan</a:t>
            </a:r>
          </a:p>
          <a:p>
            <a:r>
              <a:rPr lang="sv-SE" altLang="sv-SE" sz="3200" dirty="0"/>
              <a:t>I handlingsplanen ska det stå när det ska genomföras och av vem</a:t>
            </a:r>
          </a:p>
          <a:p>
            <a:r>
              <a:rPr lang="sv-SE" altLang="sv-SE" sz="3200" dirty="0"/>
              <a:t>Genomförda åtgärder skall kontrolleras</a:t>
            </a:r>
          </a:p>
          <a:p>
            <a:pPr marL="0" indent="0">
              <a:buNone/>
            </a:pPr>
            <a:endParaRPr lang="sv-SE" altLang="sv-SE" sz="3200" dirty="0"/>
          </a:p>
          <a:p>
            <a:pPr marL="0" indent="0">
              <a:buNone/>
            </a:pPr>
            <a:r>
              <a:rPr lang="sv-SE" altLang="sv-SE" sz="3200" dirty="0"/>
              <a:t>SMART och KIA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4A74DE-15D2-4815-97ED-9366E4390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4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A0B3A-6E40-4937-A358-3CF90431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v-SE" dirty="0"/>
              <a:t>Arbetsanpassning och rehabilitering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61A850-D07C-4CED-98DD-D4954DDF5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613" y="1541125"/>
            <a:ext cx="7764462" cy="4815222"/>
          </a:xfrm>
        </p:spPr>
        <p:txBody>
          <a:bodyPr/>
          <a:lstStyle/>
          <a:p>
            <a:pPr>
              <a:buFontTx/>
              <a:buChar char="•"/>
            </a:pPr>
            <a:r>
              <a:rPr lang="sv-SE" altLang="sv-SE" sz="2200" dirty="0"/>
              <a:t>Ska inte gå ut över andra kolleger i arbetsgruppen</a:t>
            </a:r>
          </a:p>
          <a:p>
            <a:pPr>
              <a:buFontTx/>
              <a:buChar char="•"/>
            </a:pPr>
            <a:r>
              <a:rPr lang="sv-SE" altLang="sv-SE" sz="2200" dirty="0"/>
              <a:t>Arbetsgivaren har ingen skyldighet att skapa nya arbetsuppgifter men att anpassa arbetet. </a:t>
            </a:r>
          </a:p>
          <a:p>
            <a:pPr>
              <a:buFontTx/>
              <a:buChar char="•"/>
            </a:pPr>
            <a:r>
              <a:rPr lang="sv-SE" altLang="sv-SE" sz="2200" dirty="0"/>
              <a:t>Arbetsträning, det är försäkringskassan som står för ersättning under tiden, inte arbetsgivaren.</a:t>
            </a:r>
          </a:p>
          <a:p>
            <a:pPr>
              <a:buFontTx/>
              <a:buChar char="•"/>
            </a:pPr>
            <a:r>
              <a:rPr lang="sv-SE" sz="2200" dirty="0"/>
              <a:t>Arbetsgivaren ska fortlöpande ta reda på om någon har behov av arbetsanpassning. Bör ske i dialog med medarbetaren.  AFS 2020:5</a:t>
            </a:r>
          </a:p>
          <a:p>
            <a:r>
              <a:rPr lang="sv-SE" sz="2200" dirty="0"/>
              <a:t>Rutinerna ska vara kända för medarbetarna och ska dokumenteras</a:t>
            </a:r>
          </a:p>
          <a:p>
            <a:r>
              <a:rPr lang="sv-SE" sz="2200" dirty="0"/>
              <a:t>Rehabiliteringsprocessen stödjer kraven på anpassning</a:t>
            </a:r>
          </a:p>
          <a:p>
            <a:pPr>
              <a:buFontTx/>
              <a:buChar char="•"/>
            </a:pPr>
            <a:r>
              <a:rPr lang="sv-SE" sz="2200" dirty="0"/>
              <a:t>Exempel: särskild arbetsutrustning, anpassade arbetsuppgifter, anpassade arbetstider eller förändrad arbetsfördelning eller arbetsorganisation (individens möjligheter att påverka när, var och hur jag utför arbetet)</a:t>
            </a:r>
          </a:p>
          <a:p>
            <a:pPr>
              <a:buFontTx/>
              <a:buChar char="•"/>
            </a:pPr>
            <a:endParaRPr lang="sv-SE" sz="2400" dirty="0"/>
          </a:p>
          <a:p>
            <a:pPr marL="0" indent="0">
              <a:buNone/>
            </a:pPr>
            <a:endParaRPr lang="sv-SE" altLang="sv-SE" sz="3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113E71-D914-4710-BC51-19C6B608D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2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2AB54C-BB29-4C86-8CE7-83952B6E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Samverkan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1D4DA1-334F-4A2B-A2C1-3E67F87D5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3200" dirty="0"/>
              <a:t>Arbetsmiljölagen, kap 3 1a § Arbetsgivare och arbetstagare skall samverka för att åstadkomma en god arbetsmiljö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14DB71-79F2-4609-AAD4-842EEAD3E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C0FFF4-494A-4C5B-848F-FB50F0FE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5CABC1-ACCF-443F-83E1-33D62BA30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F76B02-F442-4076-AF3B-E6B4CB27E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377677B-743F-4A10-A7BA-C80ABA71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v-SE" dirty="0"/>
              <a:t>Systematiskt arbetsmiljöarbete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138436C-1A67-4F47-A4A8-394F6647C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3294329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sv-SE" altLang="sv-SE" sz="2800" dirty="0"/>
              <a:t>Innebär att arbetsgivaren arbetar tillsammans med medarbetarna genom att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sv-SE" altLang="sv-SE" sz="2800" dirty="0"/>
              <a:t>Undersöka och riskbedöma arbetsmiljön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sv-SE" altLang="sv-SE" sz="2800" dirty="0"/>
              <a:t>Genomföra förändring vid behov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sv-SE" altLang="sv-SE" sz="2800" dirty="0"/>
              <a:t>Följa upp 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sv-SE" altLang="sv-SE" sz="2800" dirty="0"/>
              <a:t>På ett sådant sätt att ohälsa och olycksfall förebyggs och en tillfredställande arbetsmiljö uppnås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6493B0-F97B-4373-B43F-6175D10140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5EE478-A58D-418B-9E5D-7C159DB7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58" y="265900"/>
            <a:ext cx="32766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AA2343-7CFC-4ACC-A3A8-BD6D3D43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Undersöks genom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10715B-6968-4C26-B60B-5D2974B4B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428108"/>
            <a:ext cx="7764462" cy="5163991"/>
          </a:xfrm>
        </p:spPr>
        <p:txBody>
          <a:bodyPr/>
          <a:lstStyle/>
          <a:p>
            <a:pPr>
              <a:buFontTx/>
              <a:buChar char="•"/>
            </a:pPr>
            <a:r>
              <a:rPr lang="sv-SE" altLang="sv-SE" sz="3200" dirty="0"/>
              <a:t>Medarbetarsamtal</a:t>
            </a:r>
          </a:p>
          <a:p>
            <a:pPr>
              <a:buFontTx/>
              <a:buChar char="•"/>
            </a:pPr>
            <a:r>
              <a:rPr lang="sv-SE" altLang="sv-SE" sz="3200" dirty="0"/>
              <a:t>Medarbetarenkät</a:t>
            </a:r>
          </a:p>
          <a:p>
            <a:pPr>
              <a:buFontTx/>
              <a:buChar char="•"/>
            </a:pPr>
            <a:r>
              <a:rPr lang="sv-SE" altLang="sv-SE" sz="3200" dirty="0"/>
              <a:t>Skyddsrond</a:t>
            </a:r>
          </a:p>
          <a:p>
            <a:pPr>
              <a:buFontTx/>
              <a:buChar char="•"/>
            </a:pPr>
            <a:r>
              <a:rPr lang="sv-SE" altLang="sv-SE" sz="3200" dirty="0"/>
              <a:t>Hot och våldanalys</a:t>
            </a:r>
          </a:p>
          <a:p>
            <a:pPr>
              <a:buFontTx/>
              <a:buChar char="•"/>
            </a:pPr>
            <a:r>
              <a:rPr lang="sv-SE" altLang="sv-SE" sz="3200" dirty="0"/>
              <a:t>APT</a:t>
            </a:r>
          </a:p>
          <a:p>
            <a:pPr>
              <a:buFontTx/>
              <a:buChar char="•"/>
            </a:pPr>
            <a:r>
              <a:rPr lang="sv-SE" altLang="sv-SE" sz="3200" dirty="0"/>
              <a:t>Risk- och konsekvensanalys</a:t>
            </a:r>
          </a:p>
          <a:p>
            <a:pPr>
              <a:buFontTx/>
              <a:buChar char="•"/>
            </a:pPr>
            <a:r>
              <a:rPr lang="sv-SE" altLang="sv-SE" sz="3200" dirty="0"/>
              <a:t>Årlig utredning &amp; uppföljning av det systematiska arbetsmiljöarbetet i SMART</a:t>
            </a:r>
          </a:p>
          <a:p>
            <a:pPr>
              <a:buFontTx/>
              <a:buChar char="•"/>
            </a:pPr>
            <a:r>
              <a:rPr lang="sv-SE" altLang="sv-SE" sz="3200" dirty="0"/>
              <a:t>KIA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E09554-D7F5-4B2C-B099-4ED4F3D66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9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3BF06B-35EA-4902-BB66-960ED5BD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Omfattning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A8CB83-3BDE-45D1-801A-A2C538CDD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v-SE" altLang="sv-SE" sz="3200" dirty="0"/>
              <a:t>Fysiska</a:t>
            </a:r>
          </a:p>
          <a:p>
            <a:pPr>
              <a:buFontTx/>
              <a:buChar char="•"/>
            </a:pPr>
            <a:r>
              <a:rPr lang="sv-SE" altLang="sv-SE" sz="3200" dirty="0"/>
              <a:t>Psykologiska</a:t>
            </a:r>
          </a:p>
          <a:p>
            <a:pPr>
              <a:buFontTx/>
              <a:buChar char="•"/>
            </a:pPr>
            <a:r>
              <a:rPr lang="sv-SE" altLang="sv-SE" sz="3200" dirty="0"/>
              <a:t>Sociala förhållanden </a:t>
            </a:r>
          </a:p>
          <a:p>
            <a:pPr>
              <a:buFontTx/>
              <a:buChar char="•"/>
            </a:pPr>
            <a:r>
              <a:rPr lang="sv-SE" altLang="sv-SE" sz="3200" dirty="0"/>
              <a:t>Organisatoriska förhållanden</a:t>
            </a:r>
          </a:p>
          <a:p>
            <a:pPr marL="0" indent="0">
              <a:buNone/>
            </a:pPr>
            <a:r>
              <a:rPr lang="sv-SE" altLang="sv-SE" sz="3200" dirty="0"/>
              <a:t>Som har betydelse för arbetsmiljön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D1DBF3-A84C-4ABC-9346-C3D6254E8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7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E994E-CC94-4A6E-93AF-DB87328E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Arbetsgivaren ska 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2EA92F-711B-40E6-8756-60BC6FE5B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v-SE" altLang="sv-SE" sz="3200" dirty="0"/>
              <a:t>Medarbetarna</a:t>
            </a:r>
          </a:p>
          <a:p>
            <a:pPr>
              <a:buFontTx/>
              <a:buChar char="•"/>
            </a:pPr>
            <a:r>
              <a:rPr lang="sv-SE" altLang="sv-SE" sz="3200" dirty="0"/>
              <a:t>Skyddsombud</a:t>
            </a:r>
          </a:p>
          <a:p>
            <a:pPr marL="0" indent="0">
              <a:buNone/>
            </a:pPr>
            <a:r>
              <a:rPr lang="sv-SE" altLang="sv-SE" sz="3200" dirty="0"/>
              <a:t>Möjlighet att medverka i det systematiska arbetsmiljöarbete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Skyddsombudets roll- företräder arbetstagarna i arbetsmiljöfrågor och ska verka för en tillfredsställande arbetsmiljö.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CDD4DA-0ACD-4CAB-88D0-D817E9BC99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0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DAB9C-6377-42A6-B7F2-DB8BCCBA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Arbetsmiljöpolicy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8A10CB-3E70-4549-823E-082FDB3F3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v-SE" altLang="sv-SE" sz="3200" dirty="0"/>
              <a:t>Det ska finnas en Arbetsmiljöpolicy</a:t>
            </a:r>
            <a:r>
              <a:rPr lang="sv-SE" altLang="sv-SE" dirty="0"/>
              <a:t>, </a:t>
            </a:r>
            <a:r>
              <a:rPr lang="sv-SE" altLang="sv-SE" sz="3200" dirty="0"/>
              <a:t>Medarbetarpolicyn är en Arbetsmiljöpolicy</a:t>
            </a:r>
          </a:p>
          <a:p>
            <a:pPr>
              <a:buFontTx/>
              <a:buChar char="•"/>
            </a:pPr>
            <a:r>
              <a:rPr lang="sv-SE" altLang="sv-SE" sz="3200" dirty="0"/>
              <a:t>Rutiner som beskriver systematiska arbetsmiljöarbetet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2523E9-DB62-4931-986E-6918DF9012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20CD74-BE56-497B-BADF-D0C0EE69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Uppgiftsfördelning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8859FD-03AC-4DB3-9140-754DA1FBD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3200" dirty="0"/>
              <a:t>Arbetsgivare ska fördela uppgifterna på</a:t>
            </a:r>
          </a:p>
          <a:p>
            <a:pPr>
              <a:buFontTx/>
              <a:buChar char="•"/>
            </a:pPr>
            <a:r>
              <a:rPr lang="sv-SE" altLang="sv-SE" sz="3200" dirty="0"/>
              <a:t>Chefer</a:t>
            </a:r>
          </a:p>
          <a:p>
            <a:pPr>
              <a:buFontTx/>
              <a:buChar char="•"/>
            </a:pPr>
            <a:r>
              <a:rPr lang="sv-SE" altLang="sv-SE" sz="3200" dirty="0"/>
              <a:t>Arbetsledare</a:t>
            </a:r>
          </a:p>
          <a:p>
            <a:pPr>
              <a:buFontTx/>
              <a:buChar char="•"/>
            </a:pPr>
            <a:r>
              <a:rPr lang="sv-SE" altLang="sv-SE" sz="3200" dirty="0"/>
              <a:t>Medarbetare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6FEAA0-4EC5-4190-997C-302507B06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4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A346-7213-4A35-B768-4F4D96B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Kunskaper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D00DF9-D3F2-41A6-A3BE-360C0889B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3200" dirty="0"/>
              <a:t>Arbetsgivare ska se till att dessa personer har</a:t>
            </a:r>
          </a:p>
          <a:p>
            <a:pPr>
              <a:buFontTx/>
              <a:buChar char="•"/>
            </a:pPr>
            <a:r>
              <a:rPr lang="sv-SE" altLang="sv-SE" sz="3200" dirty="0"/>
              <a:t>Kompetens</a:t>
            </a:r>
          </a:p>
          <a:p>
            <a:pPr>
              <a:buFontTx/>
              <a:buChar char="•"/>
            </a:pPr>
            <a:r>
              <a:rPr lang="sv-SE" altLang="sv-SE" sz="3200" dirty="0"/>
              <a:t>Befogenheter</a:t>
            </a:r>
          </a:p>
          <a:p>
            <a:pPr>
              <a:buFontTx/>
              <a:buChar char="•"/>
            </a:pPr>
            <a:r>
              <a:rPr lang="sv-SE" altLang="sv-SE" sz="3200" dirty="0"/>
              <a:t>Kunskaper om regler avseende arbetsmiljö</a:t>
            </a:r>
          </a:p>
          <a:p>
            <a:pPr marL="0" indent="0">
              <a:buNone/>
            </a:pPr>
            <a:r>
              <a:rPr lang="sv-SE" altLang="sv-SE" sz="3200" dirty="0"/>
              <a:t>Som behövs så de kan verka för att risker i arbetet förebyggs och en tillfredställande arbetsmiljö uppnås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02A7F3-2CE8-4142-AB67-B95DA1094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5FE7F4-D7B6-4D2D-9FCE-99A93E4C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Riskbedömning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90E9A5-DC74-4CE4-AC9D-91E822092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633542"/>
            <a:ext cx="7764462" cy="5116579"/>
          </a:xfrm>
        </p:spPr>
        <p:txBody>
          <a:bodyPr/>
          <a:lstStyle/>
          <a:p>
            <a:r>
              <a:rPr lang="sv-SE" altLang="sv-SE" sz="3200" dirty="0"/>
              <a:t>Arbetsgivaren skall regelbundet undersöka arbetsförhållandena och bedöma riskerna för att någon kan komma att drabbas av ohälsa eller olycksfall i arbetet samt i förebyggande syfte. </a:t>
            </a:r>
          </a:p>
          <a:p>
            <a:r>
              <a:rPr lang="sv-SE" altLang="sv-SE" sz="3200" dirty="0"/>
              <a:t>Riskbedömning skall dokumenteras skriftligt. I riskbedömningen skall anges vilka risker som finns och om de är allvarliga eller inte</a:t>
            </a:r>
          </a:p>
          <a:p>
            <a:pPr marL="0" indent="0">
              <a:buNone/>
            </a:pPr>
            <a:r>
              <a:rPr lang="sv-SE" altLang="sv-SE" sz="3200" dirty="0"/>
              <a:t>Detta görs i den årliga utredningen i systemet SMART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55C872-53D6-446C-8178-52FD7D809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1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cka kommun maj 2021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4AF4FB9-3AFC-4A1B-814D-385FD9381BD8}" vid="{B3A2868C-4DAE-40C1-BA3C-282F403B065E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Grundmall Nacka kommun</Template>
  <TotalTime>116</TotalTime>
  <Words>409</Words>
  <Application>Microsoft Office PowerPoint</Application>
  <PresentationFormat>Bredbild</PresentationFormat>
  <Paragraphs>67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Gill Sans MT Pro Light</vt:lpstr>
      <vt:lpstr>Nacka kommun maj 2021</vt:lpstr>
      <vt:lpstr>Systematiskt arbetsmiljöarbete Omsorg- och assistans, Välfärd samhällsservice</vt:lpstr>
      <vt:lpstr>Systematiskt arbetsmiljöarbete</vt:lpstr>
      <vt:lpstr>Undersöks genom</vt:lpstr>
      <vt:lpstr>Omfattning</vt:lpstr>
      <vt:lpstr>Arbetsgivaren ska ge</vt:lpstr>
      <vt:lpstr>Arbetsmiljöpolicy</vt:lpstr>
      <vt:lpstr>Uppgiftsfördelning</vt:lpstr>
      <vt:lpstr>Kunskaper</vt:lpstr>
      <vt:lpstr>Riskbedömning</vt:lpstr>
      <vt:lpstr>Om arbetstagare råkar ut för ohälsa eller olycksfall eller allvarligt tillbud</vt:lpstr>
      <vt:lpstr>Handlingsplan</vt:lpstr>
      <vt:lpstr>Arbetsanpassning och rehabilitering</vt:lpstr>
      <vt:lpstr>Samverkan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Systematiskt arbetsmiljöarbete</dc:title>
  <dc:creator>Axelsson Lillan</dc:creator>
  <cp:lastModifiedBy>Eva Persson</cp:lastModifiedBy>
  <cp:revision>15</cp:revision>
  <cp:lastPrinted>2018-03-09T14:29:17Z</cp:lastPrinted>
  <dcterms:created xsi:type="dcterms:W3CDTF">2021-11-04T10:26:08Z</dcterms:created>
  <dcterms:modified xsi:type="dcterms:W3CDTF">2022-06-23T20:21:15Z</dcterms:modified>
</cp:coreProperties>
</file>