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14" r:id="rId5"/>
    <p:sldId id="276" r:id="rId6"/>
    <p:sldId id="300" r:id="rId7"/>
    <p:sldId id="315" r:id="rId8"/>
    <p:sldId id="261" r:id="rId9"/>
    <p:sldId id="279" r:id="rId10"/>
    <p:sldId id="280" r:id="rId11"/>
    <p:sldId id="284" r:id="rId12"/>
    <p:sldId id="311" r:id="rId13"/>
    <p:sldId id="269" r:id="rId14"/>
    <p:sldId id="306" r:id="rId15"/>
    <p:sldId id="272" r:id="rId16"/>
    <p:sldId id="287" r:id="rId17"/>
    <p:sldId id="317" r:id="rId18"/>
    <p:sldId id="292" r:id="rId19"/>
    <p:sldId id="307" r:id="rId20"/>
    <p:sldId id="305" r:id="rId21"/>
    <p:sldId id="318" r:id="rId22"/>
  </p:sldIdLst>
  <p:sldSz cx="9144000" cy="6858000" type="screen4x3"/>
  <p:notesSz cx="6797675" cy="9928225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0EA6-F215-48AB-B84F-D3D0EC9F28C3}" type="datetimeFigureOut">
              <a:rPr lang="sv-SE" smtClean="0"/>
              <a:t>2015-01-30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0DD42-F6C6-4540-81EA-EAE3DBD73A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494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B1B0F6-CCEB-4920-9DCC-FF67848A4610}" type="datetimeFigureOut">
              <a:rPr lang="en-US"/>
              <a:pPr>
                <a:defRPr/>
              </a:pPr>
              <a:t>1/30/2015</a:t>
            </a:fld>
            <a:endParaRPr lang="en-US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en-US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B98E82-7D27-40A4-9ECE-D8641AC8EC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07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98E82-7D27-40A4-9ECE-D8641AC8ECE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9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98E82-7D27-40A4-9ECE-D8641AC8ECE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5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98E82-7D27-40A4-9ECE-D8641AC8ECE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7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98E82-7D27-40A4-9ECE-D8641AC8ECE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8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98E82-7D27-40A4-9ECE-D8641AC8ECE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0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98E82-7D27-40A4-9ECE-D8641AC8ECE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83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 descr="Gron_va_ovr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15888"/>
            <a:ext cx="1908175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objekt 6" descr="Lila_horn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6088" y="3240088"/>
            <a:ext cx="3617912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726964" y="1925960"/>
            <a:ext cx="7690072" cy="1143000"/>
          </a:xfrm>
        </p:spPr>
        <p:txBody>
          <a:bodyPr>
            <a:normAutofit/>
          </a:bodyPr>
          <a:lstStyle>
            <a:lvl1pPr algn="ctr">
              <a:defRPr sz="3600" baseline="0"/>
            </a:lvl1pPr>
          </a:lstStyle>
          <a:p>
            <a:r>
              <a:rPr lang="sv-SE" noProof="0" smtClean="0"/>
              <a:t>Klicka här för att ändra format</a:t>
            </a:r>
            <a:endParaRPr lang="sv-SE" noProof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7EE9A391-D667-4D98-B9A2-31A588C94681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D1C6F733-6755-4420-963E-369E9DBC6723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690072" cy="11304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242BD653-350C-48C0-AF58-7215457ED07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551846B2-FAC3-4984-A3AC-EAFC2AECBB5C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6" descr="Gra_horna_svag_gr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7913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50" b="1" cap="all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44538" y="6381750"/>
            <a:ext cx="731837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839FE794-ADE9-453D-A33A-4A2A1B129CC8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1"/>
          </p:nvPr>
        </p:nvSpPr>
        <p:spPr>
          <a:xfrm>
            <a:off x="1692275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7F6E9E61-C4D9-4A01-9836-213DE10E9DBD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30400" y="1535113"/>
            <a:ext cx="37440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130400" y="2174875"/>
            <a:ext cx="3744000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148064" y="1556792"/>
            <a:ext cx="37440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148064" y="2204864"/>
            <a:ext cx="3744000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38E8DBC3-2EAC-419B-92BC-EEC5033E68F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227EE7FA-3BFA-4646-BA21-E66BDDBF6DD0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3050"/>
            <a:ext cx="3081560" cy="1162050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99992" y="273050"/>
            <a:ext cx="4392488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30400" y="1435100"/>
            <a:ext cx="308156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23E976B1-4A20-41D2-B183-F0001E35CBC6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D77C22E9-B720-4FAA-88A3-E22B0BD043B3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35696" y="479715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noProof="0" smtClean="0"/>
              <a:t>Klicka här för att ändra format</a:t>
            </a:r>
            <a:endParaRPr lang="sv-SE" noProof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35696" y="620688"/>
            <a:ext cx="5442992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35696" y="5373216"/>
            <a:ext cx="5486400" cy="804862"/>
          </a:xfrm>
        </p:spPr>
        <p:txBody>
          <a:bodyPr/>
          <a:lstStyle>
            <a:lvl1pPr marL="0" indent="0">
              <a:buNone/>
              <a:defRPr sz="1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0174CFDB-C5C7-427A-8EDD-B031AF69C15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60EB4497-D376-46E5-B3B0-7075CD60ECFA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130400" y="1600200"/>
            <a:ext cx="7762080" cy="4525963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F7885A27-3414-409D-B848-BDEFE491F48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8AA0C283-FA34-4796-9784-D70C78BE45AC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15DF834A-CD5D-4FC7-A16D-FA2D66C01E01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94C7EC25-11D6-4FDC-B063-6764652FDB7A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6" descr="Gra_horna_svag_gr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7913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smtClean="0"/>
              <a:t>Klicka här för att ändra format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30400" y="1600200"/>
            <a:ext cx="7762080" cy="4525963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9A1C7A21-27A6-45CC-AC75-ADEAE087FFFF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1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D95D2609-8412-468D-A0C5-C83631A0FEDA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sv-SE" noProof="0" smtClean="0"/>
              <a:t>Klicka här för att ändra format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30400" y="1600200"/>
            <a:ext cx="7762080" cy="4525963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59F29FD4-1B96-4F96-A12F-51731EE02F5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94001D89-D839-4E47-AF1C-61005ADF11B0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6" descr="Gra_horna_svag_gr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7913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8800" cy="1143000"/>
          </a:xfr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30400" y="16002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AD26D919-DC8D-43C9-8FF4-A804F1346DB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37F1DFB3-795E-48AE-9520-B5F28217A02F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8800" cy="1143000"/>
          </a:xfr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30400" y="16002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34311298-D026-4444-ADE8-D91719F4F8B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66C0F470-BA1E-44EB-8669-3C6812239172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6" descr="Gra_horna_svag_gr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7913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12FB5956-41DA-4D84-B937-6D1FDB3E4F3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1521AB20-B1E5-42FE-8FB3-E2607DCCB74C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37D64DB2-25CF-4192-B7C0-01FD21D03CE5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35799A68-EAFB-49CB-8FFE-00A985302590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och under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Gron_va_ovr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15888"/>
            <a:ext cx="1908175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6" descr="Lila_horn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6088" y="3240088"/>
            <a:ext cx="3617912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ubrik 1"/>
          <p:cNvSpPr>
            <a:spLocks noGrp="1"/>
          </p:cNvSpPr>
          <p:nvPr>
            <p:ph type="ctrTitle"/>
          </p:nvPr>
        </p:nvSpPr>
        <p:spPr>
          <a:xfrm>
            <a:off x="685800" y="2160000"/>
            <a:ext cx="7772400" cy="1470025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 lang="en-US" sz="3600" b="1" kern="0" spc="0" baseline="0" dirty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13" name="Underrubrik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4136504" cy="1752600"/>
          </a:xfrm>
        </p:spPr>
        <p:txBody>
          <a:bodyPr rtlCol="0" anchor="ctr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kern="0" spc="0" baseline="0" dirty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1992E233-369E-4BCD-8A40-3B051B156F52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2772DCF5-D257-4A57-B275-17A6D5AAC197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 descr="Gron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objekt 6" descr="Gra_horna_svag_gr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7913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690072" cy="11304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A24FEE52-2EA6-41ED-AC57-D3EDF47CA34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D0C0AA0A-5FC3-4A4A-9975-9309CB8DDE39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en-US" smtClean="0"/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smtClean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7302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-10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07A45D50-A5B9-43B1-BF2D-9D6B7312B0A1}" type="datetime1">
              <a:rPr lang="sv-SE"/>
              <a:pPr>
                <a:defRPr/>
              </a:pPr>
              <a:t>2015-01-30</a:t>
            </a:fld>
            <a:endParaRPr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403350" y="6356350"/>
            <a:ext cx="6111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8FF48DAD-9526-4B3E-8377-801BA809C60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  <p:sldLayoutId id="2147484349" r:id="rId16"/>
  </p:sldLayoutIdLst>
  <p:hf sldNum="0" hd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lang="en-US" sz="3000" b="1" dirty="0">
          <a:solidFill>
            <a:schemeClr val="tx1"/>
          </a:solidFill>
          <a:latin typeface="Gill Sans MT"/>
          <a:ea typeface="+mn-ea"/>
          <a:cs typeface="+mn-cs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sv-SE" sz="2800" dirty="0">
          <a:solidFill>
            <a:schemeClr val="tx1"/>
          </a:solidFill>
          <a:latin typeface="Gill Sans M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sv-SE" sz="2400" dirty="0">
          <a:solidFill>
            <a:schemeClr val="tx1"/>
          </a:solidFill>
          <a:latin typeface="Gill Sans M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sv-SE" sz="2200" dirty="0">
          <a:solidFill>
            <a:schemeClr val="tx1"/>
          </a:solidFill>
          <a:latin typeface="Gill Sans M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sv-SE" dirty="0">
          <a:solidFill>
            <a:schemeClr val="tx1"/>
          </a:solidFill>
          <a:latin typeface="Gill Sans M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US" dirty="0">
          <a:solidFill>
            <a:schemeClr val="tx1"/>
          </a:solidFill>
          <a:latin typeface="Gill Sans M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WELCOME TO NACKA CITY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54" y="1417638"/>
            <a:ext cx="6695587" cy="46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ubrik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762875" cy="1143000"/>
          </a:xfrm>
        </p:spPr>
        <p:txBody>
          <a:bodyPr/>
          <a:lstStyle/>
          <a:p>
            <a:pPr eaLnBrk="1" hangingPunct="1"/>
            <a:r>
              <a:rPr lang="sv-SE" smtClean="0">
                <a:latin typeface="Gill Sans MT" pitchFamily="34" charset="0"/>
              </a:rPr>
              <a:t>NACKA STRAND</a:t>
            </a:r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6" y="1135285"/>
            <a:ext cx="7040386" cy="4525963"/>
          </a:xfrm>
        </p:spPr>
      </p:pic>
      <p:sp>
        <p:nvSpPr>
          <p:cNvPr id="2" name="textruta 1"/>
          <p:cNvSpPr txBox="1"/>
          <p:nvPr/>
        </p:nvSpPr>
        <p:spPr>
          <a:xfrm>
            <a:off x="1095466" y="5661248"/>
            <a:ext cx="722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Gill Sans MT" pitchFamily="34" charset="0"/>
              </a:rPr>
              <a:t>With 1,500 new </a:t>
            </a:r>
            <a:r>
              <a:rPr lang="en-GB" b="1" dirty="0" smtClean="0">
                <a:latin typeface="Gill Sans MT" pitchFamily="34" charset="0"/>
              </a:rPr>
              <a:t>homes, and more </a:t>
            </a:r>
            <a:r>
              <a:rPr lang="en-GB" b="1" dirty="0">
                <a:latin typeface="Gill Sans MT" pitchFamily="34" charset="0"/>
              </a:rPr>
              <a:t>flexible workplaces </a:t>
            </a:r>
            <a:r>
              <a:rPr lang="en-GB" b="1" dirty="0" smtClean="0">
                <a:latin typeface="Gill Sans MT" pitchFamily="34" charset="0"/>
              </a:rPr>
              <a:t>Nacka </a:t>
            </a:r>
            <a:r>
              <a:rPr lang="en-GB" b="1" dirty="0">
                <a:latin typeface="Gill Sans MT" pitchFamily="34" charset="0"/>
              </a:rPr>
              <a:t>strand will be a </a:t>
            </a:r>
            <a:r>
              <a:rPr lang="en-GB" b="1" dirty="0" smtClean="0">
                <a:latin typeface="Gill Sans MT" pitchFamily="34" charset="0"/>
              </a:rPr>
              <a:t>attractive </a:t>
            </a:r>
            <a:r>
              <a:rPr lang="en-GB" b="1" dirty="0">
                <a:latin typeface="Gill Sans MT" pitchFamily="34" charset="0"/>
              </a:rPr>
              <a:t>district with a strong identity.</a:t>
            </a:r>
            <a:endParaRPr lang="sv-SE" b="1" kern="0" dirty="0" err="1">
              <a:latin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48872" cy="1156990"/>
          </a:xfrm>
        </p:spPr>
        <p:txBody>
          <a:bodyPr/>
          <a:lstStyle/>
          <a:p>
            <a:r>
              <a:rPr lang="sv-SE" dirty="0" smtClean="0"/>
              <a:t>STOCKHOLM FASHION DISTRICT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7" y="1417638"/>
            <a:ext cx="7731853" cy="4525963"/>
          </a:xfrm>
        </p:spPr>
      </p:pic>
      <p:sp>
        <p:nvSpPr>
          <p:cNvPr id="3" name="textruta 2"/>
          <p:cNvSpPr txBox="1"/>
          <p:nvPr/>
        </p:nvSpPr>
        <p:spPr>
          <a:xfrm>
            <a:off x="1130400" y="6093296"/>
            <a:ext cx="653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kern="0" dirty="0" smtClean="0">
                <a:latin typeface="Gill Sans MT"/>
              </a:rPr>
              <a:t>In </a:t>
            </a:r>
            <a:r>
              <a:rPr lang="sv-SE" b="1" kern="0" dirty="0" err="1" smtClean="0">
                <a:latin typeface="Gill Sans MT"/>
              </a:rPr>
              <a:t>January</a:t>
            </a:r>
            <a:r>
              <a:rPr lang="sv-SE" b="1" kern="0" dirty="0" smtClean="0">
                <a:latin typeface="Gill Sans MT"/>
              </a:rPr>
              <a:t> 2016 Stockholm </a:t>
            </a:r>
            <a:r>
              <a:rPr lang="sv-SE" b="1" kern="0" dirty="0" err="1" smtClean="0">
                <a:latin typeface="Gill Sans MT"/>
              </a:rPr>
              <a:t>Showrooms</a:t>
            </a:r>
            <a:r>
              <a:rPr lang="sv-SE" b="1" kern="0" dirty="0" smtClean="0">
                <a:latin typeface="Gill Sans MT"/>
              </a:rPr>
              <a:t> </a:t>
            </a:r>
            <a:r>
              <a:rPr lang="sv-SE" b="1" kern="0" dirty="0" err="1" smtClean="0">
                <a:latin typeface="Gill Sans MT"/>
              </a:rPr>
              <a:t>will</a:t>
            </a:r>
            <a:r>
              <a:rPr lang="sv-SE" b="1" kern="0" dirty="0" smtClean="0">
                <a:latin typeface="Gill Sans MT"/>
              </a:rPr>
              <a:t> be </a:t>
            </a:r>
            <a:r>
              <a:rPr lang="sv-SE" b="1" kern="0" dirty="0" err="1" smtClean="0">
                <a:latin typeface="Gill Sans MT"/>
              </a:rPr>
              <a:t>added</a:t>
            </a:r>
            <a:r>
              <a:rPr lang="sv-SE" b="1" kern="0" dirty="0" smtClean="0">
                <a:latin typeface="Gill Sans MT"/>
              </a:rPr>
              <a:t> to Stockholm Fashion </a:t>
            </a:r>
            <a:r>
              <a:rPr lang="sv-SE" b="1" kern="0" dirty="0" err="1" smtClean="0">
                <a:latin typeface="Gill Sans MT"/>
              </a:rPr>
              <a:t>District</a:t>
            </a:r>
            <a:r>
              <a:rPr lang="sv-SE" b="1" kern="0" dirty="0" smtClean="0">
                <a:latin typeface="Gill Sans MT"/>
              </a:rPr>
              <a:t> in Nacka strand. </a:t>
            </a:r>
            <a:endParaRPr lang="sv-SE" b="1" kern="0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31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ubrik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8065591" cy="1084982"/>
          </a:xfrm>
        </p:spPr>
        <p:txBody>
          <a:bodyPr/>
          <a:lstStyle/>
          <a:p>
            <a:pPr eaLnBrk="1" hangingPunct="1"/>
            <a:r>
              <a:rPr lang="sv-SE" dirty="0" smtClean="0">
                <a:latin typeface="Gill Sans MT" pitchFamily="34" charset="0"/>
              </a:rPr>
              <a:t>SICKLA</a:t>
            </a:r>
          </a:p>
        </p:txBody>
      </p:sp>
      <p:sp>
        <p:nvSpPr>
          <p:cNvPr id="39940" name="textruta 3"/>
          <p:cNvSpPr txBox="1">
            <a:spLocks noChangeArrowheads="1"/>
          </p:cNvSpPr>
          <p:nvPr/>
        </p:nvSpPr>
        <p:spPr bwMode="auto">
          <a:xfrm>
            <a:off x="827584" y="5661248"/>
            <a:ext cx="67687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GB" b="1" dirty="0">
                <a:latin typeface="Gill Sans MT" pitchFamily="34" charset="0"/>
              </a:rPr>
              <a:t>Close to the </a:t>
            </a:r>
            <a:r>
              <a:rPr lang="en-GB" b="1" dirty="0" err="1">
                <a:latin typeface="Gill Sans MT" pitchFamily="34" charset="0"/>
              </a:rPr>
              <a:t>Sickla</a:t>
            </a:r>
            <a:r>
              <a:rPr lang="en-GB" b="1" dirty="0">
                <a:latin typeface="Gill Sans MT" pitchFamily="34" charset="0"/>
              </a:rPr>
              <a:t> shopping district, </a:t>
            </a:r>
            <a:r>
              <a:rPr lang="en-GB" b="1" dirty="0" smtClean="0">
                <a:latin typeface="Gill Sans MT" pitchFamily="34" charset="0"/>
              </a:rPr>
              <a:t>Nacka </a:t>
            </a:r>
            <a:r>
              <a:rPr lang="en-GB" b="1" dirty="0">
                <a:latin typeface="Gill Sans MT" pitchFamily="34" charset="0"/>
              </a:rPr>
              <a:t>is planning </a:t>
            </a:r>
            <a:r>
              <a:rPr lang="en-GB" b="1" dirty="0" smtClean="0">
                <a:latin typeface="Gill Sans MT" pitchFamily="34" charset="0"/>
              </a:rPr>
              <a:t>for  1,200 </a:t>
            </a:r>
            <a:r>
              <a:rPr lang="en-GB" b="1" dirty="0">
                <a:latin typeface="Gill Sans MT" pitchFamily="34" charset="0"/>
              </a:rPr>
              <a:t>new homes</a:t>
            </a:r>
            <a:r>
              <a:rPr lang="en-GB" b="1" dirty="0" smtClean="0">
                <a:latin typeface="Gill Sans MT" pitchFamily="34" charset="0"/>
              </a:rPr>
              <a:t>. </a:t>
            </a:r>
            <a:endParaRPr lang="en-GB" b="1" dirty="0">
              <a:latin typeface="Gill Sans MT" pitchFamily="34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GB" dirty="0">
              <a:latin typeface="Gill Sans MT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056635" cy="4311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ubrik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762875" cy="1143000"/>
          </a:xfrm>
        </p:spPr>
        <p:txBody>
          <a:bodyPr/>
          <a:lstStyle/>
          <a:p>
            <a:r>
              <a:rPr lang="sv-SE" dirty="0" smtClean="0">
                <a:latin typeface="Gill Sans MT" pitchFamily="34" charset="0"/>
              </a:rPr>
              <a:t>ORMINGE CENTRE</a:t>
            </a:r>
          </a:p>
        </p:txBody>
      </p:sp>
      <p:pic>
        <p:nvPicPr>
          <p:cNvPr id="45059" name="Platshållare för innehåll 3" descr="3.OrmingeC_Bild3_6991_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8027" y="1163111"/>
            <a:ext cx="6422285" cy="4282113"/>
          </a:xfrm>
        </p:spPr>
      </p:pic>
      <p:sp>
        <p:nvSpPr>
          <p:cNvPr id="6" name="textruta 5"/>
          <p:cNvSpPr txBox="1"/>
          <p:nvPr/>
        </p:nvSpPr>
        <p:spPr>
          <a:xfrm>
            <a:off x="971550" y="5445224"/>
            <a:ext cx="6408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GB" b="1" dirty="0" smtClean="0">
                <a:latin typeface="Gill Sans MT" pitchFamily="34" charset="0"/>
              </a:rPr>
              <a:t>Orminge centre, will be developed in to an attractive urban district.</a:t>
            </a:r>
            <a:endParaRPr lang="sv-SE" b="1" kern="0" dirty="0" err="1">
              <a:latin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ORMINGE CENTER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78" y="1417638"/>
            <a:ext cx="6786682" cy="4525963"/>
          </a:xfrm>
        </p:spPr>
      </p:pic>
      <p:sp>
        <p:nvSpPr>
          <p:cNvPr id="5" name="textruta 4"/>
          <p:cNvSpPr txBox="1"/>
          <p:nvPr/>
        </p:nvSpPr>
        <p:spPr>
          <a:xfrm>
            <a:off x="1128578" y="5943601"/>
            <a:ext cx="632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Gill Sans MT" panose="020B0502020104020203" pitchFamily="34" charset="0"/>
              </a:rPr>
              <a:t>1,000 </a:t>
            </a:r>
            <a:r>
              <a:rPr lang="en-GB" b="1" dirty="0">
                <a:latin typeface="Gill Sans MT" panose="020B0502020104020203" pitchFamily="34" charset="0"/>
              </a:rPr>
              <a:t>new homes and 30,000 square metres of space for retail, offices, culture, schools and a swimming pool.</a:t>
            </a:r>
            <a:endParaRPr lang="sv-SE" b="1" kern="0" dirty="0" err="1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ubrik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762875" cy="1143000"/>
          </a:xfrm>
        </p:spPr>
        <p:txBody>
          <a:bodyPr/>
          <a:lstStyle/>
          <a:p>
            <a:r>
              <a:rPr lang="sv-SE" dirty="0" smtClean="0">
                <a:latin typeface="Gill Sans MT" pitchFamily="34" charset="0"/>
              </a:rPr>
              <a:t>THE SKURU BRIDGE</a:t>
            </a:r>
          </a:p>
        </p:txBody>
      </p:sp>
      <p:pic>
        <p:nvPicPr>
          <p:cNvPr id="49155" name="Platshållare för innehåll 3" descr="beskuren%20b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328" b="8160"/>
          <a:stretch>
            <a:fillRect/>
          </a:stretch>
        </p:blipFill>
        <p:spPr>
          <a:xfrm>
            <a:off x="1130300" y="1268413"/>
            <a:ext cx="7200900" cy="4392612"/>
          </a:xfrm>
        </p:spPr>
      </p:pic>
      <p:sp>
        <p:nvSpPr>
          <p:cNvPr id="49156" name="textruta 5"/>
          <p:cNvSpPr txBox="1">
            <a:spLocks noChangeArrowheads="1"/>
          </p:cNvSpPr>
          <p:nvPr/>
        </p:nvSpPr>
        <p:spPr bwMode="auto">
          <a:xfrm>
            <a:off x="971550" y="5661025"/>
            <a:ext cx="74888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Gill Sans MT" pitchFamily="34" charset="0"/>
              </a:rPr>
              <a:t>To improve traffic flow and safety on the motorway </a:t>
            </a:r>
            <a:r>
              <a:rPr lang="en-GB" b="1" dirty="0" smtClean="0">
                <a:latin typeface="Gill Sans MT" pitchFamily="34" charset="0"/>
              </a:rPr>
              <a:t>a </a:t>
            </a:r>
            <a:r>
              <a:rPr lang="en-GB" b="1" dirty="0">
                <a:latin typeface="Gill Sans MT" pitchFamily="34" charset="0"/>
              </a:rPr>
              <a:t>new bridge will be built over </a:t>
            </a:r>
            <a:r>
              <a:rPr lang="en-GB" b="1" dirty="0" err="1">
                <a:latin typeface="Gill Sans MT" pitchFamily="34" charset="0"/>
              </a:rPr>
              <a:t>Skurusundet</a:t>
            </a:r>
            <a:r>
              <a:rPr lang="en-GB" b="1" dirty="0">
                <a:latin typeface="Gill Sans MT" pitchFamily="34" charset="0"/>
              </a:rPr>
              <a:t>.</a:t>
            </a:r>
            <a:endParaRPr lang="sv-SE" b="1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ÄLTA CENTER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1130400" y="6093296"/>
            <a:ext cx="639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GB" b="1" dirty="0" err="1">
                <a:latin typeface="Gill Sans MT" pitchFamily="34" charset="0"/>
              </a:rPr>
              <a:t>Älta</a:t>
            </a:r>
            <a:r>
              <a:rPr lang="en-GB" b="1" dirty="0">
                <a:latin typeface="Gill Sans MT" pitchFamily="34" charset="0"/>
              </a:rPr>
              <a:t> centre </a:t>
            </a:r>
            <a:r>
              <a:rPr lang="en-GB" b="1" dirty="0" smtClean="0">
                <a:latin typeface="Gill Sans MT" pitchFamily="34" charset="0"/>
              </a:rPr>
              <a:t>will be developed </a:t>
            </a:r>
            <a:r>
              <a:rPr lang="en-GB" b="1" dirty="0">
                <a:latin typeface="Gill Sans MT" pitchFamily="34" charset="0"/>
              </a:rPr>
              <a:t>into an attractive</a:t>
            </a:r>
          </a:p>
          <a:p>
            <a:pPr marL="0" indent="0">
              <a:buFont typeface="Arial" charset="0"/>
              <a:buNone/>
            </a:pPr>
            <a:r>
              <a:rPr lang="en-GB" b="1" dirty="0">
                <a:latin typeface="Gill Sans MT" pitchFamily="34" charset="0"/>
              </a:rPr>
              <a:t>urban district in a beautiful natural setting.</a:t>
            </a:r>
            <a:endParaRPr lang="sv-SE" b="1" kern="0" dirty="0" err="1">
              <a:latin typeface="Gill Sans MT"/>
            </a:endParaRP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05" y="1414029"/>
            <a:ext cx="7762875" cy="4415369"/>
          </a:xfrm>
        </p:spPr>
      </p:pic>
    </p:spTree>
    <p:extLst>
      <p:ext uri="{BB962C8B-B14F-4D97-AF65-F5344CB8AC3E}">
        <p14:creationId xmlns:p14="http://schemas.microsoft.com/office/powerpoint/2010/main" val="16129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FISKSÄTRA CENTER</a:t>
            </a:r>
            <a:endParaRPr lang="sv-SE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 rot="10800000" flipV="1">
            <a:off x="1287534" y="5674021"/>
            <a:ext cx="62367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Residents in Fisksätra</a:t>
            </a:r>
            <a:r>
              <a:rPr kumimoji="0" lang="sv-SE" altLang="sv-SE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have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been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involved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in the planning</a:t>
            </a:r>
            <a:r>
              <a:rPr kumimoji="0" lang="sv-SE" altLang="sv-SE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. Young </a:t>
            </a:r>
            <a:r>
              <a:rPr lang="sv-SE" altLang="sv-SE" b="1" dirty="0" err="1" smtClean="0">
                <a:latin typeface="Gill Sans MT" panose="020B0502020104020203" pitchFamily="34" charset="0"/>
              </a:rPr>
              <a:t>people</a:t>
            </a:r>
            <a:r>
              <a:rPr lang="sv-SE" altLang="sv-SE" b="1" dirty="0" smtClean="0">
                <a:latin typeface="Gill Sans MT" panose="020B0502020104020203" pitchFamily="34" charset="0"/>
              </a:rPr>
              <a:t>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have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visualized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their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ideas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in the computer game </a:t>
            </a:r>
            <a:r>
              <a:rPr kumimoji="0" lang="sv-SE" altLang="sv-S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Minecraft</a:t>
            </a:r>
            <a:r>
              <a:rPr kumimoji="0" lang="sv-SE" altLang="sv-S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.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1"/>
            <a:ext cx="6264696" cy="44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FISKSÄTRA MARINA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4" y="1268760"/>
            <a:ext cx="6034617" cy="4525963"/>
          </a:xfrm>
        </p:spPr>
      </p:pic>
      <p:sp>
        <p:nvSpPr>
          <p:cNvPr id="5" name="textruta 4"/>
          <p:cNvSpPr txBox="1"/>
          <p:nvPr/>
        </p:nvSpPr>
        <p:spPr>
          <a:xfrm>
            <a:off x="1100740" y="5919091"/>
            <a:ext cx="6034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Gill Sans MT" panose="020B0502020104020203" pitchFamily="34" charset="0"/>
              </a:rPr>
              <a:t>Fisksätra Marina </a:t>
            </a:r>
            <a:r>
              <a:rPr lang="sv-SE" b="1" dirty="0" err="1">
                <a:latin typeface="Gill Sans MT" panose="020B0502020104020203" pitchFamily="34" charset="0"/>
              </a:rPr>
              <a:t>will</a:t>
            </a:r>
            <a:r>
              <a:rPr lang="sv-SE" b="1" dirty="0">
                <a:latin typeface="Gill Sans MT" panose="020B0502020104020203" pitchFamily="34" charset="0"/>
              </a:rPr>
              <a:t> be a meeting </a:t>
            </a:r>
            <a:r>
              <a:rPr lang="sv-SE" b="1" dirty="0" err="1" smtClean="0">
                <a:latin typeface="Gill Sans MT" panose="020B0502020104020203" pitchFamily="34" charset="0"/>
              </a:rPr>
              <a:t>place</a:t>
            </a:r>
            <a:r>
              <a:rPr lang="sv-SE" b="1" dirty="0" smtClean="0">
                <a:latin typeface="Gill Sans MT" panose="020B0502020104020203" pitchFamily="34" charset="0"/>
              </a:rPr>
              <a:t> in Nacka, </a:t>
            </a:r>
            <a:r>
              <a:rPr lang="sv-SE" b="1" dirty="0" err="1">
                <a:latin typeface="Gill Sans MT" panose="020B0502020104020203" pitchFamily="34" charset="0"/>
              </a:rPr>
              <a:t>with</a:t>
            </a:r>
            <a:r>
              <a:rPr lang="sv-SE" b="1" dirty="0">
                <a:latin typeface="Gill Sans MT" panose="020B0502020104020203" pitchFamily="34" charset="0"/>
              </a:rPr>
              <a:t> </a:t>
            </a:r>
            <a:r>
              <a:rPr lang="sv-SE" b="1" dirty="0" err="1">
                <a:latin typeface="Gill Sans MT" panose="020B0502020104020203" pitchFamily="34" charset="0"/>
              </a:rPr>
              <a:t>boat</a:t>
            </a:r>
            <a:r>
              <a:rPr lang="sv-SE" b="1" dirty="0">
                <a:latin typeface="Gill Sans MT" panose="020B0502020104020203" pitchFamily="34" charset="0"/>
              </a:rPr>
              <a:t> </a:t>
            </a:r>
            <a:r>
              <a:rPr lang="sv-SE" b="1" dirty="0" err="1">
                <a:latin typeface="Gill Sans MT" panose="020B0502020104020203" pitchFamily="34" charset="0"/>
              </a:rPr>
              <a:t>traffic</a:t>
            </a:r>
            <a:r>
              <a:rPr lang="sv-SE" b="1" dirty="0">
                <a:latin typeface="Gill Sans MT" panose="020B0502020104020203" pitchFamily="34" charset="0"/>
              </a:rPr>
              <a:t> from the </a:t>
            </a:r>
            <a:r>
              <a:rPr lang="sv-SE" b="1" dirty="0" err="1">
                <a:latin typeface="Gill Sans MT" panose="020B0502020104020203" pitchFamily="34" charset="0"/>
              </a:rPr>
              <a:t>pier</a:t>
            </a:r>
            <a:r>
              <a:rPr lang="sv-SE" b="1" dirty="0">
                <a:latin typeface="Gill Sans MT" panose="020B0502020104020203" pitchFamily="34" charset="0"/>
              </a:rPr>
              <a:t>, museum, restaurant and </a:t>
            </a:r>
            <a:r>
              <a:rPr lang="sv-SE" b="1" dirty="0" err="1" smtClean="0">
                <a:latin typeface="Gill Sans MT" panose="020B0502020104020203" pitchFamily="34" charset="0"/>
              </a:rPr>
              <a:t>shipbuilding</a:t>
            </a:r>
            <a:r>
              <a:rPr lang="sv-SE" b="1" dirty="0" smtClean="0">
                <a:latin typeface="Gill Sans MT" panose="020B0502020104020203" pitchFamily="34" charset="0"/>
              </a:rPr>
              <a:t>.</a:t>
            </a:r>
            <a:endParaRPr lang="sv-SE" b="1" kern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ubrik 1"/>
          <p:cNvSpPr>
            <a:spLocks noGrp="1"/>
          </p:cNvSpPr>
          <p:nvPr>
            <p:ph type="title"/>
          </p:nvPr>
        </p:nvSpPr>
        <p:spPr>
          <a:xfrm>
            <a:off x="971551" y="0"/>
            <a:ext cx="7488882" cy="1052736"/>
          </a:xfrm>
        </p:spPr>
        <p:txBody>
          <a:bodyPr/>
          <a:lstStyle/>
          <a:p>
            <a:pPr>
              <a:defRPr/>
            </a:pPr>
            <a:r>
              <a:rPr lang="sv-SE" cap="all" dirty="0" smtClean="0">
                <a:latin typeface="Gill Sans MT" pitchFamily="34" charset="0"/>
              </a:rPr>
              <a:t>Central Nacka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116059" y="5661248"/>
            <a:ext cx="716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 smtClean="0">
                <a:latin typeface="Gill Sans MT" pitchFamily="34" charset="0"/>
              </a:rPr>
              <a:t>The municipality is planning for 4 600 new homes </a:t>
            </a:r>
            <a:r>
              <a:rPr lang="en-GB" b="1" dirty="0">
                <a:latin typeface="Gill Sans MT" pitchFamily="34" charset="0"/>
              </a:rPr>
              <a:t>and </a:t>
            </a:r>
            <a:r>
              <a:rPr lang="en-GB" b="1" dirty="0" smtClean="0">
                <a:latin typeface="Gill Sans MT" pitchFamily="34" charset="0"/>
              </a:rPr>
              <a:t>7 000 workplaces only 5 km from Stockholm city.</a:t>
            </a:r>
            <a:endParaRPr lang="sv-SE" b="1" kern="0" dirty="0">
              <a:latin typeface="Gill Sans MT" pitchFamily="34" charset="0"/>
            </a:endParaRPr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59" y="908720"/>
            <a:ext cx="7144187" cy="4718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CENTRAL NACKA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800" b="1" dirty="0" smtClean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 smtClean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 smtClean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 smtClean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>
              <a:latin typeface="Gill Sans MT" pitchFamily="34" charset="0"/>
            </a:endParaRPr>
          </a:p>
          <a:p>
            <a:pPr marL="0" indent="0">
              <a:buNone/>
            </a:pPr>
            <a:endParaRPr lang="en-GB" sz="1800" b="1" dirty="0" smtClean="0">
              <a:latin typeface="Gill Sans MT" pitchFamily="34" charset="0"/>
            </a:endParaRPr>
          </a:p>
          <a:p>
            <a:endParaRPr lang="sv-SE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400" y="1186806"/>
            <a:ext cx="7133237" cy="425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ruta 6"/>
          <p:cNvSpPr txBox="1"/>
          <p:nvPr/>
        </p:nvSpPr>
        <p:spPr>
          <a:xfrm>
            <a:off x="1130400" y="5627910"/>
            <a:ext cx="5961880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GB" b="1" dirty="0" smtClean="0">
                <a:latin typeface="Gill Sans MT" pitchFamily="34" charset="0"/>
              </a:rPr>
              <a:t>A new </a:t>
            </a:r>
            <a:r>
              <a:rPr lang="en-GB" b="1" dirty="0">
                <a:latin typeface="Gill Sans MT" pitchFamily="34" charset="0"/>
              </a:rPr>
              <a:t>metro line to </a:t>
            </a:r>
            <a:r>
              <a:rPr lang="en-GB" b="1" dirty="0" smtClean="0">
                <a:latin typeface="Gill Sans MT" pitchFamily="34" charset="0"/>
              </a:rPr>
              <a:t>central Nacka makes </a:t>
            </a:r>
            <a:r>
              <a:rPr lang="en-GB" b="1" dirty="0">
                <a:latin typeface="Gill Sans MT" pitchFamily="34" charset="0"/>
              </a:rPr>
              <a:t>the area </a:t>
            </a:r>
            <a:r>
              <a:rPr lang="en-GB" b="1" dirty="0" smtClean="0">
                <a:latin typeface="Gill Sans MT" pitchFamily="34" charset="0"/>
              </a:rPr>
              <a:t>an important hub for transport and service</a:t>
            </a:r>
            <a:r>
              <a:rPr lang="en-GB" b="1" dirty="0">
                <a:latin typeface="Gill Sans MT" pitchFamily="34" charset="0"/>
              </a:rPr>
              <a:t>.</a:t>
            </a:r>
            <a:r>
              <a:rPr lang="en-GB" b="1" dirty="0" smtClean="0">
                <a:latin typeface="Gill Sans MT" pitchFamily="34" charset="0"/>
              </a:rPr>
              <a:t> </a:t>
            </a:r>
            <a:endParaRPr lang="en-GB" b="1" dirty="0">
              <a:latin typeface="Gill Sans MT" pitchFamily="34" charset="0"/>
            </a:endParaRPr>
          </a:p>
          <a:p>
            <a:pPr algn="ctr">
              <a:lnSpc>
                <a:spcPts val="4000"/>
              </a:lnSpc>
            </a:pPr>
            <a:endParaRPr lang="sv-SE" sz="2400" kern="0" dirty="0" err="1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514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920880" cy="1228998"/>
          </a:xfrm>
        </p:spPr>
        <p:txBody>
          <a:bodyPr/>
          <a:lstStyle/>
          <a:p>
            <a:r>
              <a:rPr lang="sv-SE" dirty="0" smtClean="0"/>
              <a:t>CENTRAL NACKA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38985"/>
            <a:ext cx="7762875" cy="4057826"/>
          </a:xfrm>
        </p:spPr>
      </p:pic>
      <p:sp>
        <p:nvSpPr>
          <p:cNvPr id="7" name="textruta 6"/>
          <p:cNvSpPr txBox="1"/>
          <p:nvPr/>
        </p:nvSpPr>
        <p:spPr>
          <a:xfrm>
            <a:off x="-900608" y="5496811"/>
            <a:ext cx="712879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sv-SE" b="1" kern="0" dirty="0" smtClean="0">
                <a:latin typeface="Gill Sans MT"/>
              </a:rPr>
              <a:t>Sports </a:t>
            </a:r>
            <a:r>
              <a:rPr lang="sv-SE" b="1" kern="0" dirty="0" err="1" smtClean="0">
                <a:latin typeface="Gill Sans MT"/>
              </a:rPr>
              <a:t>ground</a:t>
            </a:r>
            <a:r>
              <a:rPr lang="sv-SE" b="1" kern="0" dirty="0" smtClean="0">
                <a:latin typeface="Gill Sans MT"/>
              </a:rPr>
              <a:t> in central Nacka</a:t>
            </a:r>
            <a:endParaRPr lang="sv-SE" b="1" kern="0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6160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ubrik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762875" cy="1143000"/>
          </a:xfrm>
        </p:spPr>
        <p:txBody>
          <a:bodyPr/>
          <a:lstStyle/>
          <a:p>
            <a:pPr eaLnBrk="1" hangingPunct="1">
              <a:defRPr/>
            </a:pPr>
            <a:r>
              <a:rPr lang="sv-SE" cap="all" dirty="0" smtClean="0">
                <a:latin typeface="Gill Sans MT" pitchFamily="34" charset="0"/>
              </a:rPr>
              <a:t>Henriksdal</a:t>
            </a:r>
            <a:endParaRPr lang="sv-SE" dirty="0" smtClean="0">
              <a:latin typeface="Gill Sans MT" pitchFamily="34" charset="0"/>
            </a:endParaRPr>
          </a:p>
        </p:txBody>
      </p:sp>
      <p:sp>
        <p:nvSpPr>
          <p:cNvPr id="23556" name="textruta 3"/>
          <p:cNvSpPr txBox="1">
            <a:spLocks noChangeArrowheads="1"/>
          </p:cNvSpPr>
          <p:nvPr/>
        </p:nvSpPr>
        <p:spPr bwMode="auto">
          <a:xfrm>
            <a:off x="971550" y="5445125"/>
            <a:ext cx="6192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latin typeface="Gill Sans MT" pitchFamily="34" charset="0"/>
              </a:rPr>
              <a:t>The density in </a:t>
            </a:r>
            <a:r>
              <a:rPr lang="en-GB" b="1" dirty="0" err="1">
                <a:latin typeface="Gill Sans MT" pitchFamily="34" charset="0"/>
              </a:rPr>
              <a:t>Henriksdal</a:t>
            </a:r>
            <a:r>
              <a:rPr lang="en-GB" b="1" dirty="0">
                <a:latin typeface="Gill Sans MT" pitchFamily="34" charset="0"/>
              </a:rPr>
              <a:t> will be increased to create a more urban environment with </a:t>
            </a:r>
            <a:r>
              <a:rPr lang="en-GB" b="1" dirty="0" smtClean="0">
                <a:latin typeface="Gill Sans MT" pitchFamily="34" charset="0"/>
              </a:rPr>
              <a:t>1,500 </a:t>
            </a:r>
            <a:r>
              <a:rPr lang="en-GB" b="1" dirty="0">
                <a:latin typeface="Gill Sans MT" pitchFamily="34" charset="0"/>
              </a:rPr>
              <a:t>new homes</a:t>
            </a:r>
            <a:r>
              <a:rPr lang="en-GB" dirty="0"/>
              <a:t>.</a:t>
            </a:r>
            <a:endParaRPr lang="sv-SE" dirty="0"/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6" b="4191"/>
          <a:stretch/>
        </p:blipFill>
        <p:spPr>
          <a:xfrm>
            <a:off x="1149415" y="1196752"/>
            <a:ext cx="6798780" cy="3998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ubrik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762875" cy="1143000"/>
          </a:xfrm>
        </p:spPr>
        <p:txBody>
          <a:bodyPr/>
          <a:lstStyle/>
          <a:p>
            <a:r>
              <a:rPr lang="sv-SE" smtClean="0">
                <a:latin typeface="Gill Sans MT" pitchFamily="34" charset="0"/>
              </a:rPr>
              <a:t>KVARNHOLMEN</a:t>
            </a:r>
          </a:p>
        </p:txBody>
      </p:sp>
      <p:pic>
        <p:nvPicPr>
          <p:cNvPr id="27651" name="Platshållare för innehåll 3" descr="Helikoptervy Emil Nyland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3188"/>
          <a:stretch>
            <a:fillRect/>
          </a:stretch>
        </p:blipFill>
        <p:spPr>
          <a:xfrm>
            <a:off x="971550" y="1230313"/>
            <a:ext cx="7199313" cy="4646612"/>
          </a:xfrm>
        </p:spPr>
      </p:pic>
      <p:sp>
        <p:nvSpPr>
          <p:cNvPr id="27652" name="textruta 4"/>
          <p:cNvSpPr txBox="1">
            <a:spLocks noChangeArrowheads="1"/>
          </p:cNvSpPr>
          <p:nvPr/>
        </p:nvSpPr>
        <p:spPr bwMode="auto">
          <a:xfrm>
            <a:off x="971550" y="5879012"/>
            <a:ext cx="68408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Gill Sans MT" panose="020B0502020104020203" pitchFamily="34" charset="0"/>
              </a:rPr>
              <a:t>3,000 new homes </a:t>
            </a:r>
            <a:r>
              <a:rPr lang="en-GB" b="1" dirty="0">
                <a:latin typeface="Gill Sans MT" panose="020B0502020104020203" pitchFamily="34" charset="0"/>
              </a:rPr>
              <a:t>and the same number of workplaces in a unique archipelago setting just 3.5 kilometres from Stockholm </a:t>
            </a:r>
            <a:r>
              <a:rPr lang="en-GB" b="1" dirty="0" smtClean="0">
                <a:latin typeface="Gill Sans MT" panose="020B0502020104020203" pitchFamily="34" charset="0"/>
              </a:rPr>
              <a:t>city.</a:t>
            </a:r>
            <a:endParaRPr lang="sv-SE" b="1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ubrik 1"/>
          <p:cNvSpPr>
            <a:spLocks noGrp="1"/>
          </p:cNvSpPr>
          <p:nvPr>
            <p:ph type="title"/>
          </p:nvPr>
        </p:nvSpPr>
        <p:spPr>
          <a:xfrm>
            <a:off x="1116013" y="271345"/>
            <a:ext cx="7762875" cy="1143000"/>
          </a:xfrm>
        </p:spPr>
        <p:txBody>
          <a:bodyPr/>
          <a:lstStyle/>
          <a:p>
            <a:r>
              <a:rPr lang="sv-SE" smtClean="0">
                <a:latin typeface="Gill Sans MT" pitchFamily="34" charset="0"/>
              </a:rPr>
              <a:t>KVARNHOLMEN</a:t>
            </a:r>
          </a:p>
        </p:txBody>
      </p:sp>
      <p:pic>
        <p:nvPicPr>
          <p:cNvPr id="29699" name="Platshållare för innehåll 4" descr="Stockhom Lighthouse_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886"/>
          <a:stretch>
            <a:fillRect/>
          </a:stretch>
        </p:blipFill>
        <p:spPr>
          <a:xfrm>
            <a:off x="1116013" y="1414345"/>
            <a:ext cx="6263263" cy="4079407"/>
          </a:xfrm>
        </p:spPr>
      </p:pic>
      <p:sp>
        <p:nvSpPr>
          <p:cNvPr id="29700" name="textruta 5"/>
          <p:cNvSpPr txBox="1">
            <a:spLocks noChangeArrowheads="1"/>
          </p:cNvSpPr>
          <p:nvPr/>
        </p:nvSpPr>
        <p:spPr bwMode="auto">
          <a:xfrm>
            <a:off x="971550" y="5661248"/>
            <a:ext cx="763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latin typeface="Gill Sans MT" pitchFamily="34" charset="0"/>
              </a:rPr>
              <a:t>Stockholm Lighthouse will provide new, modernist, housing with panoramic views over the approach to Stockholm by water.</a:t>
            </a:r>
            <a:endParaRPr lang="sv-SE" b="1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ubrik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762875" cy="1143000"/>
          </a:xfrm>
        </p:spPr>
        <p:txBody>
          <a:bodyPr/>
          <a:lstStyle/>
          <a:p>
            <a:r>
              <a:rPr lang="sv-SE" smtClean="0">
                <a:latin typeface="Gill Sans MT" pitchFamily="34" charset="0"/>
              </a:rPr>
              <a:t>KVARNHOLMEN BRIDGE</a:t>
            </a:r>
          </a:p>
        </p:txBody>
      </p:sp>
      <p:pic>
        <p:nvPicPr>
          <p:cNvPr id="33795" name="Platshållare för innehåll 3" descr="2. Bilaga2d Kvarnholmen_Mar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059" t="-3709" r="-2036"/>
          <a:stretch>
            <a:fillRect/>
          </a:stretch>
        </p:blipFill>
        <p:spPr>
          <a:xfrm>
            <a:off x="971550" y="1125538"/>
            <a:ext cx="7199313" cy="4149725"/>
          </a:xfrm>
        </p:spPr>
      </p:pic>
      <p:sp>
        <p:nvSpPr>
          <p:cNvPr id="5" name="textruta 4"/>
          <p:cNvSpPr txBox="1"/>
          <p:nvPr/>
        </p:nvSpPr>
        <p:spPr>
          <a:xfrm>
            <a:off x="971550" y="5445125"/>
            <a:ext cx="7632898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defRPr/>
            </a:pPr>
            <a:r>
              <a:rPr lang="en-GB" b="1" dirty="0">
                <a:latin typeface="Gill Sans MT" pitchFamily="34" charset="0"/>
              </a:rPr>
              <a:t>The </a:t>
            </a:r>
            <a:r>
              <a:rPr lang="en-GB" b="1" dirty="0" err="1">
                <a:latin typeface="Gill Sans MT" pitchFamily="34" charset="0"/>
              </a:rPr>
              <a:t>Kvarnholmen</a:t>
            </a:r>
            <a:r>
              <a:rPr lang="en-GB" b="1" dirty="0">
                <a:latin typeface="Gill Sans MT" pitchFamily="34" charset="0"/>
              </a:rPr>
              <a:t> </a:t>
            </a:r>
            <a:r>
              <a:rPr lang="en-GB" b="1" dirty="0" smtClean="0">
                <a:latin typeface="Gill Sans MT" pitchFamily="34" charset="0"/>
              </a:rPr>
              <a:t>bridge will </a:t>
            </a:r>
            <a:r>
              <a:rPr lang="en-GB" b="1" dirty="0">
                <a:latin typeface="Gill Sans MT" pitchFamily="34" charset="0"/>
              </a:rPr>
              <a:t>join </a:t>
            </a:r>
            <a:r>
              <a:rPr lang="en-GB" b="1" dirty="0" err="1">
                <a:latin typeface="Gill Sans MT" pitchFamily="34" charset="0"/>
              </a:rPr>
              <a:t>Kvarnholmen</a:t>
            </a:r>
            <a:r>
              <a:rPr lang="en-GB" b="1" dirty="0">
                <a:latin typeface="Gill Sans MT" pitchFamily="34" charset="0"/>
              </a:rPr>
              <a:t> to central Nacka</a:t>
            </a:r>
            <a:r>
              <a:rPr lang="sv-SE" b="1" kern="0" dirty="0" smtClean="0">
                <a:latin typeface="Gill Sans MT" pitchFamily="34" charset="0"/>
              </a:rPr>
              <a:t>.</a:t>
            </a:r>
            <a:endParaRPr lang="sv-SE" b="1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EXTENDED LIGHT RAIL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/>
        </p:blipFill>
        <p:spPr>
          <a:xfrm>
            <a:off x="1130400" y="1196752"/>
            <a:ext cx="6465936" cy="4392488"/>
          </a:xfrm>
        </p:spPr>
      </p:pic>
      <p:sp>
        <p:nvSpPr>
          <p:cNvPr id="3" name="textruta 2"/>
          <p:cNvSpPr txBox="1"/>
          <p:nvPr/>
        </p:nvSpPr>
        <p:spPr>
          <a:xfrm>
            <a:off x="1259632" y="5805264"/>
            <a:ext cx="6624736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GB" b="1" dirty="0">
                <a:latin typeface="Gill Sans MT" pitchFamily="34" charset="0"/>
              </a:rPr>
              <a:t>The </a:t>
            </a:r>
            <a:r>
              <a:rPr lang="en-GB" b="1" dirty="0" smtClean="0">
                <a:latin typeface="Gill Sans MT" pitchFamily="34" charset="0"/>
              </a:rPr>
              <a:t>light </a:t>
            </a:r>
            <a:r>
              <a:rPr lang="en-GB" b="1" dirty="0">
                <a:latin typeface="Gill Sans MT" pitchFamily="34" charset="0"/>
              </a:rPr>
              <a:t>rail line (</a:t>
            </a:r>
            <a:r>
              <a:rPr lang="en-GB" b="1" dirty="0" err="1">
                <a:latin typeface="Gill Sans MT" pitchFamily="34" charset="0"/>
              </a:rPr>
              <a:t>Tvärbanan</a:t>
            </a:r>
            <a:r>
              <a:rPr lang="en-GB" b="1" dirty="0">
                <a:latin typeface="Gill Sans MT" pitchFamily="34" charset="0"/>
              </a:rPr>
              <a:t>) </a:t>
            </a:r>
            <a:r>
              <a:rPr lang="en-GB" b="1" dirty="0" smtClean="0">
                <a:latin typeface="Gill Sans MT" pitchFamily="34" charset="0"/>
              </a:rPr>
              <a:t>is extended to </a:t>
            </a:r>
            <a:r>
              <a:rPr lang="en-GB" b="1" dirty="0" err="1" smtClean="0">
                <a:latin typeface="Gill Sans MT" pitchFamily="34" charset="0"/>
              </a:rPr>
              <a:t>Sickla</a:t>
            </a:r>
            <a:r>
              <a:rPr lang="en-GB" b="1" dirty="0" smtClean="0">
                <a:latin typeface="Gill Sans MT" pitchFamily="34" charset="0"/>
              </a:rPr>
              <a:t>. </a:t>
            </a:r>
            <a:endParaRPr lang="en-GB" b="1" dirty="0">
              <a:latin typeface="Gill Sans MT" pitchFamily="34" charset="0"/>
            </a:endParaRPr>
          </a:p>
          <a:p>
            <a:pPr algn="ctr">
              <a:lnSpc>
                <a:spcPts val="4000"/>
              </a:lnSpc>
            </a:pPr>
            <a:endParaRPr lang="sv-SE" sz="2400" kern="0" dirty="0" err="1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840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cka PP mall, lila kvarnhjul och grön logotyp">
  <a:themeElements>
    <a:clrScheme name="Nacka, ny version">
      <a:dk1>
        <a:sysClr val="windowText" lastClr="000000"/>
      </a:dk1>
      <a:lt1>
        <a:sysClr val="window" lastClr="FFFFFF"/>
      </a:lt1>
      <a:dk2>
        <a:srgbClr val="0F65B8"/>
      </a:dk2>
      <a:lt2>
        <a:srgbClr val="EEECE1"/>
      </a:lt2>
      <a:accent1>
        <a:srgbClr val="97AC1E"/>
      </a:accent1>
      <a:accent2>
        <a:srgbClr val="83449D"/>
      </a:accent2>
      <a:accent3>
        <a:srgbClr val="F07717"/>
      </a:accent3>
      <a:accent4>
        <a:srgbClr val="0F65B8"/>
      </a:accent4>
      <a:accent5>
        <a:srgbClr val="C0DE3D"/>
      </a:accent5>
      <a:accent6>
        <a:srgbClr val="BD0012"/>
      </a:accent6>
      <a:hlink>
        <a:srgbClr val="0F65B8"/>
      </a:hlink>
      <a:folHlink>
        <a:srgbClr val="BD001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lnSpc>
            <a:spcPts val="4000"/>
          </a:lnSpc>
          <a:defRPr sz="2400" kern="0" dirty="0" err="1">
            <a:latin typeface="Gill Sans M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A2D9E59423134DB23661F1E9020B27" ma:contentTypeVersion="1" ma:contentTypeDescription="Skapa ett nytt dokument." ma:contentTypeScope="" ma:versionID="24c7f2c228082c626853cd13e77eb853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4c7111f96ba14b031a89f2b04ea6e81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malagt startdatum" ma:internalName="PublishingStartDate">
      <xsd:simpleType>
        <xsd:restriction base="dms:Unknown"/>
      </xsd:simpleType>
    </xsd:element>
    <xsd:element name="PublishingExpirationDate" ma:index="9" nillable="true" ma:displayName="Schemalagt slutdatum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3E691F3-28BD-4A15-B732-4DBBF0C7D513}">
  <ds:schemaRefs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A8FED78-FBC9-4259-8F45-7767F4FE0A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B9286-3411-4393-B8D4-FDA9C3AED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Nacka PP mall, lila kvarnhjul och grön logotyp</Template>
  <TotalTime>2524</TotalTime>
  <Words>333</Words>
  <Application>Microsoft Office PowerPoint</Application>
  <PresentationFormat>Bildspel på skärmen (4:3)</PresentationFormat>
  <Paragraphs>50</Paragraphs>
  <Slides>18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Calibri</vt:lpstr>
      <vt:lpstr>Gill Sans MT</vt:lpstr>
      <vt:lpstr>Nacka PP mall, lila kvarnhjul och grön logotyp</vt:lpstr>
      <vt:lpstr>WELCOME TO NACKA CITY</vt:lpstr>
      <vt:lpstr>Central Nacka</vt:lpstr>
      <vt:lpstr>CENTRAL NACKA</vt:lpstr>
      <vt:lpstr>CENTRAL NACKA</vt:lpstr>
      <vt:lpstr>Henriksdal</vt:lpstr>
      <vt:lpstr>KVARNHOLMEN</vt:lpstr>
      <vt:lpstr>KVARNHOLMEN</vt:lpstr>
      <vt:lpstr>KVARNHOLMEN BRIDGE</vt:lpstr>
      <vt:lpstr>EXTENDED LIGHT RAIL</vt:lpstr>
      <vt:lpstr>NACKA STRAND</vt:lpstr>
      <vt:lpstr>STOCKHOLM FASHION DISTRICT</vt:lpstr>
      <vt:lpstr>SICKLA</vt:lpstr>
      <vt:lpstr>ORMINGE CENTRE</vt:lpstr>
      <vt:lpstr>ORMINGE CENTER</vt:lpstr>
      <vt:lpstr>THE SKURU BRIDGE</vt:lpstr>
      <vt:lpstr>ÄLTA CENTER</vt:lpstr>
      <vt:lpstr>FISKSÄTRA CENTER</vt:lpstr>
      <vt:lpstr>FISKSÄTRA MARINA</vt:lpstr>
    </vt:vector>
  </TitlesOfParts>
  <Company>Nacka kommun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Nacka City</dc:title>
  <dc:creator>Nacka kommun</dc:creator>
  <cp:lastModifiedBy>Klingmark Elisabeth</cp:lastModifiedBy>
  <cp:revision>114</cp:revision>
  <cp:lastPrinted>2015-01-30T12:51:43Z</cp:lastPrinted>
  <dcterms:created xsi:type="dcterms:W3CDTF">2014-01-29T11:36:11Z</dcterms:created>
  <dcterms:modified xsi:type="dcterms:W3CDTF">2015-01-30T14:03:00Z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0x01010091A2D9E59423134DB23661F1E9020B27</vt:lpwstr>
  </property>
</Properties>
</file>