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60" r:id="rId5"/>
    <p:sldId id="372" r:id="rId6"/>
    <p:sldId id="373" r:id="rId7"/>
    <p:sldId id="374" r:id="rId8"/>
    <p:sldId id="375" r:id="rId9"/>
    <p:sldId id="376" r:id="rId10"/>
    <p:sldId id="377" r:id="rId11"/>
    <p:sldId id="378" r:id="rId12"/>
    <p:sldId id="379" r:id="rId13"/>
    <p:sldId id="380" r:id="rId14"/>
    <p:sldId id="381" r:id="rId15"/>
    <p:sldId id="382" r:id="rId16"/>
    <p:sldId id="383" r:id="rId17"/>
    <p:sldId id="282" r:id="rId18"/>
  </p:sldIdLst>
  <p:sldSz cx="12192000" cy="6858000"/>
  <p:notesSz cx="6858000" cy="9144000"/>
  <p:defaultTextStyle>
    <a:defPPr>
      <a:defRPr lang="sv-SE"/>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ida 2">
    <p:spTree>
      <p:nvGrpSpPr>
        <p:cNvPr id="1" name=""/>
        <p:cNvGrpSpPr/>
        <p:nvPr/>
      </p:nvGrpSpPr>
      <p:grpSpPr>
        <a:xfrm>
          <a:off x="0" y="0"/>
          <a:ext cx="0" cy="0"/>
          <a:chOff x="0" y="0"/>
          <a:chExt cx="0" cy="0"/>
        </a:xfrm>
      </p:grpSpPr>
      <p:sp>
        <p:nvSpPr>
          <p:cNvPr id="14" name="Platshållare för bild 2">
            <a:extLst>
              <a:ext uri="{FF2B5EF4-FFF2-40B4-BE49-F238E27FC236}">
                <a16:creationId xmlns:a16="http://schemas.microsoft.com/office/drawing/2014/main" id="{1B88160D-60C4-D143-BE4B-82784E5915E6}"/>
              </a:ext>
            </a:extLst>
          </p:cNvPr>
          <p:cNvSpPr>
            <a:spLocks noGrp="1"/>
          </p:cNvSpPr>
          <p:nvPr>
            <p:ph type="pic" idx="1"/>
          </p:nvPr>
        </p:nvSpPr>
        <p:spPr>
          <a:xfrm>
            <a:off x="181024" y="192000"/>
            <a:ext cx="6510181" cy="61056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5" name="Bildobjekt 4">
            <a:extLst>
              <a:ext uri="{FF2B5EF4-FFF2-40B4-BE49-F238E27FC236}">
                <a16:creationId xmlns:a16="http://schemas.microsoft.com/office/drawing/2014/main" id="{BD6B738D-5130-794F-A412-E696878AA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11" name="Platshållare för text 3">
            <a:extLst>
              <a:ext uri="{FF2B5EF4-FFF2-40B4-BE49-F238E27FC236}">
                <a16:creationId xmlns:a16="http://schemas.microsoft.com/office/drawing/2014/main" id="{3831B000-435F-A040-9ED9-5EC452F267F2}"/>
              </a:ext>
            </a:extLst>
          </p:cNvPr>
          <p:cNvSpPr>
            <a:spLocks noGrp="1"/>
          </p:cNvSpPr>
          <p:nvPr>
            <p:ph type="body" sz="half" idx="10" hasCustomPrompt="1"/>
          </p:nvPr>
        </p:nvSpPr>
        <p:spPr>
          <a:xfrm>
            <a:off x="7468665"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Projekt</a:t>
            </a:r>
          </a:p>
        </p:txBody>
      </p:sp>
      <p:sp>
        <p:nvSpPr>
          <p:cNvPr id="12" name="Platshållare för text 3">
            <a:extLst>
              <a:ext uri="{FF2B5EF4-FFF2-40B4-BE49-F238E27FC236}">
                <a16:creationId xmlns:a16="http://schemas.microsoft.com/office/drawing/2014/main" id="{0D415A95-A4D3-B54A-B24A-08858E2A07DC}"/>
              </a:ext>
            </a:extLst>
          </p:cNvPr>
          <p:cNvSpPr>
            <a:spLocks noGrp="1"/>
          </p:cNvSpPr>
          <p:nvPr>
            <p:ph type="body" sz="half" idx="11" hasCustomPrompt="1"/>
          </p:nvPr>
        </p:nvSpPr>
        <p:spPr>
          <a:xfrm>
            <a:off x="8984049"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Datum</a:t>
            </a:r>
          </a:p>
        </p:txBody>
      </p:sp>
      <p:sp>
        <p:nvSpPr>
          <p:cNvPr id="13" name="Platshållare för text 3">
            <a:extLst>
              <a:ext uri="{FF2B5EF4-FFF2-40B4-BE49-F238E27FC236}">
                <a16:creationId xmlns:a16="http://schemas.microsoft.com/office/drawing/2014/main" id="{2EC1A8C2-C699-4C43-B93C-C14F05318D2A}"/>
              </a:ext>
            </a:extLst>
          </p:cNvPr>
          <p:cNvSpPr>
            <a:spLocks noGrp="1"/>
          </p:cNvSpPr>
          <p:nvPr>
            <p:ph type="body" sz="half" idx="12" hasCustomPrompt="1"/>
          </p:nvPr>
        </p:nvSpPr>
        <p:spPr>
          <a:xfrm>
            <a:off x="10485801"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Namn</a:t>
            </a:r>
          </a:p>
        </p:txBody>
      </p:sp>
      <p:sp>
        <p:nvSpPr>
          <p:cNvPr id="10" name="Platshållare för text 3">
            <a:extLst>
              <a:ext uri="{FF2B5EF4-FFF2-40B4-BE49-F238E27FC236}">
                <a16:creationId xmlns:a16="http://schemas.microsoft.com/office/drawing/2014/main" id="{F3F02BE4-A1B7-DF40-974E-632F300F059B}"/>
              </a:ext>
            </a:extLst>
          </p:cNvPr>
          <p:cNvSpPr>
            <a:spLocks noGrp="1"/>
          </p:cNvSpPr>
          <p:nvPr>
            <p:ph type="body" sz="half" idx="2"/>
          </p:nvPr>
        </p:nvSpPr>
        <p:spPr>
          <a:xfrm>
            <a:off x="7322097" y="3572860"/>
            <a:ext cx="3989857" cy="960000"/>
          </a:xfrm>
          <a:prstGeom prst="rect">
            <a:avLst/>
          </a:prstGeom>
        </p:spPr>
        <p:txBody>
          <a:bodyPr/>
          <a:lstStyle>
            <a:lvl1pPr marL="0" indent="0" algn="r">
              <a:buNone/>
              <a:defRPr lang="sv-SE"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a:t>Redigera format för bakgrundstext</a:t>
            </a:r>
          </a:p>
        </p:txBody>
      </p:sp>
      <p:sp>
        <p:nvSpPr>
          <p:cNvPr id="9" name="Rubrik 1">
            <a:extLst>
              <a:ext uri="{FF2B5EF4-FFF2-40B4-BE49-F238E27FC236}">
                <a16:creationId xmlns:a16="http://schemas.microsoft.com/office/drawing/2014/main" id="{C84962E1-EF9C-8E4C-AE46-60F2F4213367}"/>
              </a:ext>
            </a:extLst>
          </p:cNvPr>
          <p:cNvSpPr>
            <a:spLocks noGrp="1"/>
          </p:cNvSpPr>
          <p:nvPr>
            <p:ph type="title" hasCustomPrompt="1"/>
          </p:nvPr>
        </p:nvSpPr>
        <p:spPr>
          <a:xfrm>
            <a:off x="5259265" y="2320761"/>
            <a:ext cx="6041707" cy="1325033"/>
          </a:xfrm>
          <a:prstGeom prst="rect">
            <a:avLst/>
          </a:prstGeom>
        </p:spPr>
        <p:txBody>
          <a:bodyPr/>
          <a:lstStyle>
            <a:lvl1pPr algn="r">
              <a:defRPr lang="en-GB" sz="8000" dirty="0"/>
            </a:lvl1pPr>
          </a:lstStyle>
          <a:p>
            <a:r>
              <a:rPr lang="sv-SE" dirty="0"/>
              <a:t>Rubrik</a:t>
            </a:r>
            <a:endParaRPr lang="en-GB" dirty="0"/>
          </a:p>
        </p:txBody>
      </p:sp>
    </p:spTree>
    <p:extLst>
      <p:ext uri="{BB962C8B-B14F-4D97-AF65-F5344CB8AC3E}">
        <p14:creationId xmlns:p14="http://schemas.microsoft.com/office/powerpoint/2010/main" val="37831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pitelavdelare bild Pistage">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8B52586-BCB7-4FCD-898F-584516FA6303}"/>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9729E835-DA04-4B2C-AED6-0C3E8C5FBDBA}"/>
              </a:ext>
            </a:extLst>
          </p:cNvPr>
          <p:cNvSpPr>
            <a:spLocks/>
          </p:cNvSpPr>
          <p:nvPr userDrawn="1"/>
        </p:nvSpPr>
        <p:spPr>
          <a:xfrm>
            <a:off x="192000" y="192001"/>
            <a:ext cx="11808000" cy="6475200"/>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E1CB745A-EBB7-4088-BAFA-1D776536DEA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01099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 brödtext + bakgrun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FBF423D-246D-A34D-B65E-7AB0282843C3}"/>
              </a:ext>
            </a:extLst>
          </p:cNvPr>
          <p:cNvSpPr>
            <a:spLocks/>
          </p:cNvSpPr>
          <p:nvPr/>
        </p:nvSpPr>
        <p:spPr>
          <a:xfrm>
            <a:off x="192000" y="191400"/>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6AA12195-EAAF-8A46-A813-E797A2D822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6">
            <a:extLst>
              <a:ext uri="{FF2B5EF4-FFF2-40B4-BE49-F238E27FC236}">
                <a16:creationId xmlns:a16="http://schemas.microsoft.com/office/drawing/2014/main" id="{3119F2F0-37F3-2146-B524-9ED302113979}"/>
              </a:ext>
            </a:extLst>
          </p:cNvPr>
          <p:cNvSpPr>
            <a:spLocks noGrp="1"/>
          </p:cNvSpPr>
          <p:nvPr>
            <p:ph type="title" hasCustomPrompt="1"/>
          </p:nvPr>
        </p:nvSpPr>
        <p:spPr>
          <a:xfrm>
            <a:off x="960000" y="2784004"/>
            <a:ext cx="6624000" cy="720153"/>
          </a:xfrm>
          <a:prstGeom prst="rect">
            <a:avLst/>
          </a:prstGeom>
        </p:spPr>
        <p:txBody>
          <a:bodyPr>
            <a:noAutofit/>
          </a:bodyPr>
          <a:lstStyle>
            <a:lvl1pPr>
              <a:defRPr lang="sv-SE" dirty="0">
                <a:solidFill>
                  <a:schemeClr val="bg1"/>
                </a:solidFill>
              </a:defRPr>
            </a:lvl1pPr>
          </a:lstStyle>
          <a:p>
            <a:r>
              <a:rPr lang="sv-SE" dirty="0"/>
              <a:t>Rubrik</a:t>
            </a:r>
          </a:p>
        </p:txBody>
      </p:sp>
      <p:sp>
        <p:nvSpPr>
          <p:cNvPr id="8" name="Platshållare för text 3">
            <a:extLst>
              <a:ext uri="{FF2B5EF4-FFF2-40B4-BE49-F238E27FC236}">
                <a16:creationId xmlns:a16="http://schemas.microsoft.com/office/drawing/2014/main" id="{4B67A201-AEF6-2648-977B-266608186EE1}"/>
              </a:ext>
            </a:extLst>
          </p:cNvPr>
          <p:cNvSpPr>
            <a:spLocks noGrp="1"/>
          </p:cNvSpPr>
          <p:nvPr>
            <p:ph type="body" sz="half" idx="2" hasCustomPrompt="1"/>
          </p:nvPr>
        </p:nvSpPr>
        <p:spPr>
          <a:xfrm>
            <a:off x="959999" y="3475356"/>
            <a:ext cx="9600000" cy="2172645"/>
          </a:xfrm>
          <a:prstGeom prst="rect">
            <a:avLst/>
          </a:prstGeom>
        </p:spPr>
        <p:txBody>
          <a:bodyPr>
            <a:noAutofit/>
          </a:bodyPr>
          <a:lstStyle>
            <a:lvl1pPr marL="0" indent="0">
              <a:buNone/>
              <a:defRPr lang="sv-SE" dirty="0">
                <a:solidFill>
                  <a:schemeClr val="bg1"/>
                </a:solidFill>
              </a:defRPr>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Brödtext</a:t>
            </a:r>
          </a:p>
        </p:txBody>
      </p:sp>
      <p:sp>
        <p:nvSpPr>
          <p:cNvPr id="9" name="textruta 8">
            <a:extLst>
              <a:ext uri="{FF2B5EF4-FFF2-40B4-BE49-F238E27FC236}">
                <a16:creationId xmlns:a16="http://schemas.microsoft.com/office/drawing/2014/main" id="{A4210897-BB58-4ACF-BC3D-45FC48446AA8}"/>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5877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 + brödtext + symbol">
    <p:spTree>
      <p:nvGrpSpPr>
        <p:cNvPr id="1" name=""/>
        <p:cNvGrpSpPr/>
        <p:nvPr/>
      </p:nvGrpSpPr>
      <p:grpSpPr>
        <a:xfrm>
          <a:off x="0" y="0"/>
          <a:ext cx="0" cy="0"/>
          <a:chOff x="0" y="0"/>
          <a:chExt cx="0" cy="0"/>
        </a:xfrm>
      </p:grpSpPr>
      <p:sp>
        <p:nvSpPr>
          <p:cNvPr id="12" name="Frihandsfigur: Form 11">
            <a:extLst>
              <a:ext uri="{FF2B5EF4-FFF2-40B4-BE49-F238E27FC236}">
                <a16:creationId xmlns:a16="http://schemas.microsoft.com/office/drawing/2014/main" id="{57FF4849-17BC-476F-AC6B-C82D4EABB407}"/>
              </a:ext>
            </a:extLst>
          </p:cNvPr>
          <p:cNvSpPr/>
          <p:nvPr/>
        </p:nvSpPr>
        <p:spPr>
          <a:xfrm rot="10800000">
            <a:off x="9955953" y="0"/>
            <a:ext cx="2236047" cy="3551391"/>
          </a:xfrm>
          <a:custGeom>
            <a:avLst/>
            <a:gdLst>
              <a:gd name="connsiteX0" fmla="*/ 0 w 1677035"/>
              <a:gd name="connsiteY0" fmla="*/ 0 h 2663543"/>
              <a:gd name="connsiteX1" fmla="*/ 96129 w 1677035"/>
              <a:gd name="connsiteY1" fmla="*/ 35183 h 2663543"/>
              <a:gd name="connsiteX2" fmla="*/ 1677035 w 1677035"/>
              <a:gd name="connsiteY2" fmla="*/ 2420216 h 2663543"/>
              <a:gd name="connsiteX3" fmla="*/ 1664748 w 1677035"/>
              <a:gd name="connsiteY3" fmla="*/ 2663543 h 2663543"/>
              <a:gd name="connsiteX4" fmla="*/ 718398 w 1677035"/>
              <a:gd name="connsiteY4" fmla="*/ 2663543 h 2663543"/>
              <a:gd name="connsiteX5" fmla="*/ 729792 w 1677035"/>
              <a:gd name="connsiteY5" fmla="*/ 2588891 h 2663543"/>
              <a:gd name="connsiteX6" fmla="*/ 738309 w 1677035"/>
              <a:gd name="connsiteY6" fmla="*/ 2420216 h 2663543"/>
              <a:gd name="connsiteX7" fmla="*/ 10963 w 1677035"/>
              <a:gd name="connsiteY7" fmla="*/ 1052243 h 2663543"/>
              <a:gd name="connsiteX8" fmla="*/ 0 w 1677035"/>
              <a:gd name="connsiteY8" fmla="*/ 1045582 h 266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35" h="2663543">
                <a:moveTo>
                  <a:pt x="0" y="0"/>
                </a:moveTo>
                <a:lnTo>
                  <a:pt x="96129" y="35183"/>
                </a:lnTo>
                <a:cubicBezTo>
                  <a:pt x="1025161" y="428131"/>
                  <a:pt x="1677035" y="1348047"/>
                  <a:pt x="1677035" y="2420216"/>
                </a:cubicBezTo>
                <a:lnTo>
                  <a:pt x="1664748" y="2663543"/>
                </a:lnTo>
                <a:lnTo>
                  <a:pt x="718398" y="2663543"/>
                </a:lnTo>
                <a:lnTo>
                  <a:pt x="729792" y="2588891"/>
                </a:lnTo>
                <a:cubicBezTo>
                  <a:pt x="735424" y="2533432"/>
                  <a:pt x="738309" y="2477161"/>
                  <a:pt x="738309" y="2420216"/>
                </a:cubicBezTo>
                <a:cubicBezTo>
                  <a:pt x="738309" y="1850769"/>
                  <a:pt x="449791" y="1348709"/>
                  <a:pt x="10963" y="1052243"/>
                </a:cubicBezTo>
                <a:lnTo>
                  <a:pt x="0" y="1045582"/>
                </a:lnTo>
                <a:close/>
              </a:path>
            </a:pathLst>
          </a:custGeom>
          <a:solidFill>
            <a:schemeClr val="accent2">
              <a:lumMod val="60000"/>
              <a:lumOff val="4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7" name="textruta 6">
            <a:extLst>
              <a:ext uri="{FF2B5EF4-FFF2-40B4-BE49-F238E27FC236}">
                <a16:creationId xmlns:a16="http://schemas.microsoft.com/office/drawing/2014/main" id="{CB25C03A-5A5F-4765-8B38-C79B7DBDBE8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5752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 brödtext">
    <p:spTree>
      <p:nvGrpSpPr>
        <p:cNvPr id="1" name=""/>
        <p:cNvGrpSpPr/>
        <p:nvPr/>
      </p:nvGrpSpPr>
      <p:grpSpPr>
        <a:xfrm>
          <a:off x="0" y="0"/>
          <a:ext cx="0" cy="0"/>
          <a:chOff x="0" y="0"/>
          <a:chExt cx="0" cy="0"/>
        </a:xfrm>
      </p:grpSpPr>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5" name="textruta 4">
            <a:extLst>
              <a:ext uri="{FF2B5EF4-FFF2-40B4-BE49-F238E27FC236}">
                <a16:creationId xmlns:a16="http://schemas.microsoft.com/office/drawing/2014/main" id="{EF4AC35D-22E6-4DF1-A78A-1CC4136B5045}"/>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56125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 brödtext + stående bild">
    <p:spTree>
      <p:nvGrpSpPr>
        <p:cNvPr id="1" name=""/>
        <p:cNvGrpSpPr/>
        <p:nvPr/>
      </p:nvGrpSpPr>
      <p:grpSpPr>
        <a:xfrm>
          <a:off x="0" y="0"/>
          <a:ext cx="0" cy="0"/>
          <a:chOff x="0" y="0"/>
          <a:chExt cx="0" cy="0"/>
        </a:xfrm>
      </p:grpSpPr>
      <p:sp>
        <p:nvSpPr>
          <p:cNvPr id="20" name="Platshållare för bild 2">
            <a:extLst>
              <a:ext uri="{FF2B5EF4-FFF2-40B4-BE49-F238E27FC236}">
                <a16:creationId xmlns:a16="http://schemas.microsoft.com/office/drawing/2014/main" id="{F8547EAC-CC08-D843-9DF1-CC42F97B17D5}"/>
              </a:ext>
            </a:extLst>
          </p:cNvPr>
          <p:cNvSpPr>
            <a:spLocks noGrp="1"/>
          </p:cNvSpPr>
          <p:nvPr>
            <p:ph type="pic" idx="1"/>
          </p:nvPr>
        </p:nvSpPr>
        <p:spPr>
          <a:xfrm>
            <a:off x="6585603" y="201101"/>
            <a:ext cx="5423436" cy="64752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7" name="Rubrik 6">
            <a:extLst>
              <a:ext uri="{FF2B5EF4-FFF2-40B4-BE49-F238E27FC236}">
                <a16:creationId xmlns:a16="http://schemas.microsoft.com/office/drawing/2014/main" id="{16F5E734-21B6-AC43-8307-EAD7B27F555B}"/>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8" name="Platshållare för text 3">
            <a:extLst>
              <a:ext uri="{FF2B5EF4-FFF2-40B4-BE49-F238E27FC236}">
                <a16:creationId xmlns:a16="http://schemas.microsoft.com/office/drawing/2014/main" id="{4242F91F-7491-2948-BFFD-46F5DEED2A1B}"/>
              </a:ext>
            </a:extLst>
          </p:cNvPr>
          <p:cNvSpPr>
            <a:spLocks noGrp="1"/>
          </p:cNvSpPr>
          <p:nvPr>
            <p:ph type="body" sz="half" idx="2" hasCustomPrompt="1"/>
          </p:nvPr>
        </p:nvSpPr>
        <p:spPr>
          <a:xfrm>
            <a:off x="960002" y="3475357"/>
            <a:ext cx="5121953" cy="3200947"/>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pic>
        <p:nvPicPr>
          <p:cNvPr id="8" name="Bildobjekt 125">
            <a:extLst>
              <a:ext uri="{FF2B5EF4-FFF2-40B4-BE49-F238E27FC236}">
                <a16:creationId xmlns:a16="http://schemas.microsoft.com/office/drawing/2014/main" id="{4F726289-2DA8-41EE-A1DB-CC38B0CC1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0DC5D5ED-15F2-4D52-9AF4-CB630B9BD0F6}"/>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04535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 brödtext + liggande bild">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B77A71C-D240-4A62-80CE-228D4DE1719D}"/>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bild 2">
            <a:extLst>
              <a:ext uri="{FF2B5EF4-FFF2-40B4-BE49-F238E27FC236}">
                <a16:creationId xmlns:a16="http://schemas.microsoft.com/office/drawing/2014/main" id="{A5C91C99-E3E8-D742-8931-3F0B47743594}"/>
              </a:ext>
            </a:extLst>
          </p:cNvPr>
          <p:cNvSpPr>
            <a:spLocks noGrp="1"/>
          </p:cNvSpPr>
          <p:nvPr>
            <p:ph type="pic" idx="1"/>
          </p:nvPr>
        </p:nvSpPr>
        <p:spPr>
          <a:xfrm>
            <a:off x="6585603" y="201103"/>
            <a:ext cx="5423436" cy="3641693"/>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6" name="Bildobjekt 125">
            <a:extLst>
              <a:ext uri="{FF2B5EF4-FFF2-40B4-BE49-F238E27FC236}">
                <a16:creationId xmlns:a16="http://schemas.microsoft.com/office/drawing/2014/main" id="{8E1A35BC-3BF5-A44B-AC3A-7A9778366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47662561-8183-45C0-987C-8E35EE8634B3}"/>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680972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 brödtext + 2 st bilder">
    <p:spTree>
      <p:nvGrpSpPr>
        <p:cNvPr id="1" name=""/>
        <p:cNvGrpSpPr/>
        <p:nvPr/>
      </p:nvGrpSpPr>
      <p:grpSpPr>
        <a:xfrm>
          <a:off x="0" y="0"/>
          <a:ext cx="0" cy="0"/>
          <a:chOff x="0" y="0"/>
          <a:chExt cx="0" cy="0"/>
        </a:xfrm>
      </p:grpSpPr>
      <p:sp>
        <p:nvSpPr>
          <p:cNvPr id="9" name="Frihandsfigur: Form 8">
            <a:extLst>
              <a:ext uri="{FF2B5EF4-FFF2-40B4-BE49-F238E27FC236}">
                <a16:creationId xmlns:a16="http://schemas.microsoft.com/office/drawing/2014/main" id="{ADBF5B55-9899-4BB0-B215-E04635A42355}"/>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bild 2">
            <a:extLst>
              <a:ext uri="{FF2B5EF4-FFF2-40B4-BE49-F238E27FC236}">
                <a16:creationId xmlns:a16="http://schemas.microsoft.com/office/drawing/2014/main" id="{F35AB313-7A46-3049-99A0-E5950AB427FD}"/>
              </a:ext>
            </a:extLst>
          </p:cNvPr>
          <p:cNvSpPr>
            <a:spLocks noGrp="1"/>
          </p:cNvSpPr>
          <p:nvPr>
            <p:ph type="pic" idx="1"/>
          </p:nvPr>
        </p:nvSpPr>
        <p:spPr>
          <a:xfrm>
            <a:off x="7124585" y="178438"/>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4" name="Platshållare för bild 2">
            <a:extLst>
              <a:ext uri="{FF2B5EF4-FFF2-40B4-BE49-F238E27FC236}">
                <a16:creationId xmlns:a16="http://schemas.microsoft.com/office/drawing/2014/main" id="{FC5EA710-6462-5841-8B8C-2B6F8CEA0737}"/>
              </a:ext>
            </a:extLst>
          </p:cNvPr>
          <p:cNvSpPr>
            <a:spLocks noGrp="1"/>
          </p:cNvSpPr>
          <p:nvPr>
            <p:ph type="pic" idx="10"/>
          </p:nvPr>
        </p:nvSpPr>
        <p:spPr>
          <a:xfrm>
            <a:off x="7124585" y="3506243"/>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2" name="Bildobjekt 125">
            <a:extLst>
              <a:ext uri="{FF2B5EF4-FFF2-40B4-BE49-F238E27FC236}">
                <a16:creationId xmlns:a16="http://schemas.microsoft.com/office/drawing/2014/main" id="{E4803F4E-A94A-463E-8842-977442858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8" name="textruta 7">
            <a:extLst>
              <a:ext uri="{FF2B5EF4-FFF2-40B4-BE49-F238E27FC236}">
                <a16:creationId xmlns:a16="http://schemas.microsoft.com/office/drawing/2014/main" id="{AA28B464-EFA7-47E4-9499-B61AD9149202}"/>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3670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 brödtext 2 spalter (1)">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1D26D09-D37D-4B52-BA65-94D722404C10}"/>
              </a:ext>
            </a:extLst>
          </p:cNvPr>
          <p:cNvSpPr/>
          <p:nvPr/>
        </p:nvSpPr>
        <p:spPr>
          <a:xfrm>
            <a:off x="8683504" y="3849333"/>
            <a:ext cx="3508496" cy="3008667"/>
          </a:xfrm>
          <a:custGeom>
            <a:avLst/>
            <a:gdLst>
              <a:gd name="connsiteX0" fmla="*/ 2564812 w 2631372"/>
              <a:gd name="connsiteY0" fmla="*/ 0 h 2256500"/>
              <a:gd name="connsiteX1" fmla="*/ 2631372 w 2631372"/>
              <a:gd name="connsiteY1" fmla="*/ 3361 h 2256500"/>
              <a:gd name="connsiteX2" fmla="*/ 2631372 w 2631372"/>
              <a:gd name="connsiteY2" fmla="*/ 942087 h 2256500"/>
              <a:gd name="connsiteX3" fmla="*/ 2564812 w 2631372"/>
              <a:gd name="connsiteY3" fmla="*/ 938726 h 2256500"/>
              <a:gd name="connsiteX4" fmla="*/ 948609 w 2631372"/>
              <a:gd name="connsiteY4" fmla="*/ 2255970 h 2256500"/>
              <a:gd name="connsiteX5" fmla="*/ 948528 w 2631372"/>
              <a:gd name="connsiteY5" fmla="*/ 2256500 h 2256500"/>
              <a:gd name="connsiteX6" fmla="*/ 0 w 2631372"/>
              <a:gd name="connsiteY6" fmla="*/ 2256500 h 2256500"/>
              <a:gd name="connsiteX7" fmla="*/ 28954 w 2631372"/>
              <a:gd name="connsiteY7" fmla="*/ 2066784 h 2256500"/>
              <a:gd name="connsiteX8" fmla="*/ 2564812 w 2631372"/>
              <a:gd name="connsiteY8" fmla="*/ 0 h 225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372" h="2256500">
                <a:moveTo>
                  <a:pt x="2564812" y="0"/>
                </a:moveTo>
                <a:lnTo>
                  <a:pt x="2631372" y="3361"/>
                </a:lnTo>
                <a:lnTo>
                  <a:pt x="2631372" y="942087"/>
                </a:lnTo>
                <a:lnTo>
                  <a:pt x="2564812" y="938726"/>
                </a:lnTo>
                <a:cubicBezTo>
                  <a:pt x="1767587" y="938726"/>
                  <a:pt x="1102439" y="1504221"/>
                  <a:pt x="948609" y="2255970"/>
                </a:cubicBezTo>
                <a:lnTo>
                  <a:pt x="948528" y="2256500"/>
                </a:lnTo>
                <a:lnTo>
                  <a:pt x="0" y="2256500"/>
                </a:lnTo>
                <a:lnTo>
                  <a:pt x="28954" y="2066784"/>
                </a:lnTo>
                <a:cubicBezTo>
                  <a:pt x="270317" y="887273"/>
                  <a:pt x="1313948" y="0"/>
                  <a:pt x="2564812" y="0"/>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5200" y="2777068"/>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5204" y="3471333"/>
            <a:ext cx="5121953" cy="3200947"/>
          </a:xfrm>
          <a:prstGeom prst="rect">
            <a:avLst/>
          </a:prstGeom>
        </p:spPr>
        <p:txBody>
          <a:bodyPr/>
          <a:lstStyle>
            <a:lvl1pPr marL="0" indent="0">
              <a:buNone/>
              <a:tabLst/>
              <a:defRPr lang="sv-SE" dirty="0"/>
            </a:lvl1pPr>
            <a:lvl2pPr marL="0" indent="0">
              <a:buNone/>
              <a:tabLst/>
              <a:defRPr lang="sv-SE" dirty="0"/>
            </a:lvl2pPr>
            <a:lvl3pPr marL="0" indent="0">
              <a:buNone/>
              <a:tabLst/>
              <a:defRPr lang="sv-SE" dirty="0"/>
            </a:lvl3pPr>
            <a:lvl4pPr marL="120642" indent="-120642">
              <a:buFont typeface="Arial" panose="020B0604020202020204" pitchFamily="34" charset="0"/>
              <a:buChar char="•"/>
              <a:tabLst/>
              <a:defRPr lang="sv-SE" dirty="0"/>
            </a:lvl4pPr>
            <a:lvl5pPr marL="120642" indent="-120642">
              <a:buFont typeface="Arial" panose="020B0604020202020204" pitchFamily="34" charset="0"/>
              <a:buChar char="•"/>
              <a:tabLst/>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5">
            <a:extLst>
              <a:ext uri="{FF2B5EF4-FFF2-40B4-BE49-F238E27FC236}">
                <a16:creationId xmlns:a16="http://schemas.microsoft.com/office/drawing/2014/main" id="{6952C3F3-C11F-5648-917C-5D4D84E3C31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pic>
        <p:nvPicPr>
          <p:cNvPr id="17" name="Bildobjekt 125">
            <a:extLst>
              <a:ext uri="{FF2B5EF4-FFF2-40B4-BE49-F238E27FC236}">
                <a16:creationId xmlns:a16="http://schemas.microsoft.com/office/drawing/2014/main" id="{8357ABD9-A000-D641-A263-30F3B7879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8" name="Platshållare för text 3">
            <a:extLst>
              <a:ext uri="{FF2B5EF4-FFF2-40B4-BE49-F238E27FC236}">
                <a16:creationId xmlns:a16="http://schemas.microsoft.com/office/drawing/2014/main" id="{29393E06-8CC1-F645-B8F7-044D9455E306}"/>
              </a:ext>
            </a:extLst>
          </p:cNvPr>
          <p:cNvSpPr>
            <a:spLocks noGrp="1"/>
          </p:cNvSpPr>
          <p:nvPr>
            <p:ph type="body" sz="half" idx="10" hasCustomPrompt="1"/>
          </p:nvPr>
        </p:nvSpPr>
        <p:spPr>
          <a:xfrm>
            <a:off x="6247972" y="3471333"/>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9" name="textruta 8">
            <a:extLst>
              <a:ext uri="{FF2B5EF4-FFF2-40B4-BE49-F238E27FC236}">
                <a16:creationId xmlns:a16="http://schemas.microsoft.com/office/drawing/2014/main" id="{18F1564B-BC42-41F9-AC50-D29546A30FF7}"/>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82681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 grafik/diagram">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C5AD7AE-468D-E94D-9B9F-9648607DE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24" name="Rubrik 6">
            <a:extLst>
              <a:ext uri="{FF2B5EF4-FFF2-40B4-BE49-F238E27FC236}">
                <a16:creationId xmlns:a16="http://schemas.microsoft.com/office/drawing/2014/main" id="{573C0BAC-8928-B24E-B398-E0CD5B052440}"/>
              </a:ext>
            </a:extLst>
          </p:cNvPr>
          <p:cNvSpPr>
            <a:spLocks noGrp="1"/>
          </p:cNvSpPr>
          <p:nvPr>
            <p:ph type="title" hasCustomPrompt="1"/>
          </p:nvPr>
        </p:nvSpPr>
        <p:spPr>
          <a:xfrm>
            <a:off x="1007999" y="576000"/>
            <a:ext cx="10151411" cy="576000"/>
          </a:xfrm>
          <a:prstGeom prst="rect">
            <a:avLst/>
          </a:prstGeom>
        </p:spPr>
        <p:txBody>
          <a:bodyPr lIns="90000"/>
          <a:lstStyle>
            <a:lvl1pPr>
              <a:defRPr lang="sv-SE" dirty="0"/>
            </a:lvl1pPr>
          </a:lstStyle>
          <a:p>
            <a:r>
              <a:rPr lang="sv-SE" dirty="0"/>
              <a:t>Rubrik</a:t>
            </a:r>
          </a:p>
        </p:txBody>
      </p:sp>
      <p:sp>
        <p:nvSpPr>
          <p:cNvPr id="25" name="Platshållare för bild 14">
            <a:extLst>
              <a:ext uri="{FF2B5EF4-FFF2-40B4-BE49-F238E27FC236}">
                <a16:creationId xmlns:a16="http://schemas.microsoft.com/office/drawing/2014/main" id="{A598AA3A-D196-C543-8418-6851E54D09B8}"/>
              </a:ext>
            </a:extLst>
          </p:cNvPr>
          <p:cNvSpPr>
            <a:spLocks noGrp="1" noChangeAspect="1"/>
          </p:cNvSpPr>
          <p:nvPr>
            <p:ph type="pic" sz="quarter" idx="10" hasCustomPrompt="1"/>
          </p:nvPr>
        </p:nvSpPr>
        <p:spPr>
          <a:xfrm>
            <a:off x="1007999" y="1480457"/>
            <a:ext cx="10151412" cy="4416491"/>
          </a:xfrm>
          <a:prstGeom prst="rect">
            <a:avLst/>
          </a:prstGeom>
        </p:spPr>
        <p:txBody>
          <a:bodyPr/>
          <a:lstStyle>
            <a:lvl1pPr marL="0" indent="0" algn="ctr">
              <a:buNone/>
              <a:defRPr lang="sv-SE" dirty="0"/>
            </a:lvl1pPr>
          </a:lstStyle>
          <a:p>
            <a:r>
              <a:rPr lang="sv-SE" dirty="0"/>
              <a:t>Grafik/diagram etc.</a:t>
            </a:r>
          </a:p>
        </p:txBody>
      </p:sp>
      <p:sp>
        <p:nvSpPr>
          <p:cNvPr id="6" name="textruta 5">
            <a:extLst>
              <a:ext uri="{FF2B5EF4-FFF2-40B4-BE49-F238E27FC236}">
                <a16:creationId xmlns:a16="http://schemas.microsoft.com/office/drawing/2014/main" id="{30902EEA-AEEA-4247-B60D-503FFB5F8B7E}"/>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28497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18" name="Frihandsfigur: Form 17">
            <a:extLst>
              <a:ext uri="{FF2B5EF4-FFF2-40B4-BE49-F238E27FC236}">
                <a16:creationId xmlns:a16="http://schemas.microsoft.com/office/drawing/2014/main" id="{1F3924AB-493D-4BD3-B0A3-E3FFDFA40EC2}"/>
              </a:ext>
            </a:extLst>
          </p:cNvPr>
          <p:cNvSpPr>
            <a:spLocks noChangeAspect="1"/>
          </p:cNvSpPr>
          <p:nvPr userDrawn="1"/>
        </p:nvSpPr>
        <p:spPr>
          <a:xfrm rot="16200000" flipV="1">
            <a:off x="576937" y="4396247"/>
            <a:ext cx="1884817" cy="3038689"/>
          </a:xfrm>
          <a:custGeom>
            <a:avLst/>
            <a:gdLst>
              <a:gd name="connsiteX0" fmla="*/ 1884817 w 1884817"/>
              <a:gd name="connsiteY0" fmla="*/ 2903297 h 3038689"/>
              <a:gd name="connsiteX1" fmla="*/ 219890 w 1884817"/>
              <a:gd name="connsiteY1" fmla="*/ 105927 h 3038689"/>
              <a:gd name="connsiteX2" fmla="*/ 0 w 1884817"/>
              <a:gd name="connsiteY2" fmla="*/ 0 h 3038689"/>
              <a:gd name="connsiteX3" fmla="*/ 0 w 1884817"/>
              <a:gd name="connsiteY3" fmla="*/ 1344874 h 3038689"/>
              <a:gd name="connsiteX4" fmla="*/ 137202 w 1884817"/>
              <a:gd name="connsiteY4" fmla="*/ 1469570 h 3038689"/>
              <a:gd name="connsiteX5" fmla="*/ 731071 w 1884817"/>
              <a:gd name="connsiteY5" fmla="*/ 2903297 h 3038689"/>
              <a:gd name="connsiteX6" fmla="*/ 724234 w 1884817"/>
              <a:gd name="connsiteY6" fmla="*/ 3038689 h 3038689"/>
              <a:gd name="connsiteX7" fmla="*/ 1881394 w 1884817"/>
              <a:gd name="connsiteY7" fmla="*/ 3038689 h 303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817" h="3038689">
                <a:moveTo>
                  <a:pt x="1884817" y="2903297"/>
                </a:moveTo>
                <a:cubicBezTo>
                  <a:pt x="1884817" y="1695355"/>
                  <a:pt x="1211596" y="644653"/>
                  <a:pt x="219890" y="105927"/>
                </a:cubicBezTo>
                <a:lnTo>
                  <a:pt x="0" y="0"/>
                </a:lnTo>
                <a:lnTo>
                  <a:pt x="0" y="1344874"/>
                </a:lnTo>
                <a:lnTo>
                  <a:pt x="137202" y="1469570"/>
                </a:lnTo>
                <a:cubicBezTo>
                  <a:pt x="504125" y="1836493"/>
                  <a:pt x="731071" y="2343392"/>
                  <a:pt x="731071" y="2903297"/>
                </a:cubicBezTo>
                <a:lnTo>
                  <a:pt x="724234" y="3038689"/>
                </a:lnTo>
                <a:lnTo>
                  <a:pt x="1881394" y="3038689"/>
                </a:lnTo>
                <a:close/>
              </a:path>
            </a:pathLst>
          </a:custGeom>
          <a:solidFill>
            <a:schemeClr val="accent2">
              <a:lumMod val="40000"/>
              <a:lumOff val="6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8" name="textruta 7">
            <a:extLst>
              <a:ext uri="{FF2B5EF4-FFF2-40B4-BE49-F238E27FC236}">
                <a16:creationId xmlns:a16="http://schemas.microsoft.com/office/drawing/2014/main" id="{E222C745-2B4E-441B-94FB-B334EF9DD8B4}"/>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3963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pic>
        <p:nvPicPr>
          <p:cNvPr id="4" name="Bildobjekt 17">
            <a:extLst>
              <a:ext uri="{FF2B5EF4-FFF2-40B4-BE49-F238E27FC236}">
                <a16:creationId xmlns:a16="http://schemas.microsoft.com/office/drawing/2014/main" id="{4AF63DEC-A113-C748-B054-84B890B0B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7" name="Rubrik 1">
            <a:extLst>
              <a:ext uri="{FF2B5EF4-FFF2-40B4-BE49-F238E27FC236}">
                <a16:creationId xmlns:a16="http://schemas.microsoft.com/office/drawing/2014/main" id="{717A6FA2-E812-014E-B26C-B733AFE7DD83}"/>
              </a:ext>
            </a:extLst>
          </p:cNvPr>
          <p:cNvSpPr>
            <a:spLocks noGrp="1"/>
          </p:cNvSpPr>
          <p:nvPr>
            <p:ph type="title" hasCustomPrompt="1"/>
          </p:nvPr>
        </p:nvSpPr>
        <p:spPr>
          <a:xfrm>
            <a:off x="4982400" y="1243200"/>
            <a:ext cx="3604800" cy="532800"/>
          </a:xfrm>
          <a:prstGeom prst="rect">
            <a:avLst/>
          </a:prstGeom>
        </p:spPr>
        <p:txBody>
          <a:bodyPr/>
          <a:lstStyle>
            <a:lvl1pPr>
              <a:defRPr lang="en-GB" dirty="0"/>
            </a:lvl1pPr>
          </a:lstStyle>
          <a:p>
            <a:r>
              <a:rPr lang="sv-SE" dirty="0"/>
              <a:t>Rubrik</a:t>
            </a:r>
            <a:endParaRPr lang="en-GB" dirty="0"/>
          </a:p>
        </p:txBody>
      </p:sp>
      <p:sp>
        <p:nvSpPr>
          <p:cNvPr id="10" name="Frihandsfigur: Form 9">
            <a:extLst>
              <a:ext uri="{FF2B5EF4-FFF2-40B4-BE49-F238E27FC236}">
                <a16:creationId xmlns:a16="http://schemas.microsoft.com/office/drawing/2014/main" id="{29A9FAA5-F1A0-4F93-A1D4-AEA300AB8B89}"/>
              </a:ext>
            </a:extLst>
          </p:cNvPr>
          <p:cNvSpPr/>
          <p:nvPr/>
        </p:nvSpPr>
        <p:spPr>
          <a:xfrm>
            <a:off x="5" y="1281600"/>
            <a:ext cx="3621015" cy="5576400"/>
          </a:xfrm>
          <a:custGeom>
            <a:avLst/>
            <a:gdLst>
              <a:gd name="connsiteX0" fmla="*/ 0 w 2715761"/>
              <a:gd name="connsiteY0" fmla="*/ 0 h 4182300"/>
              <a:gd name="connsiteX1" fmla="*/ 133026 w 2715761"/>
              <a:gd name="connsiteY1" fmla="*/ 37775 h 4182300"/>
              <a:gd name="connsiteX2" fmla="*/ 2715761 w 2715761"/>
              <a:gd name="connsiteY2" fmla="*/ 3548326 h 4182300"/>
              <a:gd name="connsiteX3" fmla="*/ 2673408 w 2715761"/>
              <a:gd name="connsiteY3" fmla="*/ 4108116 h 4182300"/>
              <a:gd name="connsiteX4" fmla="*/ 2660160 w 2715761"/>
              <a:gd name="connsiteY4" fmla="*/ 4182300 h 4182300"/>
              <a:gd name="connsiteX5" fmla="*/ 1293485 w 2715761"/>
              <a:gd name="connsiteY5" fmla="*/ 4182300 h 4182300"/>
              <a:gd name="connsiteX6" fmla="*/ 1335096 w 2715761"/>
              <a:gd name="connsiteY6" fmla="*/ 4020470 h 4182300"/>
              <a:gd name="connsiteX7" fmla="*/ 1382692 w 2715761"/>
              <a:gd name="connsiteY7" fmla="*/ 3548326 h 4182300"/>
              <a:gd name="connsiteX8" fmla="*/ 156642 w 2715761"/>
              <a:gd name="connsiteY8" fmla="*/ 1488343 h 4182300"/>
              <a:gd name="connsiteX9" fmla="*/ 0 w 2715761"/>
              <a:gd name="connsiteY9" fmla="*/ 1412885 h 418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5761" h="4182300">
                <a:moveTo>
                  <a:pt x="0" y="0"/>
                </a:moveTo>
                <a:lnTo>
                  <a:pt x="133026" y="37775"/>
                </a:lnTo>
                <a:cubicBezTo>
                  <a:pt x="1629332" y="503175"/>
                  <a:pt x="2715761" y="1898876"/>
                  <a:pt x="2715761" y="3548326"/>
                </a:cubicBezTo>
                <a:cubicBezTo>
                  <a:pt x="2715761" y="3738648"/>
                  <a:pt x="2701297" y="3925590"/>
                  <a:pt x="2673408" y="4108116"/>
                </a:cubicBezTo>
                <a:lnTo>
                  <a:pt x="2660160" y="4182300"/>
                </a:lnTo>
                <a:lnTo>
                  <a:pt x="1293485" y="4182300"/>
                </a:lnTo>
                <a:lnTo>
                  <a:pt x="1335096" y="4020470"/>
                </a:lnTo>
                <a:cubicBezTo>
                  <a:pt x="1366303" y="3867963"/>
                  <a:pt x="1382692" y="3710059"/>
                  <a:pt x="1382692" y="3548326"/>
                </a:cubicBezTo>
                <a:cubicBezTo>
                  <a:pt x="1382692" y="2658798"/>
                  <a:pt x="886932" y="1885061"/>
                  <a:pt x="156642" y="1488343"/>
                </a:cubicBezTo>
                <a:lnTo>
                  <a:pt x="0" y="1412885"/>
                </a:lnTo>
                <a:close/>
              </a:path>
            </a:pathLst>
          </a:custGeom>
          <a:solidFill>
            <a:schemeClr val="accent3">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6" name="Platshållare för text 4">
            <a:extLst>
              <a:ext uri="{FF2B5EF4-FFF2-40B4-BE49-F238E27FC236}">
                <a16:creationId xmlns:a16="http://schemas.microsoft.com/office/drawing/2014/main" id="{29BBF308-3633-47D2-B114-B5D8D092A627}"/>
              </a:ext>
            </a:extLst>
          </p:cNvPr>
          <p:cNvSpPr>
            <a:spLocks noGrp="1"/>
          </p:cNvSpPr>
          <p:nvPr>
            <p:ph type="body" sz="quarter" idx="10"/>
          </p:nvPr>
        </p:nvSpPr>
        <p:spPr>
          <a:xfrm>
            <a:off x="4983162" y="1776413"/>
            <a:ext cx="6142037" cy="4505854"/>
          </a:xfrm>
        </p:spPr>
        <p:txBody>
          <a:bodyPr/>
          <a:lstStyle>
            <a:lvl1pPr>
              <a:spcBef>
                <a:spcPts val="1800"/>
              </a:spcBef>
              <a:tabLst>
                <a:tab pos="5740400" algn="r"/>
              </a:tabLst>
              <a:defRPr>
                <a:solidFill>
                  <a:schemeClr val="tx1"/>
                </a:solidFill>
              </a:defRPr>
            </a:lvl1pPr>
            <a:lvl2pPr>
              <a:spcBef>
                <a:spcPts val="0"/>
              </a:spcBef>
              <a:tabLst>
                <a:tab pos="5740400" algn="r"/>
              </a:tabLst>
              <a:defRPr sz="1600" b="0">
                <a:solidFill>
                  <a:schemeClr val="tx1"/>
                </a:solidFill>
                <a:latin typeface="+mn-lt"/>
              </a:defRPr>
            </a:lvl2pPr>
            <a:lvl3pPr>
              <a:tabLst>
                <a:tab pos="5740400" algn="r"/>
              </a:tabLst>
              <a:defRPr/>
            </a:lvl3pPr>
            <a:lvl4pPr marL="355600" indent="0">
              <a:buNone/>
              <a:tabLst>
                <a:tab pos="5740400" algn="r"/>
              </a:tabLst>
              <a:defRPr sz="1400"/>
            </a:lvl4pPr>
            <a:lvl5pPr marL="541338" indent="0">
              <a:buNone/>
              <a:tabLst>
                <a:tab pos="5740400" algn="r"/>
              </a:tabLs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4571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passad layout utan O">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6" name="textruta 5">
            <a:extLst>
              <a:ext uri="{FF2B5EF4-FFF2-40B4-BE49-F238E27FC236}">
                <a16:creationId xmlns:a16="http://schemas.microsoft.com/office/drawing/2014/main" id="{DC84A0AB-2A70-424A-AD92-EE9336FF5A1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4133835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29312B-766D-4882-BB4A-78DC4A5C5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3" name="textruta 2">
            <a:extLst>
              <a:ext uri="{FF2B5EF4-FFF2-40B4-BE49-F238E27FC236}">
                <a16:creationId xmlns:a16="http://schemas.microsoft.com/office/drawing/2014/main" id="{584DC718-0359-4F78-A06E-734AE201BED2}"/>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88420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avdelare Duv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00" dirty="0">
                <a:solidFill>
                  <a:schemeClr val="bg1"/>
                </a:solidFill>
              </a:defRPr>
            </a:lvl1pPr>
          </a:lstStyle>
          <a:p>
            <a:r>
              <a:rPr lang="sv-SE" dirty="0"/>
              <a:t>Rubrik</a:t>
            </a:r>
            <a:endParaRPr lang="en-GB" dirty="0"/>
          </a:p>
        </p:txBody>
      </p:sp>
      <p:sp>
        <p:nvSpPr>
          <p:cNvPr id="6" name="textruta 5">
            <a:extLst>
              <a:ext uri="{FF2B5EF4-FFF2-40B4-BE49-F238E27FC236}">
                <a16:creationId xmlns:a16="http://schemas.microsoft.com/office/drawing/2014/main" id="{2B8A13DE-15FC-4E07-929E-8EF2CF626F8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7155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pitelavdelare Dahli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E59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C7134F43-F5CE-41CA-B3BB-6308D63DD57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20748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avdelare Syre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9F9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F735F88B-4F71-4D46-8490-38CE522B0403}"/>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8602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avdelare Pistag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8CD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ABD39A5F-8A02-49E7-9E81-A72ED3890D86}"/>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283392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avdelare bild Duv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D52AB3-7920-2D4E-A79B-FD13ECF8A173}"/>
              </a:ext>
            </a:extLst>
          </p:cNvPr>
          <p:cNvPicPr>
            <a:picLocks/>
          </p:cNvPicPr>
          <p:nvPr/>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9" name="Rektangel 8">
            <a:extLst>
              <a:ext uri="{FF2B5EF4-FFF2-40B4-BE49-F238E27FC236}">
                <a16:creationId xmlns:a16="http://schemas.microsoft.com/office/drawing/2014/main" id="{354FCF22-3B9E-41CB-8DB0-AC9F7446B9E8}"/>
              </a:ext>
            </a:extLst>
          </p:cNvPr>
          <p:cNvSpPr>
            <a:spLocks/>
          </p:cNvSpPr>
          <p:nvPr userDrawn="1"/>
        </p:nvSpPr>
        <p:spPr>
          <a:xfrm>
            <a:off x="192000" y="192001"/>
            <a:ext cx="11808000" cy="6475200"/>
          </a:xfrm>
          <a:prstGeom prst="rect">
            <a:avLst/>
          </a:prstGeom>
          <a:solidFill>
            <a:srgbClr val="5F8CA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5416AB8B-9E81-4566-971A-C99981F8E389}"/>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86599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apitelavdelare bild Dahlia">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2100321-7825-48F8-8DFC-EFC1ACB5E152}"/>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D0C89FC0-C76E-4F29-A05A-57AF83A13C8C}"/>
              </a:ext>
            </a:extLst>
          </p:cNvPr>
          <p:cNvSpPr>
            <a:spLocks/>
          </p:cNvSpPr>
          <p:nvPr userDrawn="1"/>
        </p:nvSpPr>
        <p:spPr>
          <a:xfrm>
            <a:off x="192000" y="192001"/>
            <a:ext cx="11808000" cy="64752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387783D2-160A-4F0A-8B0D-E24678E356BC}"/>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01805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avdelare bild Syren">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F49361E-EEF2-4FC3-8774-A59FAC02B18B}"/>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2881739B-3533-4894-A15E-C79D1059A459}"/>
              </a:ext>
            </a:extLst>
          </p:cNvPr>
          <p:cNvSpPr>
            <a:spLocks/>
          </p:cNvSpPr>
          <p:nvPr userDrawn="1"/>
        </p:nvSpPr>
        <p:spPr>
          <a:xfrm>
            <a:off x="192000" y="192001"/>
            <a:ext cx="11808000" cy="64752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2929E3D0-1CA0-413B-BE99-ECB57AA9A6E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26559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7875BDD-1278-422F-B1EA-4A33EA6F811F}"/>
              </a:ext>
            </a:extLst>
          </p:cNvPr>
          <p:cNvSpPr>
            <a:spLocks noGrp="1"/>
          </p:cNvSpPr>
          <p:nvPr>
            <p:ph type="title"/>
          </p:nvPr>
        </p:nvSpPr>
        <p:spPr>
          <a:xfrm>
            <a:off x="838200" y="662100"/>
            <a:ext cx="10515600" cy="733209"/>
          </a:xfrm>
          <a:prstGeom prst="rect">
            <a:avLst/>
          </a:prstGeom>
        </p:spPr>
        <p:txBody>
          <a:bodyPr vert="horz" lIns="91440" tIns="45720" rIns="91440" bIns="45720" rtlCol="0" anchor="b">
            <a:noAutofit/>
          </a:bodyPr>
          <a:lstStyle/>
          <a:p>
            <a:pPr lvl="0"/>
            <a:r>
              <a:rPr lang="sv-SE" dirty="0"/>
              <a:t>Rubrikformat i mall</a:t>
            </a:r>
          </a:p>
        </p:txBody>
      </p:sp>
      <p:sp>
        <p:nvSpPr>
          <p:cNvPr id="4" name="Platshållare för text 3">
            <a:extLst>
              <a:ext uri="{FF2B5EF4-FFF2-40B4-BE49-F238E27FC236}">
                <a16:creationId xmlns:a16="http://schemas.microsoft.com/office/drawing/2014/main" id="{A6D5A22F-381B-441F-AC1F-F59AB2572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0"/>
            <a:endParaRPr lang="sv-SE" dirty="0"/>
          </a:p>
        </p:txBody>
      </p:sp>
    </p:spTree>
    <p:extLst>
      <p:ext uri="{BB962C8B-B14F-4D97-AF65-F5344CB8AC3E}">
        <p14:creationId xmlns:p14="http://schemas.microsoft.com/office/powerpoint/2010/main" val="15156579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6" r:id="rId13"/>
    <p:sldLayoutId id="2147483674" r:id="rId14"/>
    <p:sldLayoutId id="2147483675" r:id="rId15"/>
    <p:sldLayoutId id="2147483676" r:id="rId16"/>
    <p:sldLayoutId id="2147483677" r:id="rId17"/>
    <p:sldLayoutId id="2147483684" r:id="rId18"/>
    <p:sldLayoutId id="2147483685" r:id="rId19"/>
    <p:sldLayoutId id="2147483687" r:id="rId20"/>
    <p:sldLayoutId id="2147483688" r:id="rId21"/>
  </p:sldLayoutIdLst>
  <p:txStyles>
    <p:titleStyle>
      <a:lvl1pPr algn="l" defTabSz="1219110" rtl="0" eaLnBrk="1" latinLnBrk="0" hangingPunct="1">
        <a:lnSpc>
          <a:spcPct val="90000"/>
        </a:lnSpc>
        <a:spcBef>
          <a:spcPct val="0"/>
        </a:spcBef>
        <a:buNone/>
        <a:defRPr lang="sv-SE" sz="3000" kern="1200" baseline="0" dirty="0">
          <a:solidFill>
            <a:schemeClr val="tx1"/>
          </a:solidFill>
          <a:latin typeface="+mj-lt"/>
          <a:ea typeface="+mj-ea"/>
          <a:cs typeface="+mj-cs"/>
        </a:defRPr>
      </a:lvl1pPr>
    </p:titleStyle>
    <p:bodyStyle>
      <a:lvl1pPr marL="0" indent="0" algn="l"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0" indent="0" algn="l" defTabSz="1219140" rtl="0" eaLnBrk="1" latinLnBrk="0" hangingPunct="1">
        <a:lnSpc>
          <a:spcPct val="100000"/>
        </a:lnSpc>
        <a:spcBef>
          <a:spcPts val="1800"/>
        </a:spcBef>
        <a:spcAft>
          <a:spcPts val="600"/>
        </a:spcAft>
        <a:buFont typeface="Arial" panose="020B0604020202020204" pitchFamily="34" charset="0"/>
        <a:buNone/>
        <a:defRPr lang="sv-SE" sz="1800" b="1" kern="1200" dirty="0">
          <a:solidFill>
            <a:schemeClr val="tx1"/>
          </a:solidFill>
          <a:latin typeface="+mj-lt"/>
          <a:ea typeface="+mn-ea"/>
          <a:cs typeface="+mn-cs"/>
        </a:defRPr>
      </a:lvl2pPr>
      <a:lvl3pPr marL="0" indent="0" algn="l" defTabSz="1219140" rtl="0" eaLnBrk="1" latinLnBrk="0" hangingPunct="1">
        <a:lnSpc>
          <a:spcPct val="100000"/>
        </a:lnSpc>
        <a:spcBef>
          <a:spcPts val="0"/>
        </a:spcBef>
        <a:spcAft>
          <a:spcPts val="600"/>
        </a:spcAft>
        <a:buFont typeface="Arial" panose="020B0604020202020204" pitchFamily="34" charset="0"/>
        <a:buNone/>
        <a:defRPr lang="sv-SE" sz="1400" kern="1200" dirty="0">
          <a:solidFill>
            <a:schemeClr val="tx1"/>
          </a:solidFill>
          <a:latin typeface="+mn-lt"/>
          <a:ea typeface="+mn-ea"/>
          <a:cs typeface="+mn-cs"/>
        </a:defRPr>
      </a:lvl3pPr>
      <a:lvl4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600" kern="1200" dirty="0">
          <a:solidFill>
            <a:schemeClr val="tx1"/>
          </a:solidFill>
          <a:latin typeface="+mn-lt"/>
          <a:ea typeface="+mn-ea"/>
          <a:cs typeface="+mn-cs"/>
        </a:defRPr>
      </a:lvl4pPr>
      <a:lvl5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400" kern="1200" dirty="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9591752-96B3-4FBC-93B0-80DBBEA7D556}"/>
              </a:ext>
            </a:extLst>
          </p:cNvPr>
          <p:cNvSpPr>
            <a:spLocks noGrp="1"/>
          </p:cNvSpPr>
          <p:nvPr>
            <p:ph type="body" sz="half" idx="12"/>
          </p:nvPr>
        </p:nvSpPr>
        <p:spPr>
          <a:xfrm>
            <a:off x="9803718" y="5976480"/>
            <a:ext cx="1497254" cy="321120"/>
          </a:xfrm>
        </p:spPr>
        <p:txBody>
          <a:bodyPr/>
          <a:lstStyle/>
          <a:p>
            <a:r>
              <a:rPr lang="sv-SE" dirty="0"/>
              <a:t>Oktober 2018</a:t>
            </a:r>
          </a:p>
        </p:txBody>
      </p:sp>
      <p:sp>
        <p:nvSpPr>
          <p:cNvPr id="6" name="Platshållare för text 5">
            <a:extLst>
              <a:ext uri="{FF2B5EF4-FFF2-40B4-BE49-F238E27FC236}">
                <a16:creationId xmlns:a16="http://schemas.microsoft.com/office/drawing/2014/main" id="{706B1BFE-B965-43FD-B18A-4C00827B3E7E}"/>
              </a:ext>
            </a:extLst>
          </p:cNvPr>
          <p:cNvSpPr>
            <a:spLocks noGrp="1"/>
          </p:cNvSpPr>
          <p:nvPr>
            <p:ph type="body" sz="half" idx="2"/>
          </p:nvPr>
        </p:nvSpPr>
        <p:spPr>
          <a:xfrm>
            <a:off x="7066845" y="3615269"/>
            <a:ext cx="4112983" cy="485793"/>
          </a:xfrm>
        </p:spPr>
        <p:txBody>
          <a:bodyPr/>
          <a:lstStyle/>
          <a:p>
            <a:r>
              <a:rPr lang="sv-SE" sz="2000" dirty="0"/>
              <a:t>Daglig verksamhet,  2018</a:t>
            </a:r>
          </a:p>
        </p:txBody>
      </p:sp>
      <p:sp>
        <p:nvSpPr>
          <p:cNvPr id="7" name="Rubrik 6">
            <a:extLst>
              <a:ext uri="{FF2B5EF4-FFF2-40B4-BE49-F238E27FC236}">
                <a16:creationId xmlns:a16="http://schemas.microsoft.com/office/drawing/2014/main" id="{7E3DB36D-8794-4281-9290-42C584B4D803}"/>
              </a:ext>
            </a:extLst>
          </p:cNvPr>
          <p:cNvSpPr>
            <a:spLocks noGrp="1"/>
          </p:cNvSpPr>
          <p:nvPr>
            <p:ph type="title"/>
          </p:nvPr>
        </p:nvSpPr>
        <p:spPr>
          <a:xfrm>
            <a:off x="5259265" y="2320761"/>
            <a:ext cx="6041707" cy="1325033"/>
          </a:xfrm>
        </p:spPr>
        <p:txBody>
          <a:bodyPr/>
          <a:lstStyle/>
          <a:p>
            <a:r>
              <a:rPr lang="sv-SE" sz="6600" dirty="0"/>
              <a:t>Nacka Kommun </a:t>
            </a:r>
            <a:br>
              <a:rPr lang="sv-SE" sz="6600" dirty="0"/>
            </a:br>
            <a:r>
              <a:rPr lang="sv-SE" sz="6600" dirty="0"/>
              <a:t>LSS</a:t>
            </a:r>
          </a:p>
        </p:txBody>
      </p:sp>
      <p:sp>
        <p:nvSpPr>
          <p:cNvPr id="8" name="Platshållare för text 5">
            <a:extLst>
              <a:ext uri="{FF2B5EF4-FFF2-40B4-BE49-F238E27FC236}">
                <a16:creationId xmlns:a16="http://schemas.microsoft.com/office/drawing/2014/main" id="{9E7CA097-5B9E-478B-93DA-3617A8E305F3}"/>
              </a:ext>
            </a:extLst>
          </p:cNvPr>
          <p:cNvSpPr txBox="1">
            <a:spLocks/>
          </p:cNvSpPr>
          <p:nvPr/>
        </p:nvSpPr>
        <p:spPr>
          <a:xfrm>
            <a:off x="7311115" y="4058653"/>
            <a:ext cx="3989857" cy="485793"/>
          </a:xfrm>
          <a:prstGeom prst="rect">
            <a:avLst/>
          </a:prstGeom>
        </p:spPr>
        <p:txBody>
          <a:bodyPr vert="horz" lIns="91440" tIns="45720" rIns="91440" bIns="45720" rtlCol="0">
            <a:noAutofit/>
          </a:bodyPr>
          <a:lstStyle>
            <a:lvl1pPr marL="0" indent="0" algn="r"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609555" indent="0" algn="l" defTabSz="1219140" rtl="0" eaLnBrk="1" latinLnBrk="0" hangingPunct="1">
              <a:lnSpc>
                <a:spcPct val="100000"/>
              </a:lnSpc>
              <a:spcBef>
                <a:spcPts val="1800"/>
              </a:spcBef>
              <a:spcAft>
                <a:spcPts val="600"/>
              </a:spcAft>
              <a:buFont typeface="Arial" panose="020B0604020202020204" pitchFamily="34" charset="0"/>
              <a:buNone/>
              <a:defRPr lang="sv-SE" sz="1867" b="1" kern="1200">
                <a:solidFill>
                  <a:schemeClr val="tx1"/>
                </a:solidFill>
                <a:latin typeface="+mj-lt"/>
                <a:ea typeface="+mn-ea"/>
                <a:cs typeface="+mn-cs"/>
              </a:defRPr>
            </a:lvl2pPr>
            <a:lvl3pPr marL="1219110" indent="0" algn="l" defTabSz="1219140" rtl="0" eaLnBrk="1" latinLnBrk="0" hangingPunct="1">
              <a:lnSpc>
                <a:spcPct val="100000"/>
              </a:lnSpc>
              <a:spcBef>
                <a:spcPts val="0"/>
              </a:spcBef>
              <a:spcAft>
                <a:spcPts val="600"/>
              </a:spcAft>
              <a:buFont typeface="Arial" panose="020B0604020202020204" pitchFamily="34" charset="0"/>
              <a:buNone/>
              <a:defRPr lang="sv-SE" sz="1600" kern="1200">
                <a:solidFill>
                  <a:schemeClr val="tx1"/>
                </a:solidFill>
                <a:latin typeface="+mn-lt"/>
                <a:ea typeface="+mn-ea"/>
                <a:cs typeface="+mn-cs"/>
              </a:defRPr>
            </a:lvl3pPr>
            <a:lvl4pPr marL="1828664" indent="0" algn="l" defTabSz="1219140" rtl="0" eaLnBrk="1" latinLnBrk="0" hangingPunct="1">
              <a:lnSpc>
                <a:spcPct val="100000"/>
              </a:lnSpc>
              <a:spcBef>
                <a:spcPts val="0"/>
              </a:spcBef>
              <a:spcAft>
                <a:spcPts val="300"/>
              </a:spcAft>
              <a:buFont typeface="Arial" panose="020B0604020202020204" pitchFamily="34" charset="0"/>
              <a:buNone/>
              <a:defRPr lang="sv-SE" sz="1333" kern="1200">
                <a:solidFill>
                  <a:schemeClr val="tx1"/>
                </a:solidFill>
                <a:latin typeface="+mn-lt"/>
                <a:ea typeface="+mn-ea"/>
                <a:cs typeface="+mn-cs"/>
              </a:defRPr>
            </a:lvl4pPr>
            <a:lvl5pPr marL="2438218" indent="0" algn="l" defTabSz="1219140" rtl="0" eaLnBrk="1" latinLnBrk="0" hangingPunct="1">
              <a:lnSpc>
                <a:spcPct val="100000"/>
              </a:lnSpc>
              <a:spcBef>
                <a:spcPts val="0"/>
              </a:spcBef>
              <a:spcAft>
                <a:spcPts val="300"/>
              </a:spcAft>
              <a:buFont typeface="Arial" panose="020B0604020202020204" pitchFamily="34" charset="0"/>
              <a:buNone/>
              <a:defRPr lang="sv-SE" sz="1333" kern="1200">
                <a:solidFill>
                  <a:schemeClr val="tx1"/>
                </a:solidFill>
                <a:latin typeface="+mn-lt"/>
                <a:ea typeface="+mn-ea"/>
                <a:cs typeface="+mn-cs"/>
              </a:defRPr>
            </a:lvl5pPr>
            <a:lvl6pPr marL="3047772"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327"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6880"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435"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r>
              <a:rPr lang="sv-SE" sz="1400" dirty="0" err="1"/>
              <a:t>Nytida</a:t>
            </a:r>
            <a:r>
              <a:rPr lang="sv-SE" sz="1400" dirty="0"/>
              <a:t> Cylindervägen 4, Nacka Syd</a:t>
            </a:r>
            <a:endParaRPr lang="sv-SE" sz="1200" dirty="0"/>
          </a:p>
        </p:txBody>
      </p:sp>
      <p:pic>
        <p:nvPicPr>
          <p:cNvPr id="11" name="Platshållare för bild 10">
            <a:extLst>
              <a:ext uri="{FF2B5EF4-FFF2-40B4-BE49-F238E27FC236}">
                <a16:creationId xmlns:a16="http://schemas.microsoft.com/office/drawing/2014/main" id="{C41C1DA5-2014-4348-86B4-FE05A405BD3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95" r="2695"/>
          <a:stretch>
            <a:fillRect/>
          </a:stretch>
        </p:blipFill>
        <p:spPr>
          <a:xfrm>
            <a:off x="181025" y="192000"/>
            <a:ext cx="4944132" cy="6105600"/>
          </a:xfrm>
        </p:spPr>
      </p:pic>
    </p:spTree>
    <p:extLst>
      <p:ext uri="{BB962C8B-B14F-4D97-AF65-F5344CB8AC3E}">
        <p14:creationId xmlns:p14="http://schemas.microsoft.com/office/powerpoint/2010/main" val="403478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17DA7AB-95DB-46FA-A908-D2EBABF49B5D}"/>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72012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781EE58-A11D-4C93-BD97-25E6599FA5AC}"/>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731303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8A88695-3A64-43ED-9BBC-9EF7EB5676B5}"/>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38785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687273D-6F25-4AAF-8ADB-06BE13570C44}"/>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94585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00142DF-832A-43FF-91B8-4DE2927F60AF}"/>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74367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7448E2E-6C33-4A88-951A-FC7F105E34ED}"/>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471816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E5E64BC-9B7A-4105-864F-F101E4AA294B}"/>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825418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F621702-A273-43EA-9C5B-FBEA82249EE7}"/>
              </a:ext>
            </a:extLst>
          </p:cNvPr>
          <p:cNvSpPr>
            <a:spLocks noGrp="1"/>
          </p:cNvSpPr>
          <p:nvPr>
            <p:ph type="title"/>
          </p:nvPr>
        </p:nvSpPr>
        <p:spPr>
          <a:xfrm>
            <a:off x="1115728" y="1088491"/>
            <a:ext cx="7200000" cy="1147200"/>
          </a:xfrm>
        </p:spPr>
        <p:txBody>
          <a:bodyPr/>
          <a:lstStyle/>
          <a:p>
            <a:pPr algn="l"/>
            <a:r>
              <a:rPr lang="sv-SE" sz="2800" dirty="0"/>
              <a:t>Kontakt Origo Group</a:t>
            </a:r>
          </a:p>
        </p:txBody>
      </p:sp>
      <p:sp>
        <p:nvSpPr>
          <p:cNvPr id="6" name="Platshållare för text 2">
            <a:extLst>
              <a:ext uri="{FF2B5EF4-FFF2-40B4-BE49-F238E27FC236}">
                <a16:creationId xmlns:a16="http://schemas.microsoft.com/office/drawing/2014/main" id="{43279E55-096C-4752-91D6-1F6ADC754A03}"/>
              </a:ext>
            </a:extLst>
          </p:cNvPr>
          <p:cNvSpPr>
            <a:spLocks noGrp="1"/>
          </p:cNvSpPr>
          <p:nvPr/>
        </p:nvSpPr>
        <p:spPr>
          <a:xfrm>
            <a:off x="1115728" y="3899595"/>
            <a:ext cx="7200000" cy="1629484"/>
          </a:xfrm>
          <a:prstGeom prst="rect">
            <a:avLst/>
          </a:prstGeom>
        </p:spPr>
        <p:txBody>
          <a:bodyPr vert="horz" lIns="91440" tIns="45720" rIns="91440" bIns="45720" rtlCol="0">
            <a:noAutofit/>
          </a:bodyPr>
          <a:lstStyle>
            <a:lvl1pPr marL="0" indent="0" algn="l" defTabSz="914378" rtl="0" eaLnBrk="1" latinLnBrk="0" hangingPunct="1">
              <a:lnSpc>
                <a:spcPct val="100000"/>
              </a:lnSpc>
              <a:spcBef>
                <a:spcPts val="1500"/>
              </a:spcBef>
              <a:buFont typeface="Arial" panose="020B0604020202020204" pitchFamily="34" charset="0"/>
              <a:buNone/>
              <a:defRPr lang="sv-SE" sz="1350" kern="1200" dirty="0">
                <a:solidFill>
                  <a:schemeClr val="bg1"/>
                </a:solidFill>
                <a:latin typeface="+mn-lt"/>
                <a:ea typeface="+mn-ea"/>
                <a:cs typeface="+mn-cs"/>
              </a:defRPr>
            </a:lvl1pPr>
            <a:lvl2pPr marL="457178" indent="0" algn="l" defTabSz="914378" rtl="0" eaLnBrk="1" latinLnBrk="0" hangingPunct="1">
              <a:lnSpc>
                <a:spcPct val="100000"/>
              </a:lnSpc>
              <a:spcBef>
                <a:spcPts val="1800"/>
              </a:spcBef>
              <a:buFont typeface="Arial" panose="020B0604020202020204" pitchFamily="34" charset="0"/>
              <a:buNone/>
              <a:defRPr lang="sv-SE" sz="1400" b="1" kern="1200">
                <a:solidFill>
                  <a:schemeClr val="tx1"/>
                </a:solidFill>
                <a:latin typeface="+mj-lt"/>
                <a:ea typeface="+mn-ea"/>
                <a:cs typeface="+mn-cs"/>
              </a:defRPr>
            </a:lvl2pPr>
            <a:lvl3pPr marL="914355" indent="0" algn="l" defTabSz="914378" rtl="0" eaLnBrk="1" latinLnBrk="0" hangingPunct="1">
              <a:lnSpc>
                <a:spcPct val="100000"/>
              </a:lnSpc>
              <a:spcBef>
                <a:spcPts val="500"/>
              </a:spcBef>
              <a:buFont typeface="Arial" panose="020B0604020202020204" pitchFamily="34" charset="0"/>
              <a:buNone/>
              <a:defRPr lang="sv-SE" sz="1200" kern="1200">
                <a:solidFill>
                  <a:schemeClr val="tx1"/>
                </a:solidFill>
                <a:latin typeface="+mn-lt"/>
                <a:ea typeface="+mn-ea"/>
                <a:cs typeface="+mn-cs"/>
              </a:defRPr>
            </a:lvl3pPr>
            <a:lvl4pPr marL="1371532"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4pPr>
            <a:lvl5pPr marL="1828709"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5pPr>
            <a:lvl6pPr marL="2285886"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064"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240"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418"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600" dirty="0"/>
              <a:t>Vid frågor kontakta: </a:t>
            </a:r>
          </a:p>
          <a:p>
            <a:pPr lvl="1">
              <a:spcBef>
                <a:spcPts val="600"/>
              </a:spcBef>
            </a:pPr>
            <a:r>
              <a:rPr lang="sv-SE" b="0" dirty="0">
                <a:solidFill>
                  <a:schemeClr val="bg1"/>
                </a:solidFill>
              </a:rPr>
              <a:t>Peter Linsér</a:t>
            </a:r>
          </a:p>
          <a:p>
            <a:pPr lvl="1">
              <a:spcBef>
                <a:spcPts val="600"/>
              </a:spcBef>
            </a:pPr>
            <a:r>
              <a:rPr lang="sv-SE" b="0" dirty="0">
                <a:solidFill>
                  <a:schemeClr val="bg1"/>
                </a:solidFill>
              </a:rPr>
              <a:t>E-post: </a:t>
            </a:r>
            <a:r>
              <a:rPr lang="sv-SE" sz="1200" b="0" dirty="0">
                <a:solidFill>
                  <a:schemeClr val="bg1"/>
                </a:solidFill>
              </a:rPr>
              <a:t>Peter.linser@origogroup.com</a:t>
            </a:r>
          </a:p>
          <a:p>
            <a:pPr lvl="1">
              <a:spcBef>
                <a:spcPts val="600"/>
              </a:spcBef>
            </a:pPr>
            <a:r>
              <a:rPr lang="sv-SE" sz="1200" b="0" dirty="0">
                <a:solidFill>
                  <a:schemeClr val="bg1"/>
                </a:solidFill>
              </a:rPr>
              <a:t>Tel: 070-697 85 05</a:t>
            </a:r>
          </a:p>
          <a:p>
            <a:endParaRPr lang="sv-SE" sz="1600" dirty="0"/>
          </a:p>
        </p:txBody>
      </p:sp>
    </p:spTree>
    <p:extLst>
      <p:ext uri="{BB962C8B-B14F-4D97-AF65-F5344CB8AC3E}">
        <p14:creationId xmlns:p14="http://schemas.microsoft.com/office/powerpoint/2010/main" val="289929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91A01-89FA-4800-9E77-81835019652D}"/>
              </a:ext>
            </a:extLst>
          </p:cNvPr>
          <p:cNvSpPr>
            <a:spLocks noGrp="1"/>
          </p:cNvSpPr>
          <p:nvPr>
            <p:ph type="title"/>
          </p:nvPr>
        </p:nvSpPr>
        <p:spPr>
          <a:xfrm>
            <a:off x="1686045" y="881956"/>
            <a:ext cx="3604800" cy="532800"/>
          </a:xfrm>
        </p:spPr>
        <p:txBody>
          <a:bodyPr/>
          <a:lstStyle/>
          <a:p>
            <a:r>
              <a:rPr lang="sv-SE" dirty="0"/>
              <a:t>Innehåll</a:t>
            </a:r>
          </a:p>
        </p:txBody>
      </p:sp>
      <p:sp>
        <p:nvSpPr>
          <p:cNvPr id="5" name="Platshållare för text 4">
            <a:extLst>
              <a:ext uri="{FF2B5EF4-FFF2-40B4-BE49-F238E27FC236}">
                <a16:creationId xmlns:a16="http://schemas.microsoft.com/office/drawing/2014/main" id="{5A4365C5-240B-43AC-AA08-6EC26CC0113C}"/>
              </a:ext>
            </a:extLst>
          </p:cNvPr>
          <p:cNvSpPr>
            <a:spLocks noGrp="1"/>
          </p:cNvSpPr>
          <p:nvPr>
            <p:ph type="body" sz="quarter" idx="10"/>
          </p:nvPr>
        </p:nvSpPr>
        <p:spPr>
          <a:xfrm>
            <a:off x="1686046" y="1776413"/>
            <a:ext cx="9439154" cy="4505854"/>
          </a:xfrm>
        </p:spPr>
        <p:txBody>
          <a:bodyPr numCol="2" spcCol="144000"/>
          <a:lstStyle/>
          <a:p>
            <a:pPr lvl="1"/>
            <a:endParaRPr lang="sv-SE" sz="1400" b="1" dirty="0">
              <a:solidFill>
                <a:schemeClr val="tx1"/>
              </a:solidFill>
            </a:endParaRPr>
          </a:p>
          <a:p>
            <a:pPr lvl="1"/>
            <a:r>
              <a:rPr lang="sv-SE" sz="1400" b="1" dirty="0">
                <a:solidFill>
                  <a:schemeClr val="tx1"/>
                </a:solidFill>
              </a:rPr>
              <a:t>Om undersökningen	3</a:t>
            </a:r>
          </a:p>
          <a:p>
            <a:r>
              <a:rPr lang="sv-SE" sz="1400" b="1" dirty="0">
                <a:solidFill>
                  <a:schemeClr val="tx1"/>
                </a:solidFill>
              </a:rPr>
              <a:t>Resultat	</a:t>
            </a:r>
            <a:r>
              <a:rPr lang="sv-SE" sz="1400" b="1" dirty="0"/>
              <a:t>4</a:t>
            </a:r>
          </a:p>
          <a:p>
            <a:r>
              <a:rPr lang="sv-SE" sz="1400" b="1" dirty="0">
                <a:solidFill>
                  <a:schemeClr val="tx1"/>
                </a:solidFill>
              </a:rPr>
              <a:t>Kontakt 	17</a:t>
            </a:r>
          </a:p>
        </p:txBody>
      </p:sp>
    </p:spTree>
    <p:extLst>
      <p:ext uri="{BB962C8B-B14F-4D97-AF65-F5344CB8AC3E}">
        <p14:creationId xmlns:p14="http://schemas.microsoft.com/office/powerpoint/2010/main" val="238891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DE1A875-6C4B-47FA-8083-5E61B9B5C9F4}"/>
              </a:ext>
            </a:extLst>
          </p:cNvPr>
          <p:cNvSpPr>
            <a:spLocks noGrp="1"/>
          </p:cNvSpPr>
          <p:nvPr>
            <p:ph type="title"/>
          </p:nvPr>
        </p:nvSpPr>
        <p:spPr>
          <a:xfrm>
            <a:off x="960001" y="357328"/>
            <a:ext cx="5121952" cy="720153"/>
          </a:xfrm>
        </p:spPr>
        <p:txBody>
          <a:bodyPr/>
          <a:lstStyle/>
          <a:p>
            <a:r>
              <a:rPr lang="sv-SE" sz="2667" dirty="0"/>
              <a:t>Om undersökningen</a:t>
            </a:r>
          </a:p>
        </p:txBody>
      </p:sp>
      <p:sp>
        <p:nvSpPr>
          <p:cNvPr id="4" name="Platshållare för text 3">
            <a:extLst>
              <a:ext uri="{FF2B5EF4-FFF2-40B4-BE49-F238E27FC236}">
                <a16:creationId xmlns:a16="http://schemas.microsoft.com/office/drawing/2014/main" id="{7841A683-E913-4FD1-BF7D-05DC5E5A14C1}"/>
              </a:ext>
            </a:extLst>
          </p:cNvPr>
          <p:cNvSpPr>
            <a:spLocks noGrp="1"/>
          </p:cNvSpPr>
          <p:nvPr>
            <p:ph type="body" sz="half" idx="2"/>
          </p:nvPr>
        </p:nvSpPr>
        <p:spPr>
          <a:xfrm>
            <a:off x="960001" y="1301261"/>
            <a:ext cx="8804887" cy="5322824"/>
          </a:xfrm>
        </p:spPr>
        <p:txBody>
          <a:bodyPr/>
          <a:lstStyle/>
          <a:p>
            <a:r>
              <a:rPr lang="sv-SE" b="1" dirty="0"/>
              <a:t>Bakgrund och syfte</a:t>
            </a:r>
            <a:endParaRPr lang="sv-SE" dirty="0"/>
          </a:p>
          <a:p>
            <a:pPr>
              <a:lnSpc>
                <a:spcPct val="120000"/>
              </a:lnSpc>
              <a:buClr>
                <a:srgbClr val="FF0000"/>
              </a:buClr>
            </a:pPr>
            <a:r>
              <a:rPr lang="sv-SE" sz="1200" dirty="0"/>
              <a:t>Nacka kommun genomför löpande brukarundersökningar. S</a:t>
            </a:r>
            <a:r>
              <a:rPr lang="x-none" sz="1200" dirty="0"/>
              <a:t>yftet med brukarundersökningarna är att ge Socialnämnden kunskap om brukarnas uppfattning om kvaliteten på insatserna. Undersökningen ska visa om de mål som nämnden fastställt beträffande nöjdhetsgraden är uppfyllda. </a:t>
            </a:r>
            <a:r>
              <a:rPr lang="en-US" sz="1200" dirty="0"/>
              <a:t>Undersökningen är framtagen av Sveriges Kommuner och Landsting (SKL).</a:t>
            </a:r>
          </a:p>
          <a:p>
            <a:pPr>
              <a:lnSpc>
                <a:spcPct val="120000"/>
              </a:lnSpc>
              <a:buClr>
                <a:srgbClr val="FF0000"/>
              </a:buClr>
            </a:pPr>
            <a:r>
              <a:rPr lang="sv-SE" sz="1200" dirty="0"/>
              <a:t>Undersökningarna skall också tillhandahålla underlag för jämförelser mellan olika verksamhetsområden och enheter inom kommunens verksamhet för personer med funktionsnedsättningar. Jämförelser görs med tidigare undersökningsresultat och kommuner inom ramen för arbetet med Kvalitetsbarometern LSS. Undersökningarna har också som mål att stimulera till engagemang bland personalen i frågor kring kvalitet i verksamheten.</a:t>
            </a:r>
          </a:p>
          <a:p>
            <a:pPr>
              <a:lnSpc>
                <a:spcPct val="120000"/>
              </a:lnSpc>
              <a:buClr>
                <a:srgbClr val="FF0000"/>
              </a:buClr>
            </a:pPr>
            <a:r>
              <a:rPr lang="en-US" dirty="0"/>
              <a:t> </a:t>
            </a:r>
            <a:r>
              <a:rPr lang="sv-SE" dirty="0"/>
              <a:t>	</a:t>
            </a:r>
          </a:p>
          <a:p>
            <a:r>
              <a:rPr lang="sv-SE" b="1" dirty="0"/>
              <a:t>Genomförande</a:t>
            </a:r>
          </a:p>
          <a:p>
            <a:pPr>
              <a:lnSpc>
                <a:spcPct val="120000"/>
              </a:lnSpc>
              <a:buClr>
                <a:srgbClr val="FF0000"/>
              </a:buClr>
              <a:buSzPct val="110000"/>
            </a:pPr>
            <a:r>
              <a:rPr lang="sv-SE" sz="1200" dirty="0"/>
              <a:t>Undersökningen genomfördes  under veckorna 39-42. Personliga intervjuer genomfördes i boenden och dagliga verksamheter med surfplattor i första hand, men med möjlighet att även kunna besvara frågorna på en pappersenkät/ Pictogram om respondenten önskade detta.</a:t>
            </a:r>
          </a:p>
          <a:p>
            <a:pPr>
              <a:lnSpc>
                <a:spcPct val="120000"/>
              </a:lnSpc>
              <a:buClr>
                <a:srgbClr val="FF0000"/>
              </a:buClr>
              <a:buSzPct val="110000"/>
            </a:pPr>
            <a:r>
              <a:rPr lang="sv-SE" sz="1200" dirty="0"/>
              <a:t>2018 besvarades undersökning enbart av brukarna själva. 2017 besvarades undersökningen av brukarna själva, brukaren tillsammans med anhörig/god man eller enbart av anhörig/god man.</a:t>
            </a:r>
          </a:p>
          <a:p>
            <a:pPr>
              <a:lnSpc>
                <a:spcPct val="120000"/>
              </a:lnSpc>
              <a:buClr>
                <a:srgbClr val="FF0000"/>
              </a:buClr>
              <a:buSzPct val="110000"/>
            </a:pPr>
            <a:r>
              <a:rPr lang="sv-SE" sz="1200" dirty="0"/>
              <a:t>Totalt besvarades undersökningen av 107 personer vilket innebär en svarsfrekvens på 51 procent.</a:t>
            </a:r>
          </a:p>
          <a:p>
            <a:pPr>
              <a:lnSpc>
                <a:spcPct val="120000"/>
              </a:lnSpc>
              <a:buClr>
                <a:srgbClr val="FF0000"/>
              </a:buClr>
              <a:buSzPct val="110000"/>
            </a:pPr>
            <a:r>
              <a:rPr lang="sv-SE" sz="1200" dirty="0"/>
              <a:t>För denna verksamhet besvarades undersökningen av 23 personer.</a:t>
            </a:r>
          </a:p>
        </p:txBody>
      </p:sp>
    </p:spTree>
    <p:extLst>
      <p:ext uri="{BB962C8B-B14F-4D97-AF65-F5344CB8AC3E}">
        <p14:creationId xmlns:p14="http://schemas.microsoft.com/office/powerpoint/2010/main" val="87741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A7F9078-9CAA-4006-A758-8F6AC6140BD8}"/>
              </a:ext>
            </a:extLst>
          </p:cNvPr>
          <p:cNvSpPr>
            <a:spLocks noGrp="1"/>
          </p:cNvSpPr>
          <p:nvPr>
            <p:ph type="title"/>
          </p:nvPr>
        </p:nvSpPr>
        <p:spPr/>
        <p:txBody>
          <a:bodyPr/>
          <a:lstStyle/>
          <a:p>
            <a:pPr algn="ctr"/>
            <a:r>
              <a:rPr lang="sv-SE" dirty="0"/>
              <a:t>Resultat</a:t>
            </a:r>
            <a:br>
              <a:rPr lang="sv-SE" dirty="0"/>
            </a:br>
            <a:endParaRPr lang="sv-SE" dirty="0"/>
          </a:p>
        </p:txBody>
      </p:sp>
    </p:spTree>
    <p:extLst>
      <p:ext uri="{BB962C8B-B14F-4D97-AF65-F5344CB8AC3E}">
        <p14:creationId xmlns:p14="http://schemas.microsoft.com/office/powerpoint/2010/main" val="122294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43F75D5-0AF4-4498-9DD7-6D75C5CB5F82}"/>
              </a:ext>
            </a:extLst>
          </p:cNvPr>
          <p:cNvSpPr>
            <a:spLocks noGrp="1"/>
          </p:cNvSpPr>
          <p:nvPr>
            <p:ph type="title"/>
          </p:nvPr>
        </p:nvSpPr>
        <p:spPr/>
        <p:txBody>
          <a:bodyPr/>
          <a:lstStyle/>
          <a:p>
            <a:r>
              <a:rPr lang="sv-SE" dirty="0"/>
              <a:t>NKI – Nöjd Kund Index</a:t>
            </a:r>
          </a:p>
        </p:txBody>
      </p:sp>
      <p:grpSp>
        <p:nvGrpSpPr>
          <p:cNvPr id="7" name="Grupp 6">
            <a:extLst>
              <a:ext uri="{FF2B5EF4-FFF2-40B4-BE49-F238E27FC236}">
                <a16:creationId xmlns:a16="http://schemas.microsoft.com/office/drawing/2014/main" id="{DAF6EA60-F92C-4029-BEA2-7A5C774FEB62}"/>
              </a:ext>
            </a:extLst>
          </p:cNvPr>
          <p:cNvGrpSpPr/>
          <p:nvPr/>
        </p:nvGrpSpPr>
        <p:grpSpPr>
          <a:xfrm>
            <a:off x="2516698" y="2027253"/>
            <a:ext cx="3498208" cy="3694040"/>
            <a:chOff x="1560353" y="2085975"/>
            <a:chExt cx="3498208" cy="3694040"/>
          </a:xfrm>
        </p:grpSpPr>
        <p:sp>
          <p:nvSpPr>
            <p:cNvPr id="8" name="Rektangel 7">
              <a:extLst>
                <a:ext uri="{FF2B5EF4-FFF2-40B4-BE49-F238E27FC236}">
                  <a16:creationId xmlns:a16="http://schemas.microsoft.com/office/drawing/2014/main" id="{8DDAC12B-F15C-442B-BE19-E4608EE07C08}"/>
                </a:ext>
              </a:extLst>
            </p:cNvPr>
            <p:cNvSpPr/>
            <p:nvPr/>
          </p:nvSpPr>
          <p:spPr>
            <a:xfrm>
              <a:off x="1560353" y="2085975"/>
              <a:ext cx="3498208" cy="369404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a:t>
              </a: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 − NKI är ett mått på brukarnas övergripande nöjdhet med sitt boende och byggs upp av frågan nedan. </a:t>
              </a: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NKI är beräknat som ett medelvärde av respondenternas svar. Medelvärdet har indexerats till en skala 0-100.</a:t>
              </a:r>
            </a:p>
            <a:p>
              <a:pPr marL="108000" indent="-108000" algn="l">
                <a:spcBef>
                  <a:spcPts val="900"/>
                </a:spcBef>
                <a:spcAft>
                  <a:spcPts val="0"/>
                </a:spcAft>
                <a:buClr>
                  <a:schemeClr val="tx1"/>
                </a:buClr>
                <a:buFont typeface="Arial" panose="020B0604020202020204" pitchFamily="34" charset="0"/>
                <a:buChar char="-"/>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Trivs du på din dagliga verksamhet?</a:t>
              </a:r>
            </a:p>
          </p:txBody>
        </p:sp>
        <p:sp>
          <p:nvSpPr>
            <p:cNvPr id="9" name="Rektangel med rundade hörn 56">
              <a:extLst>
                <a:ext uri="{FF2B5EF4-FFF2-40B4-BE49-F238E27FC236}">
                  <a16:creationId xmlns:a16="http://schemas.microsoft.com/office/drawing/2014/main" id="{E20D89DB-0B9A-4125-90DF-2843AADA8B14}"/>
                </a:ext>
              </a:extLst>
            </p:cNvPr>
            <p:cNvSpPr/>
            <p:nvPr/>
          </p:nvSpPr>
          <p:spPr>
            <a:xfrm>
              <a:off x="1560353" y="2418387"/>
              <a:ext cx="3498208"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a:solidFill>
                    <a:schemeClr val="bg1"/>
                  </a:solidFill>
                  <a:latin typeface="Tahoma" panose="020B0604030504040204" pitchFamily="34" charset="0"/>
                  <a:ea typeface="Tahoma" panose="020B0604030504040204" pitchFamily="34" charset="0"/>
                  <a:cs typeface="Tahoma" panose="020B0604030504040204" pitchFamily="34" charset="0"/>
                </a:rPr>
                <a:t>NKI</a:t>
              </a:r>
            </a:p>
          </p:txBody>
        </p:sp>
      </p:grpSp>
      <p:sp>
        <p:nvSpPr>
          <p:cNvPr id="11" name="Rektangel med rundade hörn 56">
            <a:extLst>
              <a:ext uri="{FF2B5EF4-FFF2-40B4-BE49-F238E27FC236}">
                <a16:creationId xmlns:a16="http://schemas.microsoft.com/office/drawing/2014/main" id="{A7F4565B-2526-4CD5-A40E-DBD9335FF29B}"/>
              </a:ext>
            </a:extLst>
          </p:cNvPr>
          <p:cNvSpPr/>
          <p:nvPr/>
        </p:nvSpPr>
        <p:spPr>
          <a:xfrm>
            <a:off x="6258237" y="235966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92</a:t>
            </a:r>
          </a:p>
        </p:txBody>
      </p:sp>
      <p:sp>
        <p:nvSpPr>
          <p:cNvPr id="14" name="Rektangel 13">
            <a:extLst>
              <a:ext uri="{FF2B5EF4-FFF2-40B4-BE49-F238E27FC236}">
                <a16:creationId xmlns:a16="http://schemas.microsoft.com/office/drawing/2014/main" id="{D579FF7A-322A-4405-835B-790FBA9E3A3A}"/>
              </a:ext>
            </a:extLst>
          </p:cNvPr>
          <p:cNvSpPr/>
          <p:nvPr/>
        </p:nvSpPr>
        <p:spPr>
          <a:xfrm>
            <a:off x="6980710" y="2500268"/>
            <a:ext cx="3830043" cy="2628957"/>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2018</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2017</a:t>
            </a:r>
          </a:p>
          <a:p>
            <a:pPr>
              <a:spcBef>
                <a:spcPts val="900"/>
              </a:spcBef>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Nytida</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Cylindervägen 4 Nacka Syd 2018</a:t>
            </a:r>
          </a:p>
          <a:p>
            <a:pPr>
              <a:spcBef>
                <a:spcPts val="900"/>
              </a:spcBef>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Nytida</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Cylindervägen 4 Nacka Syd 2017</a:t>
            </a: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ktangel med rundade hörn 56">
            <a:extLst>
              <a:ext uri="{FF2B5EF4-FFF2-40B4-BE49-F238E27FC236}">
                <a16:creationId xmlns:a16="http://schemas.microsoft.com/office/drawing/2014/main" id="{C273D54F-5DE0-4636-B4BF-DAE9BFDD8A73}"/>
              </a:ext>
            </a:extLst>
          </p:cNvPr>
          <p:cNvSpPr/>
          <p:nvPr/>
        </p:nvSpPr>
        <p:spPr>
          <a:xfrm>
            <a:off x="6259306" y="3064338"/>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89</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ktangel med rundade hörn 56">
            <a:extLst>
              <a:ext uri="{FF2B5EF4-FFF2-40B4-BE49-F238E27FC236}">
                <a16:creationId xmlns:a16="http://schemas.microsoft.com/office/drawing/2014/main" id="{D8911A38-E352-4E4F-AA99-FF096B68C4A2}"/>
              </a:ext>
            </a:extLst>
          </p:cNvPr>
          <p:cNvSpPr/>
          <p:nvPr/>
        </p:nvSpPr>
        <p:spPr>
          <a:xfrm>
            <a:off x="6257166" y="3795902"/>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93</a:t>
            </a:r>
          </a:p>
        </p:txBody>
      </p:sp>
      <p:sp>
        <p:nvSpPr>
          <p:cNvPr id="10" name="Rektangel med rundade hörn 56">
            <a:extLst>
              <a:ext uri="{FF2B5EF4-FFF2-40B4-BE49-F238E27FC236}">
                <a16:creationId xmlns:a16="http://schemas.microsoft.com/office/drawing/2014/main" id="{C46A398E-ACD1-4F31-AE87-BEF302F80203}"/>
              </a:ext>
            </a:extLst>
          </p:cNvPr>
          <p:cNvSpPr/>
          <p:nvPr/>
        </p:nvSpPr>
        <p:spPr>
          <a:xfrm>
            <a:off x="6257166" y="450057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83</a:t>
            </a:r>
          </a:p>
        </p:txBody>
      </p:sp>
    </p:spTree>
    <p:extLst>
      <p:ext uri="{BB962C8B-B14F-4D97-AF65-F5344CB8AC3E}">
        <p14:creationId xmlns:p14="http://schemas.microsoft.com/office/powerpoint/2010/main" val="63829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3CAE697-5284-4A23-BDF3-E50FD6740379}"/>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419968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FDA9C74-5010-4C4B-B8F2-A3FAC7577B75}"/>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9172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1A521CE-F5B0-4334-8DCE-B1C1BF1EECC8}"/>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63646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481FFBA-F5DD-4048-B733-6F7BFF3E41AC}"/>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48383161"/>
      </p:ext>
    </p:extLst>
  </p:cSld>
  <p:clrMapOvr>
    <a:masterClrMapping/>
  </p:clrMapOvr>
</p:sld>
</file>

<file path=ppt/theme/theme1.xml><?xml version="1.0" encoding="utf-8"?>
<a:theme xmlns:a="http://schemas.openxmlformats.org/drawingml/2006/main" name="Origo Group 2018 PPt">
  <a:themeElements>
    <a:clrScheme name="Origo Group 2018">
      <a:dk1>
        <a:srgbClr val="000000"/>
      </a:dk1>
      <a:lt1>
        <a:srgbClr val="FFFFFF"/>
      </a:lt1>
      <a:dk2>
        <a:srgbClr val="37414A"/>
      </a:dk2>
      <a:lt2>
        <a:srgbClr val="D3D9DE"/>
      </a:lt2>
      <a:accent1>
        <a:srgbClr val="5F8CA3"/>
      </a:accent1>
      <a:accent2>
        <a:srgbClr val="E5928E"/>
      </a:accent2>
      <a:accent3>
        <a:srgbClr val="8DDBB0"/>
      </a:accent3>
      <a:accent4>
        <a:srgbClr val="9F96C0"/>
      </a:accent4>
      <a:accent5>
        <a:srgbClr val="E3EA90"/>
      </a:accent5>
      <a:accent6>
        <a:srgbClr val="4F758C"/>
      </a:accent6>
      <a:hlink>
        <a:srgbClr val="3B5769"/>
      </a:hlink>
      <a:folHlink>
        <a:srgbClr val="3B5769"/>
      </a:folHlink>
    </a:clrScheme>
    <a:fontScheme name="Port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5928E"/>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apportmall Origo Group Tahoma.potx" id="{F94B3180-9954-450B-8730-AF046D556813}" vid="{50128075-07E0-450D-8231-21B6AFE8BA9A}"/>
    </a:ext>
  </a:extLst>
</a:theme>
</file>

<file path=docProps/app.xml><?xml version="1.0" encoding="utf-8"?>
<Properties xmlns="http://schemas.openxmlformats.org/officeDocument/2006/extended-properties" xmlns:vt="http://schemas.openxmlformats.org/officeDocument/2006/docPropsVTypes">
  <Template>Rapport - Hyresgäster med kommunalt kontrakt</Template>
  <TotalTime>1174</TotalTime>
  <Words>228</Words>
  <Application>Microsoft Office PowerPoint</Application>
  <PresentationFormat>Bredbild</PresentationFormat>
  <Paragraphs>44</Paragraphs>
  <Slides>17</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Tahoma</vt:lpstr>
      <vt:lpstr>Origo Group 2018 PPt</vt:lpstr>
      <vt:lpstr>Nacka Kommun  LSS</vt:lpstr>
      <vt:lpstr>Innehåll</vt:lpstr>
      <vt:lpstr>Om undersökningen</vt:lpstr>
      <vt:lpstr>Resultat </vt:lpstr>
      <vt:lpstr>NKI – Nöjd Kund Index</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Kontakt Origo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Göteborgs Stad</dc:title>
  <dc:creator>Omta Moushe Ashak</dc:creator>
  <cp:lastModifiedBy>Peter Linsér</cp:lastModifiedBy>
  <cp:revision>131</cp:revision>
  <dcterms:created xsi:type="dcterms:W3CDTF">2018-09-12T13:48:56Z</dcterms:created>
  <dcterms:modified xsi:type="dcterms:W3CDTF">2018-10-17T17:15:51Z</dcterms:modified>
</cp:coreProperties>
</file>