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Baggensfjärdens hemtjänst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har tillräckligt med tid för arbetet</c:v>
                </c:pt>
                <c:pt idx="1">
                  <c:v>Är sammantaget nöjd med hemtjänsten</c:v>
                </c:pt>
                <c:pt idx="2">
                  <c:v>Personalen utför sina arbetsuppgifter bra</c:v>
                </c:pt>
                <c:pt idx="3">
                  <c:v>Känner förtroende för personalen</c:v>
                </c:pt>
                <c:pt idx="4">
                  <c:v>Får bra bemötande från personalen</c:v>
                </c:pt>
              </c:strCache>
            </c:strRef>
          </c:cat>
          <c:val>
            <c:numRef>
              <c:f>Blad1!$B$2:$B$6</c:f>
              <c:numCache>
                <c:formatCode>General</c:formatCode>
                <c:ptCount val="5"/>
                <c:pt idx="0">
                  <c:v>88</c:v>
                </c:pt>
                <c:pt idx="1">
                  <c:v>89</c:v>
                </c:pt>
                <c:pt idx="2">
                  <c:v>90</c:v>
                </c:pt>
                <c:pt idx="3">
                  <c:v>93</c:v>
                </c:pt>
                <c:pt idx="4">
                  <c:v>98</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90944"/>
        <c:axId val="34692480"/>
      </c:barChart>
      <c:catAx>
        <c:axId val="34690944"/>
        <c:scaling>
          <c:orientation val="minMax"/>
        </c:scaling>
        <c:delete val="1"/>
        <c:axPos val="l"/>
        <c:numFmt formatCode="000\ 00" sourceLinked="0"/>
        <c:majorTickMark val="in"/>
        <c:minorTickMark val="none"/>
        <c:tickLblPos val="none"/>
        <c:crossAx val="34692480"/>
        <c:crosses val="autoZero"/>
        <c:auto val="1"/>
        <c:lblAlgn val="l"/>
        <c:lblOffset val="100"/>
        <c:noMultiLvlLbl val="0"/>
      </c:catAx>
      <c:valAx>
        <c:axId val="3469248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90944"/>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Baggensfjärdens hemtjänst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Kan påverka vid vilka tider man får hjälp</c:v>
                </c:pt>
                <c:pt idx="1">
                  <c:v>Har lätt att få kontakt med personalen vid behov</c:v>
                </c:pt>
                <c:pt idx="2">
                  <c:v>Personalen brukar informera om tillfälliga förändringar</c:v>
                </c:pt>
                <c:pt idx="3">
                  <c:v>Vet vart man vänder sig med synpunkter och klagomål</c:v>
                </c:pt>
                <c:pt idx="4">
                  <c:v>Besväras inte av ensamhet</c:v>
                </c:pt>
              </c:strCache>
            </c:strRef>
          </c:cat>
          <c:val>
            <c:numRef>
              <c:f>Blad1!$B$2:$B$6</c:f>
              <c:numCache>
                <c:formatCode>General</c:formatCode>
                <c:ptCount val="5"/>
                <c:pt idx="0">
                  <c:v>75</c:v>
                </c:pt>
                <c:pt idx="1">
                  <c:v>74</c:v>
                </c:pt>
                <c:pt idx="2">
                  <c:v>67</c:v>
                </c:pt>
                <c:pt idx="3">
                  <c:v>67</c:v>
                </c:pt>
                <c:pt idx="4">
                  <c:v>53</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5103488"/>
        <c:axId val="35105024"/>
      </c:barChart>
      <c:catAx>
        <c:axId val="35103488"/>
        <c:scaling>
          <c:orientation val="minMax"/>
        </c:scaling>
        <c:delete val="1"/>
        <c:axPos val="l"/>
        <c:numFmt formatCode="000\ 00" sourceLinked="0"/>
        <c:majorTickMark val="in"/>
        <c:minorTickMark val="none"/>
        <c:tickLblPos val="none"/>
        <c:crossAx val="35105024"/>
        <c:crosses val="autoZero"/>
        <c:auto val="1"/>
        <c:lblAlgn val="l"/>
        <c:lblOffset val="100"/>
        <c:noMultiLvlLbl val="0"/>
      </c:catAx>
      <c:valAx>
        <c:axId val="3510502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5103488"/>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Baggensfjärdens hemtjänst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54</c:v>
                </c:pt>
                <c:pt idx="1">
                  <c:v>7</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Baggensfjärdens hemtjänst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67</c:v>
                </c:pt>
                <c:pt idx="1">
                  <c:v>88</c:v>
                </c:pt>
                <c:pt idx="2">
                  <c:v>76</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35367168"/>
        <c:axId val="35368960"/>
      </c:barChart>
      <c:catAx>
        <c:axId val="35367168"/>
        <c:scaling>
          <c:orientation val="minMax"/>
        </c:scaling>
        <c:delete val="1"/>
        <c:axPos val="l"/>
        <c:numFmt formatCode="General" sourceLinked="0"/>
        <c:majorTickMark val="in"/>
        <c:minorTickMark val="none"/>
        <c:tickLblPos val="none"/>
        <c:crossAx val="35368960"/>
        <c:crosses val="autoZero"/>
        <c:auto val="1"/>
        <c:lblAlgn val="ctr"/>
        <c:lblOffset val="100"/>
        <c:noMultiLvlLbl val="0"/>
      </c:catAx>
      <c:valAx>
        <c:axId val="353689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3536716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Baggensfjärdens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75</c:v>
                </c:pt>
                <c:pt idx="1">
                  <c:v>88</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47464576"/>
        <c:axId val="147466112"/>
      </c:barChart>
      <c:catAx>
        <c:axId val="147464576"/>
        <c:scaling>
          <c:orientation val="minMax"/>
        </c:scaling>
        <c:delete val="1"/>
        <c:axPos val="l"/>
        <c:numFmt formatCode="General" sourceLinked="0"/>
        <c:majorTickMark val="in"/>
        <c:minorTickMark val="none"/>
        <c:tickLblPos val="none"/>
        <c:crossAx val="147466112"/>
        <c:crosses val="autoZero"/>
        <c:auto val="1"/>
        <c:lblAlgn val="ctr"/>
        <c:lblOffset val="100"/>
        <c:noMultiLvlLbl val="0"/>
      </c:catAx>
      <c:valAx>
        <c:axId val="14746611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4746457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Baggensfjärdens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67</c:v>
                </c:pt>
                <c:pt idx="1">
                  <c:v>88</c:v>
                </c:pt>
                <c:pt idx="2">
                  <c:v>80</c:v>
                </c:pt>
                <c:pt idx="3">
                  <c:v>90</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494784"/>
        <c:axId val="147496320"/>
      </c:barChart>
      <c:catAx>
        <c:axId val="147494784"/>
        <c:scaling>
          <c:orientation val="minMax"/>
        </c:scaling>
        <c:delete val="1"/>
        <c:axPos val="l"/>
        <c:numFmt formatCode="General" sourceLinked="0"/>
        <c:majorTickMark val="in"/>
        <c:minorTickMark val="none"/>
        <c:tickLblPos val="none"/>
        <c:crossAx val="147496320"/>
        <c:crosses val="autoZero"/>
        <c:auto val="1"/>
        <c:lblAlgn val="ctr"/>
        <c:lblOffset val="100"/>
        <c:noMultiLvlLbl val="0"/>
      </c:catAx>
      <c:valAx>
        <c:axId val="147496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4947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Baggensfjärdens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7689856"/>
        <c:axId val="147691392"/>
      </c:barChart>
      <c:catAx>
        <c:axId val="147689856"/>
        <c:scaling>
          <c:orientation val="minMax"/>
        </c:scaling>
        <c:delete val="1"/>
        <c:axPos val="l"/>
        <c:numFmt formatCode="General" sourceLinked="0"/>
        <c:majorTickMark val="in"/>
        <c:minorTickMark val="none"/>
        <c:tickLblPos val="none"/>
        <c:crossAx val="147691392"/>
        <c:crosses val="autoZero"/>
        <c:auto val="1"/>
        <c:lblAlgn val="ctr"/>
        <c:lblOffset val="100"/>
        <c:noMultiLvlLbl val="0"/>
      </c:catAx>
      <c:valAx>
        <c:axId val="14769139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68985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Baggensfjärdens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74</c:v>
                </c:pt>
                <c:pt idx="1">
                  <c:v>53</c:v>
                </c:pt>
                <c:pt idx="2">
                  <c:v>93</c:v>
                </c:pt>
                <c:pt idx="3">
                  <c:v>81</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7719680"/>
        <c:axId val="147721216"/>
      </c:barChart>
      <c:catAx>
        <c:axId val="147719680"/>
        <c:scaling>
          <c:orientation val="minMax"/>
        </c:scaling>
        <c:delete val="1"/>
        <c:axPos val="l"/>
        <c:numFmt formatCode="General" sourceLinked="0"/>
        <c:majorTickMark val="in"/>
        <c:minorTickMark val="none"/>
        <c:tickLblPos val="none"/>
        <c:crossAx val="147721216"/>
        <c:crosses val="autoZero"/>
        <c:auto val="1"/>
        <c:lblAlgn val="ctr"/>
        <c:lblOffset val="100"/>
        <c:noMultiLvlLbl val="0"/>
      </c:catAx>
      <c:valAx>
        <c:axId val="14772121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196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Baggensfjärdens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89</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7976960"/>
        <c:axId val="147978496"/>
      </c:barChart>
      <c:catAx>
        <c:axId val="147976960"/>
        <c:scaling>
          <c:orientation val="minMax"/>
        </c:scaling>
        <c:delete val="1"/>
        <c:axPos val="l"/>
        <c:numFmt formatCode="General" sourceLinked="0"/>
        <c:majorTickMark val="in"/>
        <c:minorTickMark val="none"/>
        <c:tickLblPos val="none"/>
        <c:crossAx val="147978496"/>
        <c:crosses val="autoZero"/>
        <c:auto val="1"/>
        <c:lblAlgn val="ctr"/>
        <c:lblOffset val="100"/>
        <c:noMultiLvlLbl val="0"/>
      </c:catAx>
      <c:valAx>
        <c:axId val="14797849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76960"/>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förtroende för personalen</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Nacka_Baggensfjärdens hemtjänst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2135068813"/>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4200620065"/>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1424775034"/>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4034252081"/>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3904053509"/>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2141626292"/>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Nacka_Baggensfjärdens hemtjänst AB var mellan 40 - 60%.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3387035852"/>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2968258467"/>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2671602821"/>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894</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2018-08-20T09:51:41Z</dcterms:modified>
</cp:coreProperties>
</file>