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08" r:id="rId21"/>
    <p:sldId id="320" r:id="rId22"/>
    <p:sldId id="321"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79" d="100"/>
          <a:sy n="79" d="100"/>
        </p:scale>
        <p:origin x="1008" y="84"/>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Båthöjden Plaza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förtroende för personalen</c:v>
                </c:pt>
                <c:pt idx="1">
                  <c:v>Personalen tar hänsyn till brukarens egna åsikter och önskemål</c:v>
                </c:pt>
                <c:pt idx="2">
                  <c:v>Har lätt att få kontakt med personalen på äldreboendet vid behov</c:v>
                </c:pt>
                <c:pt idx="3">
                  <c:v>Får bra bemötande från personalen</c:v>
                </c:pt>
                <c:pt idx="4">
                  <c:v>Känner sig trygg på sitt äldreboende</c:v>
                </c:pt>
              </c:strCache>
            </c:strRef>
          </c:cat>
          <c:val>
            <c:numRef>
              <c:f>Blad1!$B$2:$B$6</c:f>
              <c:numCache>
                <c:formatCode>General</c:formatCode>
                <c:ptCount val="5"/>
                <c:pt idx="0">
                  <c:v>83</c:v>
                </c:pt>
                <c:pt idx="1">
                  <c:v>88</c:v>
                </c:pt>
                <c:pt idx="2">
                  <c:v>88</c:v>
                </c:pt>
                <c:pt idx="3">
                  <c:v>94</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04563840"/>
        <c:axId val="104565376"/>
      </c:barChart>
      <c:catAx>
        <c:axId val="104563840"/>
        <c:scaling>
          <c:orientation val="minMax"/>
        </c:scaling>
        <c:delete val="1"/>
        <c:axPos val="l"/>
        <c:numFmt formatCode="000\ 00" sourceLinked="0"/>
        <c:majorTickMark val="in"/>
        <c:minorTickMark val="none"/>
        <c:tickLblPos val="none"/>
        <c:crossAx val="104565376"/>
        <c:crosses val="autoZero"/>
        <c:auto val="1"/>
        <c:lblAlgn val="l"/>
        <c:lblOffset val="100"/>
        <c:noMultiLvlLbl val="0"/>
      </c:catAx>
      <c:valAx>
        <c:axId val="1045653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4563840"/>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82</c:v>
                </c:pt>
                <c:pt idx="1">
                  <c:v>57</c:v>
                </c:pt>
                <c:pt idx="2">
                  <c:v>75</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86</c:v>
                </c:pt>
                <c:pt idx="1">
                  <c:v>59</c:v>
                </c:pt>
                <c:pt idx="2">
                  <c:v>78</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83</c:v>
                </c:pt>
                <c:pt idx="1">
                  <c:v>53</c:v>
                </c:pt>
                <c:pt idx="2">
                  <c:v>79</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85</c:v>
                </c:pt>
                <c:pt idx="1">
                  <c:v>57</c:v>
                </c:pt>
                <c:pt idx="2">
                  <c:v>77</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7851008"/>
        <c:axId val="47852544"/>
      </c:barChart>
      <c:catAx>
        <c:axId val="47851008"/>
        <c:scaling>
          <c:orientation val="minMax"/>
        </c:scaling>
        <c:delete val="1"/>
        <c:axPos val="l"/>
        <c:numFmt formatCode="General" sourceLinked="0"/>
        <c:majorTickMark val="in"/>
        <c:minorTickMark val="none"/>
        <c:tickLblPos val="none"/>
        <c:crossAx val="47852544"/>
        <c:crosses val="autoZero"/>
        <c:auto val="1"/>
        <c:lblAlgn val="ctr"/>
        <c:lblOffset val="100"/>
        <c:noMultiLvlLbl val="0"/>
      </c:catAx>
      <c:valAx>
        <c:axId val="4785254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85100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28</c:v>
                </c:pt>
                <c:pt idx="1">
                  <c:v>88</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50</c:v>
                </c:pt>
                <c:pt idx="1">
                  <c:v>85</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82</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83</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7946752"/>
        <c:axId val="47973120"/>
      </c:barChart>
      <c:catAx>
        <c:axId val="47946752"/>
        <c:scaling>
          <c:orientation val="minMax"/>
        </c:scaling>
        <c:delete val="1"/>
        <c:axPos val="l"/>
        <c:numFmt formatCode="General" sourceLinked="0"/>
        <c:majorTickMark val="in"/>
        <c:minorTickMark val="none"/>
        <c:tickLblPos val="none"/>
        <c:crossAx val="47973120"/>
        <c:crosses val="autoZero"/>
        <c:auto val="1"/>
        <c:lblAlgn val="ctr"/>
        <c:lblOffset val="100"/>
        <c:noMultiLvlLbl val="0"/>
      </c:catAx>
      <c:valAx>
        <c:axId val="479731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9467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Båthöjden Plaza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Besväras inte av ensamhet</c:v>
                </c:pt>
                <c:pt idx="1">
                  <c:v>Vet vart man vänder sig med synpunkter och klagomål</c:v>
                </c:pt>
                <c:pt idx="2">
                  <c:v>Personalen brukar informera om tillfälliga förändringar</c:v>
                </c:pt>
                <c:pt idx="3">
                  <c:v>Kan påverka vid vilka tider man får hjälp</c:v>
                </c:pt>
                <c:pt idx="4">
                  <c:v>Har lätt att få träffa läkare vid behov</c:v>
                </c:pt>
              </c:strCache>
            </c:strRef>
          </c:cat>
          <c:val>
            <c:numRef>
              <c:f>Blad1!$B$2:$B$6</c:f>
              <c:numCache>
                <c:formatCode>General</c:formatCode>
                <c:ptCount val="5"/>
                <c:pt idx="0">
                  <c:v>50</c:v>
                </c:pt>
                <c:pt idx="1">
                  <c:v>50</c:v>
                </c:pt>
                <c:pt idx="2">
                  <c:v>36</c:v>
                </c:pt>
                <c:pt idx="3">
                  <c:v>28</c:v>
                </c:pt>
                <c:pt idx="4">
                  <c:v>27</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06602496"/>
        <c:axId val="106604032"/>
      </c:barChart>
      <c:catAx>
        <c:axId val="106602496"/>
        <c:scaling>
          <c:orientation val="minMax"/>
        </c:scaling>
        <c:delete val="1"/>
        <c:axPos val="l"/>
        <c:numFmt formatCode="000\ 00" sourceLinked="0"/>
        <c:majorTickMark val="in"/>
        <c:minorTickMark val="none"/>
        <c:tickLblPos val="none"/>
        <c:crossAx val="106604032"/>
        <c:crosses val="autoZero"/>
        <c:auto val="1"/>
        <c:lblAlgn val="l"/>
        <c:lblOffset val="100"/>
        <c:noMultiLvlLbl val="0"/>
      </c:catAx>
      <c:valAx>
        <c:axId val="10660403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6602496"/>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Båthöjden Plaza</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15</c:v>
                </c:pt>
                <c:pt idx="1">
                  <c:v>2</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94</c:v>
                </c:pt>
                <c:pt idx="1">
                  <c:v>75</c:v>
                </c:pt>
                <c:pt idx="2">
                  <c:v>88</c:v>
                </c:pt>
                <c:pt idx="3">
                  <c:v>71</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75</c:v>
                </c:pt>
                <c:pt idx="1">
                  <c:v>68</c:v>
                </c:pt>
                <c:pt idx="2">
                  <c:v>74</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68</c:v>
                </c:pt>
                <c:pt idx="1">
                  <c:v>64</c:v>
                </c:pt>
                <c:pt idx="2">
                  <c:v>74</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65</c:v>
                </c:pt>
                <c:pt idx="2">
                  <c:v>75</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6377216"/>
        <c:axId val="46551040"/>
      </c:barChart>
      <c:catAx>
        <c:axId val="46377216"/>
        <c:scaling>
          <c:orientation val="minMax"/>
        </c:scaling>
        <c:delete val="1"/>
        <c:axPos val="l"/>
        <c:numFmt formatCode="General" sourceLinked="0"/>
        <c:majorTickMark val="in"/>
        <c:minorTickMark val="none"/>
        <c:tickLblPos val="none"/>
        <c:crossAx val="46551040"/>
        <c:crosses val="autoZero"/>
        <c:auto val="1"/>
        <c:lblAlgn val="ctr"/>
        <c:lblOffset val="100"/>
        <c:noMultiLvlLbl val="0"/>
      </c:catAx>
      <c:valAx>
        <c:axId val="4655104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6377216"/>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50</c:v>
                </c:pt>
                <c:pt idx="1">
                  <c:v>59</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66</c:v>
                </c:pt>
                <c:pt idx="1">
                  <c:v>78</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68</c:v>
                </c:pt>
                <c:pt idx="1">
                  <c:v>72</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70</c:v>
                </c:pt>
                <c:pt idx="1">
                  <c:v>76</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6478848"/>
        <c:axId val="46480384"/>
      </c:barChart>
      <c:catAx>
        <c:axId val="46478848"/>
        <c:scaling>
          <c:orientation val="minMax"/>
        </c:scaling>
        <c:delete val="1"/>
        <c:axPos val="l"/>
        <c:numFmt formatCode="General" sourceLinked="0"/>
        <c:majorTickMark val="in"/>
        <c:minorTickMark val="none"/>
        <c:tickLblPos val="none"/>
        <c:crossAx val="46480384"/>
        <c:crosses val="autoZero"/>
        <c:auto val="1"/>
        <c:lblAlgn val="ctr"/>
        <c:lblOffset val="100"/>
        <c:noMultiLvlLbl val="0"/>
      </c:catAx>
      <c:valAx>
        <c:axId val="4648038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64788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71</c:v>
                </c:pt>
                <c:pt idx="1">
                  <c:v>27</c:v>
                </c:pt>
                <c:pt idx="2">
                  <c:v>72</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65</c:v>
                </c:pt>
                <c:pt idx="1">
                  <c:v>46</c:v>
                </c:pt>
                <c:pt idx="2">
                  <c:v>71</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59</c:v>
                </c:pt>
                <c:pt idx="1">
                  <c:v>46</c:v>
                </c:pt>
                <c:pt idx="2">
                  <c:v>73</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7119360"/>
        <c:axId val="47387392"/>
      </c:barChart>
      <c:catAx>
        <c:axId val="47119360"/>
        <c:scaling>
          <c:orientation val="minMax"/>
        </c:scaling>
        <c:delete val="1"/>
        <c:axPos val="l"/>
        <c:numFmt formatCode="General" sourceLinked="0"/>
        <c:majorTickMark val="in"/>
        <c:minorTickMark val="none"/>
        <c:tickLblPos val="none"/>
        <c:crossAx val="47387392"/>
        <c:crosses val="autoZero"/>
        <c:auto val="1"/>
        <c:lblAlgn val="ctr"/>
        <c:lblOffset val="100"/>
        <c:noMultiLvlLbl val="0"/>
      </c:catAx>
      <c:valAx>
        <c:axId val="473873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1193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83</c:v>
                </c:pt>
                <c:pt idx="1">
                  <c:v>100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79</c:v>
                </c:pt>
                <c:pt idx="1">
                  <c:v>94</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7497984"/>
        <c:axId val="47499520"/>
      </c:barChart>
      <c:catAx>
        <c:axId val="47497984"/>
        <c:scaling>
          <c:orientation val="minMax"/>
        </c:scaling>
        <c:delete val="1"/>
        <c:axPos val="l"/>
        <c:numFmt formatCode="General" sourceLinked="0"/>
        <c:majorTickMark val="in"/>
        <c:minorTickMark val="none"/>
        <c:tickLblPos val="none"/>
        <c:crossAx val="47499520"/>
        <c:crosses val="autoZero"/>
        <c:auto val="1"/>
        <c:lblAlgn val="ctr"/>
        <c:lblOffset val="100"/>
        <c:noMultiLvlLbl val="0"/>
      </c:catAx>
      <c:valAx>
        <c:axId val="47499520"/>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4979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67</c:v>
                </c:pt>
                <c:pt idx="1">
                  <c:v>81</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86</c:v>
                </c:pt>
                <c:pt idx="1">
                  <c:v>91</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85</c:v>
                </c:pt>
                <c:pt idx="1">
                  <c:v>87</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87</c:v>
                </c:pt>
                <c:pt idx="1">
                  <c:v>89</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7573248"/>
        <c:axId val="47583232"/>
      </c:barChart>
      <c:catAx>
        <c:axId val="47573248"/>
        <c:scaling>
          <c:orientation val="minMax"/>
        </c:scaling>
        <c:delete val="1"/>
        <c:axPos val="l"/>
        <c:numFmt formatCode="General" sourceLinked="0"/>
        <c:majorTickMark val="in"/>
        <c:minorTickMark val="none"/>
        <c:tickLblPos val="none"/>
        <c:crossAx val="47583232"/>
        <c:crosses val="autoZero"/>
        <c:auto val="1"/>
        <c:lblAlgn val="ctr"/>
        <c:lblOffset val="100"/>
        <c:noMultiLvlLbl val="0"/>
      </c:catAx>
      <c:valAx>
        <c:axId val="4758323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5732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36</c:v>
                </c:pt>
                <c:pt idx="1">
                  <c:v>81</c:v>
                </c:pt>
                <c:pt idx="2">
                  <c:v>50</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44</c:v>
                </c:pt>
                <c:pt idx="1">
                  <c:v>67</c:v>
                </c:pt>
                <c:pt idx="2">
                  <c:v>70</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36</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7702016"/>
        <c:axId val="47703552"/>
      </c:barChart>
      <c:catAx>
        <c:axId val="47702016"/>
        <c:scaling>
          <c:orientation val="minMax"/>
        </c:scaling>
        <c:delete val="1"/>
        <c:axPos val="l"/>
        <c:numFmt formatCode="General" sourceLinked="0"/>
        <c:majorTickMark val="in"/>
        <c:minorTickMark val="none"/>
        <c:tickLblPos val="none"/>
        <c:crossAx val="47703552"/>
        <c:crosses val="autoZero"/>
        <c:auto val="1"/>
        <c:lblAlgn val="ctr"/>
        <c:lblOffset val="100"/>
        <c:noMultiLvlLbl val="0"/>
      </c:catAx>
      <c:valAx>
        <c:axId val="477035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77020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Trivs med sitt rum/sin lägenhet</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utomhus runt boendet</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tar hänsyn till den äldres egna åsikter och önskemål</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Personalen brukar informera om tillfälliga förändringar</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Upplever måltiderna som en trevlig stund</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nöjd med de aktiviteter som erbjuds på äldreboendet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2016-10-08</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2016-10-08</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2016</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Nacka_Båthöjden Plaza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2016</a:t>
            </a:r>
          </a:p>
        </p:txBody>
      </p:sp>
      <p:graphicFrame>
        <p:nvGraphicFramePr>
          <p:cNvPr id="9" name="Diagram 10"/>
          <p:cNvGraphicFramePr>
            <a:graphicFrameLocks/>
          </p:cNvGraphicFramePr>
          <p:nvPr>
            <p:extLst>
              <p:ext uri="{D42A27DB-BD31-4B8C-83A1-F6EECF244321}">
                <p14:modId xmlns:p14="http://schemas.microsoft.com/office/powerpoint/2010/main" val="780422871"/>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1313564317"/>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117476960"/>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414560572"/>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3384609084"/>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3223777361"/>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420101587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1648284430"/>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01016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2016</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2015 hade hemtjänst eller bodde på särskilt boende har fått möjlighet att besvara en enkät. Personer som enbart hade hemtjänstinsatser i form av matdistribution och/eller trygghetslarm eller som enbart hade beslut om korttidsboende ingick dock inte i undersökningen. Inte heller personer som hade bytt hemtjänstutförare eller särskilt boende efter den 31 december 2015.</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74420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2016.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801688" y="695325"/>
            <a:ext cx="6959600" cy="5072275"/>
          </a:xfrm>
        </p:spPr>
        <p:txBody>
          <a:bodyPr/>
          <a:lstStyle/>
          <a:p>
            <a:r>
              <a:rPr lang="sv-SE" sz="1800" b="0" dirty="0"/>
              <a:t>Undersökningen genomfördes från månadsskiftet mars/april till och med 27 maj 2016.</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err="1"/>
              <a:t>www.socialstyrelsen.se/aldreundersokning</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1439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40 371 personer på årets enkät för äldre inom särskilt boende, vilket är 55,5% av de tillfrågade.</a:t>
            </a:r>
            <a:endParaRPr lang="sv-SE" sz="1900" b="0" dirty="0"/>
          </a:p>
          <a:p>
            <a:r>
              <a:rPr lang="sv-SE" sz="1900" b="0"/>
              <a:t>Andelen svarande för Nacka_Båthöjden Plaza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2016</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309590454"/>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279044996"/>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2380004426"/>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3799</TotalTime>
  <Words>1008</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2016  </vt:lpstr>
      <vt:lpstr>Resultaten för er verksamhet/område</vt:lpstr>
      <vt:lpstr>Resultaten för er verksamhet/område, forts. </vt:lpstr>
      <vt:lpstr>Deltagare</vt:lpstr>
      <vt:lpstr>Resultatöversikt år 2016</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2016</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301</cp:revision>
  <cp:lastPrinted>2014-08-07T08:24:06Z</cp:lastPrinted>
  <dcterms:created xsi:type="dcterms:W3CDTF">2014-06-27T06:29:47Z</dcterms:created>
  <dcterms:modified xsi:type="dcterms:W3CDTF">2016-10-07T22:03:34Z</dcterms:modified>
</cp:coreProperties>
</file>