
<file path=[Content_Types].xml><?xml version="1.0" encoding="utf-8"?>
<Types xmlns="http://schemas.openxmlformats.org/package/2006/content-types">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259" r:id="rId5"/>
    <p:sldId id="319" r:id="rId6"/>
    <p:sldId id="280" r:id="rId7"/>
    <p:sldId id="284" r:id="rId8"/>
    <p:sldId id="285" r:id="rId9"/>
    <p:sldId id="286" r:id="rId10"/>
    <p:sldId id="318" r:id="rId11"/>
    <p:sldId id="289" r:id="rId12"/>
    <p:sldId id="257" r:id="rId13"/>
    <p:sldId id="290" r:id="rId14"/>
    <p:sldId id="291" r:id="rId15"/>
    <p:sldId id="292" r:id="rId16"/>
    <p:sldId id="293" r:id="rId17"/>
    <p:sldId id="294" r:id="rId18"/>
    <p:sldId id="295" r:id="rId19"/>
    <p:sldId id="296" r:id="rId20"/>
    <p:sldId id="308" r:id="rId21"/>
    <p:sldId id="320" r:id="rId22"/>
    <p:sldId id="321"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713" autoAdjust="0"/>
  </p:normalViewPr>
  <p:slideViewPr>
    <p:cSldViewPr snapToGrid="0" showGuides="1">
      <p:cViewPr varScale="1">
        <p:scale>
          <a:sx n="79" d="100"/>
          <a:sy n="79" d="100"/>
        </p:scale>
        <p:origin x="1008" y="84"/>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9.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3.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8.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Lillängen</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Känner förtroende för personalen</c:v>
                </c:pt>
                <c:pt idx="1">
                  <c:v>Personalen tar hänsyn till brukarens egna åsikter och önskemål</c:v>
                </c:pt>
                <c:pt idx="2">
                  <c:v>Har lätt att få kontakt med personalen på äldreboendet vid behov</c:v>
                </c:pt>
                <c:pt idx="3">
                  <c:v>Får bra bemötande från personalen</c:v>
                </c:pt>
                <c:pt idx="4">
                  <c:v>Känner sig trygg på sitt äldreboende</c:v>
                </c:pt>
              </c:strCache>
            </c:strRef>
          </c:cat>
          <c:val>
            <c:numRef>
              <c:f>Blad1!$B$2:$B$6</c:f>
              <c:numCache>
                <c:formatCode>General</c:formatCode>
                <c:ptCount val="5"/>
                <c:pt idx="0">
                  <c:v>91</c:v>
                </c:pt>
                <c:pt idx="1">
                  <c:v>95</c:v>
                </c:pt>
                <c:pt idx="2">
                  <c:v>100</c:v>
                </c:pt>
                <c:pt idx="3">
                  <c:v>100</c:v>
                </c:pt>
                <c:pt idx="4">
                  <c:v>100</c:v>
                </c:pt>
              </c:numCache>
            </c:numRef>
          </c:val>
          <c:extLs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104563840"/>
        <c:axId val="104565376"/>
      </c:barChart>
      <c:catAx>
        <c:axId val="104563840"/>
        <c:scaling>
          <c:orientation val="minMax"/>
        </c:scaling>
        <c:delete val="1"/>
        <c:axPos val="l"/>
        <c:numFmt formatCode="000\ 00" sourceLinked="0"/>
        <c:majorTickMark val="in"/>
        <c:minorTickMark val="none"/>
        <c:tickLblPos val="none"/>
        <c:crossAx val="104565376"/>
        <c:crosses val="autoZero"/>
        <c:auto val="1"/>
        <c:lblAlgn val="l"/>
        <c:lblOffset val="100"/>
        <c:noMultiLvlLbl val="0"/>
      </c:catAx>
      <c:valAx>
        <c:axId val="1045653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04563840"/>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Lillängen</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100</c:v>
                </c:pt>
                <c:pt idx="1">
                  <c:v>59</c:v>
                </c:pt>
                <c:pt idx="2">
                  <c:v>95</c:v>
                </c:pt>
              </c:numCache>
            </c:numRef>
          </c:val>
          <c:extLs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86</c:v>
                </c:pt>
                <c:pt idx="1">
                  <c:v>59</c:v>
                </c:pt>
                <c:pt idx="2">
                  <c:v>78</c:v>
                </c:pt>
              </c:numCache>
            </c:numRef>
          </c:val>
          <c:extLs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83</c:v>
                </c:pt>
                <c:pt idx="1">
                  <c:v>53</c:v>
                </c:pt>
                <c:pt idx="2">
                  <c:v>79</c:v>
                </c:pt>
              </c:numCache>
            </c:numRef>
          </c:val>
          <c:extLs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85</c:v>
                </c:pt>
                <c:pt idx="1">
                  <c:v>57</c:v>
                </c:pt>
                <c:pt idx="2">
                  <c:v>77</c:v>
                </c:pt>
              </c:numCache>
            </c:numRef>
          </c:val>
          <c:extLs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47851008"/>
        <c:axId val="47852544"/>
      </c:barChart>
      <c:catAx>
        <c:axId val="47851008"/>
        <c:scaling>
          <c:orientation val="minMax"/>
        </c:scaling>
        <c:delete val="1"/>
        <c:axPos val="l"/>
        <c:numFmt formatCode="General" sourceLinked="0"/>
        <c:majorTickMark val="in"/>
        <c:minorTickMark val="none"/>
        <c:tickLblPos val="none"/>
        <c:crossAx val="47852544"/>
        <c:crosses val="autoZero"/>
        <c:auto val="1"/>
        <c:lblAlgn val="ctr"/>
        <c:lblOffset val="100"/>
        <c:noMultiLvlLbl val="0"/>
      </c:catAx>
      <c:valAx>
        <c:axId val="4785254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85100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Lillängen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58</c:v>
                </c:pt>
                <c:pt idx="1">
                  <c:v>84</c:v>
                </c:pt>
              </c:numCache>
            </c:numRef>
          </c:val>
          <c:extLs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50</c:v>
                </c:pt>
                <c:pt idx="1">
                  <c:v>85</c:v>
                </c:pt>
              </c:numCache>
            </c:numRef>
          </c:val>
          <c:extLs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48</c:v>
                </c:pt>
                <c:pt idx="1">
                  <c:v>82</c:v>
                </c:pt>
              </c:numCache>
            </c:numRef>
          </c:val>
          <c:extLs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83</c:v>
                </c:pt>
              </c:numCache>
            </c:numRef>
          </c:val>
          <c:extLs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47946752"/>
        <c:axId val="47973120"/>
      </c:barChart>
      <c:catAx>
        <c:axId val="47946752"/>
        <c:scaling>
          <c:orientation val="minMax"/>
        </c:scaling>
        <c:delete val="1"/>
        <c:axPos val="l"/>
        <c:numFmt formatCode="General" sourceLinked="0"/>
        <c:majorTickMark val="in"/>
        <c:minorTickMark val="none"/>
        <c:tickLblPos val="none"/>
        <c:crossAx val="47973120"/>
        <c:crosses val="autoZero"/>
        <c:auto val="1"/>
        <c:lblAlgn val="ctr"/>
        <c:lblOffset val="100"/>
        <c:noMultiLvlLbl val="0"/>
      </c:catAx>
      <c:valAx>
        <c:axId val="4797312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94675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Lillängen</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Besväras inte av ensamhet</c:v>
                </c:pt>
                <c:pt idx="1">
                  <c:v>Vet vart man vänder sig med synpunkter och klagomål</c:v>
                </c:pt>
                <c:pt idx="2">
                  <c:v>Personalen brukar informera om tillfälliga förändringar</c:v>
                </c:pt>
                <c:pt idx="3">
                  <c:v>Kan påverka vid vilka tider man får hjälp</c:v>
                </c:pt>
                <c:pt idx="4">
                  <c:v>Har lätt att få träffa läkare vid behov</c:v>
                </c:pt>
              </c:strCache>
            </c:strRef>
          </c:cat>
          <c:val>
            <c:numRef>
              <c:f>Blad1!$B$2:$B$6</c:f>
              <c:numCache>
                <c:formatCode>General</c:formatCode>
                <c:ptCount val="5"/>
                <c:pt idx="0">
                  <c:v>64</c:v>
                </c:pt>
                <c:pt idx="1">
                  <c:v>62</c:v>
                </c:pt>
                <c:pt idx="2">
                  <c:v>59</c:v>
                </c:pt>
                <c:pt idx="3">
                  <c:v>58</c:v>
                </c:pt>
                <c:pt idx="4">
                  <c:v>36</c:v>
                </c:pt>
              </c:numCache>
            </c:numRef>
          </c:val>
          <c:extLs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106602496"/>
        <c:axId val="106604032"/>
      </c:barChart>
      <c:catAx>
        <c:axId val="106602496"/>
        <c:scaling>
          <c:orientation val="minMax"/>
        </c:scaling>
        <c:delete val="1"/>
        <c:axPos val="l"/>
        <c:numFmt formatCode="000\ 00" sourceLinked="0"/>
        <c:majorTickMark val="in"/>
        <c:minorTickMark val="none"/>
        <c:tickLblPos val="none"/>
        <c:crossAx val="106604032"/>
        <c:crosses val="autoZero"/>
        <c:auto val="1"/>
        <c:lblAlgn val="l"/>
        <c:lblOffset val="100"/>
        <c:noMultiLvlLbl val="0"/>
      </c:catAx>
      <c:valAx>
        <c:axId val="106604032"/>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06602496"/>
        <c:crosses val="autoZero"/>
        <c:crossBetween val="between"/>
        <c:majorUnit val="20"/>
      </c:valAx>
      <c:spPr>
        <a:solidFill>
          <a:srgbClr val="FFFFFF"/>
        </a:solidFill>
        <a:ln w="25400">
          <a:solidFill>
            <a:schemeClr val="tx1"/>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sv-SE" sz="1050" dirty="0"/>
              <a:t>Lillängen</a:t>
            </a:r>
          </a:p>
        </c:rich>
      </c:tx>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21</c:v>
                </c:pt>
                <c:pt idx="1">
                  <c:v>4</c:v>
                </c:pt>
              </c:numCache>
            </c:numRef>
          </c:val>
          <c:extLs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Lillängen</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74</c:v>
                </c:pt>
                <c:pt idx="1">
                  <c:v>71</c:v>
                </c:pt>
                <c:pt idx="2">
                  <c:v>76</c:v>
                </c:pt>
                <c:pt idx="3">
                  <c:v>83</c:v>
                </c:pt>
              </c:numCache>
            </c:numRef>
          </c:val>
          <c:extLs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75</c:v>
                </c:pt>
                <c:pt idx="1">
                  <c:v>68</c:v>
                </c:pt>
                <c:pt idx="2">
                  <c:v>74</c:v>
                </c:pt>
                <c:pt idx="3">
                  <c:v>92</c:v>
                </c:pt>
              </c:numCache>
            </c:numRef>
          </c:val>
          <c:extLs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68</c:v>
                </c:pt>
                <c:pt idx="1">
                  <c:v>64</c:v>
                </c:pt>
                <c:pt idx="2">
                  <c:v>74</c:v>
                </c:pt>
                <c:pt idx="3">
                  <c:v>88</c:v>
                </c:pt>
              </c:numCache>
            </c:numRef>
          </c:val>
          <c:extLs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67</c:v>
                </c:pt>
                <c:pt idx="1">
                  <c:v>65</c:v>
                </c:pt>
                <c:pt idx="2">
                  <c:v>75</c:v>
                </c:pt>
                <c:pt idx="3">
                  <c:v>88</c:v>
                </c:pt>
              </c:numCache>
            </c:numRef>
          </c:val>
          <c:extLs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46377216"/>
        <c:axId val="46551040"/>
      </c:barChart>
      <c:catAx>
        <c:axId val="46377216"/>
        <c:scaling>
          <c:orientation val="minMax"/>
        </c:scaling>
        <c:delete val="1"/>
        <c:axPos val="l"/>
        <c:numFmt formatCode="General" sourceLinked="0"/>
        <c:majorTickMark val="in"/>
        <c:minorTickMark val="none"/>
        <c:tickLblPos val="none"/>
        <c:crossAx val="46551040"/>
        <c:crosses val="autoZero"/>
        <c:auto val="1"/>
        <c:lblAlgn val="ctr"/>
        <c:lblOffset val="100"/>
        <c:noMultiLvlLbl val="0"/>
      </c:catAx>
      <c:valAx>
        <c:axId val="46551040"/>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46377216"/>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Lillängen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64</c:v>
                </c:pt>
                <c:pt idx="1">
                  <c:v>73</c:v>
                </c:pt>
              </c:numCache>
            </c:numRef>
          </c:val>
          <c:extLs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66</c:v>
                </c:pt>
                <c:pt idx="1">
                  <c:v>78</c:v>
                </c:pt>
              </c:numCache>
            </c:numRef>
          </c:val>
          <c:extLs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68</c:v>
                </c:pt>
                <c:pt idx="1">
                  <c:v>72</c:v>
                </c:pt>
              </c:numCache>
            </c:numRef>
          </c:val>
          <c:extLs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70</c:v>
                </c:pt>
                <c:pt idx="1">
                  <c:v>76</c:v>
                </c:pt>
              </c:numCache>
            </c:numRef>
          </c:val>
          <c:extLs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46478848"/>
        <c:axId val="46480384"/>
      </c:barChart>
      <c:catAx>
        <c:axId val="46478848"/>
        <c:scaling>
          <c:orientation val="minMax"/>
        </c:scaling>
        <c:delete val="1"/>
        <c:axPos val="l"/>
        <c:numFmt formatCode="General" sourceLinked="0"/>
        <c:majorTickMark val="in"/>
        <c:minorTickMark val="none"/>
        <c:tickLblPos val="none"/>
        <c:crossAx val="46480384"/>
        <c:crosses val="autoZero"/>
        <c:auto val="1"/>
        <c:lblAlgn val="ctr"/>
        <c:lblOffset val="100"/>
        <c:noMultiLvlLbl val="0"/>
      </c:catAx>
      <c:valAx>
        <c:axId val="46480384"/>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647884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Lillängen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67</c:v>
                </c:pt>
                <c:pt idx="1">
                  <c:v>62</c:v>
                </c:pt>
                <c:pt idx="2">
                  <c:v>80</c:v>
                </c:pt>
              </c:numCache>
            </c:numRef>
          </c:val>
          <c:extLs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65</c:v>
                </c:pt>
                <c:pt idx="1">
                  <c:v>46</c:v>
                </c:pt>
                <c:pt idx="2">
                  <c:v>71</c:v>
                </c:pt>
              </c:numCache>
            </c:numRef>
          </c:val>
          <c:extLs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59</c:v>
                </c:pt>
                <c:pt idx="1">
                  <c:v>46</c:v>
                </c:pt>
                <c:pt idx="2">
                  <c:v>73</c:v>
                </c:pt>
              </c:numCache>
            </c:numRef>
          </c:val>
          <c:extLs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61</c:v>
                </c:pt>
                <c:pt idx="1">
                  <c:v>49</c:v>
                </c:pt>
                <c:pt idx="2">
                  <c:v>73</c:v>
                </c:pt>
              </c:numCache>
            </c:numRef>
          </c:val>
          <c:extLs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47119360"/>
        <c:axId val="47387392"/>
      </c:barChart>
      <c:catAx>
        <c:axId val="47119360"/>
        <c:scaling>
          <c:orientation val="minMax"/>
        </c:scaling>
        <c:delete val="1"/>
        <c:axPos val="l"/>
        <c:numFmt formatCode="General" sourceLinked="0"/>
        <c:majorTickMark val="in"/>
        <c:minorTickMark val="none"/>
        <c:tickLblPos val="none"/>
        <c:crossAx val="47387392"/>
        <c:crosses val="autoZero"/>
        <c:auto val="1"/>
        <c:lblAlgn val="ctr"/>
        <c:lblOffset val="100"/>
        <c:noMultiLvlLbl val="0"/>
      </c:catAx>
      <c:valAx>
        <c:axId val="47387392"/>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1193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Lillängen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83</c:v>
                </c:pt>
                <c:pt idx="1">
                  <c:v>100</c:v>
                </c:pt>
              </c:numCache>
            </c:numRef>
          </c:val>
          <c:extLs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82</c:v>
                </c:pt>
                <c:pt idx="1">
                  <c:v>95</c:v>
                </c:pt>
              </c:numCache>
            </c:numRef>
          </c:val>
          <c:extLs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79</c:v>
                </c:pt>
                <c:pt idx="1">
                  <c:v>94</c:v>
                </c:pt>
              </c:numCache>
            </c:numRef>
          </c:val>
          <c:extLs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80</c:v>
                </c:pt>
                <c:pt idx="1">
                  <c:v>94</c:v>
                </c:pt>
              </c:numCache>
            </c:numRef>
          </c:val>
          <c:extLs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47497984"/>
        <c:axId val="47499520"/>
      </c:barChart>
      <c:catAx>
        <c:axId val="47497984"/>
        <c:scaling>
          <c:orientation val="minMax"/>
        </c:scaling>
        <c:delete val="1"/>
        <c:axPos val="l"/>
        <c:numFmt formatCode="General" sourceLinked="0"/>
        <c:majorTickMark val="in"/>
        <c:minorTickMark val="none"/>
        <c:tickLblPos val="none"/>
        <c:crossAx val="47499520"/>
        <c:crosses val="autoZero"/>
        <c:auto val="1"/>
        <c:lblAlgn val="ctr"/>
        <c:lblOffset val="100"/>
        <c:noMultiLvlLbl val="0"/>
      </c:catAx>
      <c:valAx>
        <c:axId val="47499520"/>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49798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Lillängen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100</c:v>
                </c:pt>
                <c:pt idx="1">
                  <c:v>91</c:v>
                </c:pt>
              </c:numCache>
            </c:numRef>
          </c:val>
          <c:extLs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86</c:v>
                </c:pt>
                <c:pt idx="1">
                  <c:v>91</c:v>
                </c:pt>
              </c:numCache>
            </c:numRef>
          </c:val>
          <c:extLs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85</c:v>
                </c:pt>
                <c:pt idx="1">
                  <c:v>87</c:v>
                </c:pt>
              </c:numCache>
            </c:numRef>
          </c:val>
          <c:extLs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87</c:v>
                </c:pt>
                <c:pt idx="1">
                  <c:v>89</c:v>
                </c:pt>
              </c:numCache>
            </c:numRef>
          </c:val>
          <c:extLs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47573248"/>
        <c:axId val="47583232"/>
      </c:barChart>
      <c:catAx>
        <c:axId val="47573248"/>
        <c:scaling>
          <c:orientation val="minMax"/>
        </c:scaling>
        <c:delete val="1"/>
        <c:axPos val="l"/>
        <c:numFmt formatCode="General" sourceLinked="0"/>
        <c:majorTickMark val="in"/>
        <c:minorTickMark val="none"/>
        <c:tickLblPos val="none"/>
        <c:crossAx val="47583232"/>
        <c:crosses val="autoZero"/>
        <c:auto val="1"/>
        <c:lblAlgn val="ctr"/>
        <c:lblOffset val="100"/>
        <c:noMultiLvlLbl val="0"/>
      </c:catAx>
      <c:valAx>
        <c:axId val="47583232"/>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57324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Lillängen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36</c:v>
                </c:pt>
                <c:pt idx="1">
                  <c:v>74</c:v>
                </c:pt>
                <c:pt idx="2">
                  <c:v>71</c:v>
                </c:pt>
              </c:numCache>
            </c:numRef>
          </c:val>
          <c:extLs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44</c:v>
                </c:pt>
                <c:pt idx="1">
                  <c:v>67</c:v>
                </c:pt>
                <c:pt idx="2">
                  <c:v>70</c:v>
                </c:pt>
              </c:numCache>
            </c:numRef>
          </c:val>
          <c:extLs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36</c:v>
                </c:pt>
                <c:pt idx="1">
                  <c:v>57</c:v>
                </c:pt>
                <c:pt idx="2">
                  <c:v>63</c:v>
                </c:pt>
              </c:numCache>
            </c:numRef>
          </c:val>
          <c:extLs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34</c:v>
                </c:pt>
                <c:pt idx="1">
                  <c:v>58</c:v>
                </c:pt>
                <c:pt idx="2">
                  <c:v>63</c:v>
                </c:pt>
              </c:numCache>
            </c:numRef>
          </c:val>
          <c:extLs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47702016"/>
        <c:axId val="47703552"/>
      </c:barChart>
      <c:catAx>
        <c:axId val="47702016"/>
        <c:scaling>
          <c:orientation val="minMax"/>
        </c:scaling>
        <c:delete val="1"/>
        <c:axPos val="l"/>
        <c:numFmt formatCode="General" sourceLinked="0"/>
        <c:majorTickMark val="in"/>
        <c:minorTickMark val="none"/>
        <c:tickLblPos val="none"/>
        <c:crossAx val="47703552"/>
        <c:crosses val="autoZero"/>
        <c:auto val="1"/>
        <c:lblAlgn val="ctr"/>
        <c:lblOffset val="100"/>
        <c:noMultiLvlLbl val="0"/>
      </c:catAx>
      <c:valAx>
        <c:axId val="47703552"/>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4770201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Får bra bemötande från personalen</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kontakt med personalen på äldreboendet vid behov</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förtroende för personalen</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träffa sjuksköterska vid behov</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sig trygg på sitt äldreboende</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Besväras inte av ensamhet</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träffa läkare vid behov</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Vet vart man vänder sig med synpunkter och klagomål</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brukar informera om tillfälliga förändringar</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Upplever måltiderna som en trevlig stund</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2016-10-08</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2016-10-08</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2016</a:t>
            </a:r>
            <a:br>
              <a:rPr lang="sv-SE" dirty="0"/>
            </a:b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Nacka_Lillängen (minst 7 svarande)</a:t>
            </a:r>
          </a:p>
          <a:p>
            <a:r>
              <a:rPr lang="sv-SE"/>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2016</a:t>
            </a:r>
          </a:p>
        </p:txBody>
      </p:sp>
      <p:graphicFrame>
        <p:nvGraphicFramePr>
          <p:cNvPr id="9" name="Diagram 10"/>
          <p:cNvGraphicFramePr>
            <a:graphicFrameLocks/>
          </p:cNvGraphicFramePr>
          <p:nvPr>
            <p:extLst>
              <p:ext uri="{D42A27DB-BD31-4B8C-83A1-F6EECF244321}">
                <p14:modId xmlns:p14="http://schemas.microsoft.com/office/powerpoint/2010/main" val="3038948973"/>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183388381"/>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3828590563"/>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916797104"/>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400781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2269912871"/>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73757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3462340168"/>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2805423536"/>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61251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2293251478"/>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283520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010169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2016</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19</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2015 hade hemtjänst eller bodde på särskilt boende har fått möjlighet att besvara en enkät. Personer som enbart hade hemtjänstinsatser i form av matdistribution och/eller trygghetslarm eller som enbart hade beslut om korttidsboende ingick dock inte i undersökningen. Inte heller personer som hade bytt hemtjänstutförare eller särskilt boende efter den 31 december 2015.</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744204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2016.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801688" y="695325"/>
            <a:ext cx="6959600" cy="5072275"/>
          </a:xfrm>
        </p:spPr>
        <p:txBody>
          <a:bodyPr/>
          <a:lstStyle/>
          <a:p>
            <a:r>
              <a:rPr lang="sv-SE" sz="1800" b="0" dirty="0"/>
              <a:t>Undersökningen genomfördes från månadsskiftet mars/april till och med 27 maj 2016.</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a:t>
            </a:r>
            <a:r>
              <a:rPr lang="sv-SE" sz="1800" b="0" dirty="0" err="1"/>
              <a:t>www.socialstyrelsen.se/aldreundersokning</a:t>
            </a:r>
            <a:r>
              <a:rPr lang="sv-SE" sz="1800" b="0" dirty="0"/>
              <a:t>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914399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3</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err="1">
                <a:hlinkClick r:id="rId2"/>
              </a:rPr>
              <a:t>www.socialstyrelsen.se/aldreundersokning</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2016</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p:txBody>
          <a:bodyPr/>
          <a:lstStyle/>
          <a:p>
            <a:r>
              <a:rPr lang="sv-SE" sz="1900" b="0"/>
              <a:t>Totalt svarade 40 371 personer på årets enkät för äldre inom särskilt boende, vilket är 55,5% av de tillfrågade.</a:t>
            </a:r>
            <a:endParaRPr lang="sv-SE" sz="1900" b="0" dirty="0"/>
          </a:p>
          <a:p>
            <a:r>
              <a:rPr lang="sv-SE" sz="1900" b="0"/>
              <a:t>Andelen svarande för Nacka_Lillängen var mellan 60 - 80%.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2016</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3959624563"/>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2174571730"/>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2016</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645987636"/>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3799</TotalTime>
  <Words>1006</Words>
  <Application>Microsoft Office PowerPoint</Application>
  <PresentationFormat>Bildspel på skärmen (4:3)</PresentationFormat>
  <Paragraphs>132</Paragraphs>
  <Slides>21</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21</vt:i4>
      </vt:variant>
    </vt:vector>
  </HeadingPairs>
  <TitlesOfParts>
    <vt:vector size="27" baseType="lpstr">
      <vt:lpstr>Arial</vt:lpstr>
      <vt:lpstr>Calibri</vt:lpstr>
      <vt:lpstr>Century Gothic</vt:lpstr>
      <vt:lpstr>SoS-PPT-svensk</vt:lpstr>
      <vt:lpstr>Anpassad formgivning</vt:lpstr>
      <vt:lpstr>1_Anpassad formgivning</vt:lpstr>
      <vt:lpstr>Så tycker de äldre om äldreomsorgen 2016  </vt:lpstr>
      <vt:lpstr>Resultaten för er verksamhet/område</vt:lpstr>
      <vt:lpstr>Resultaten för er verksamhet/område, forts. </vt:lpstr>
      <vt:lpstr>Deltagare</vt:lpstr>
      <vt:lpstr>Resultatöversikt år 2016</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Om undersökningen</vt:lpstr>
      <vt:lpstr>Om undersökningen Vad tycker de äldre om äldreomsorgen? 2016</vt:lpstr>
      <vt:lpstr>PowerPoint-presentation</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301</cp:revision>
  <cp:lastPrinted>2014-08-07T08:24:06Z</cp:lastPrinted>
  <dcterms:created xsi:type="dcterms:W3CDTF">2014-06-27T06:29:47Z</dcterms:created>
  <dcterms:modified xsi:type="dcterms:W3CDTF">2016-10-07T22:04:10Z</dcterms:modified>
</cp:coreProperties>
</file>