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1.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10.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1.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4.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8.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9.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Villa Tollare</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Är sammantaget nöjd med äldreboendet</c:v>
                </c:pt>
                <c:pt idx="1">
                  <c:v>Känner sig trygg på sitt äldreboende</c:v>
                </c:pt>
                <c:pt idx="2">
                  <c:v>Personalen tar hänsyn till den äldres egna åsikter och önskemål</c:v>
                </c:pt>
                <c:pt idx="3">
                  <c:v>Har lätt att få träffa sjuksköterska vid behov</c:v>
                </c:pt>
                <c:pt idx="4">
                  <c:v>Får bra bemötande från personalen</c:v>
                </c:pt>
              </c:strCache>
            </c:strRef>
          </c:cat>
          <c:val>
            <c:numRef>
              <c:f>Blad1!$B$2:$B$6</c:f>
              <c:numCache>
                <c:formatCode>General</c:formatCode>
                <c:ptCount val="5"/>
                <c:pt idx="0">
                  <c:v>64</c:v>
                </c:pt>
                <c:pt idx="1">
                  <c:v>65</c:v>
                </c:pt>
                <c:pt idx="2">
                  <c:v>73</c:v>
                </c:pt>
                <c:pt idx="3">
                  <c:v>77</c:v>
                </c:pt>
                <c:pt idx="4">
                  <c:v>84</c:v>
                </c:pt>
              </c:numCache>
            </c:numRef>
          </c:val>
          <c:extLst xmlns:c16r2="http://schemas.microsoft.com/office/drawing/2015/06/char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47964544"/>
        <c:axId val="47966080"/>
      </c:barChart>
      <c:catAx>
        <c:axId val="47964544"/>
        <c:scaling>
          <c:orientation val="minMax"/>
        </c:scaling>
        <c:delete val="1"/>
        <c:axPos val="l"/>
        <c:numFmt formatCode="000\ 00" sourceLinked="0"/>
        <c:majorTickMark val="in"/>
        <c:minorTickMark val="none"/>
        <c:tickLblPos val="none"/>
        <c:crossAx val="47966080"/>
        <c:crosses val="autoZero"/>
        <c:auto val="1"/>
        <c:lblAlgn val="l"/>
        <c:lblOffset val="100"/>
        <c:noMultiLvlLbl val="0"/>
      </c:catAx>
      <c:valAx>
        <c:axId val="4796608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7964544"/>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Villa Tollare</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52</c:v>
                </c:pt>
                <c:pt idx="1">
                  <c:v>28</c:v>
                </c:pt>
                <c:pt idx="2">
                  <c:v>77</c:v>
                </c:pt>
              </c:numCache>
            </c:numRef>
          </c:val>
          <c:extLst xmlns:c16r2="http://schemas.microsoft.com/office/drawing/2015/06/char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80</c:v>
                </c:pt>
                <c:pt idx="1">
                  <c:v>49</c:v>
                </c:pt>
                <c:pt idx="2">
                  <c:v>73</c:v>
                </c:pt>
              </c:numCache>
            </c:numRef>
          </c:val>
          <c:extLst xmlns:c16r2="http://schemas.microsoft.com/office/drawing/2015/06/char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49</c:v>
                </c:pt>
                <c:pt idx="2">
                  <c:v>77</c:v>
                </c:pt>
              </c:numCache>
            </c:numRef>
          </c:val>
          <c:extLst xmlns:c16r2="http://schemas.microsoft.com/office/drawing/2015/06/char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xmlns:c16r2="http://schemas.microsoft.com/office/drawing/2015/06/char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6261632"/>
        <c:axId val="206320768"/>
      </c:barChart>
      <c:catAx>
        <c:axId val="206261632"/>
        <c:scaling>
          <c:orientation val="minMax"/>
        </c:scaling>
        <c:delete val="1"/>
        <c:axPos val="l"/>
        <c:numFmt formatCode="General" sourceLinked="0"/>
        <c:majorTickMark val="in"/>
        <c:minorTickMark val="none"/>
        <c:tickLblPos val="none"/>
        <c:crossAx val="206320768"/>
        <c:crosses val="autoZero"/>
        <c:auto val="1"/>
        <c:lblAlgn val="ctr"/>
        <c:lblOffset val="100"/>
        <c:noMultiLvlLbl val="0"/>
      </c:catAx>
      <c:valAx>
        <c:axId val="2063207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62616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Villa Tollare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44</c:v>
                </c:pt>
                <c:pt idx="1">
                  <c:v>64</c:v>
                </c:pt>
              </c:numCache>
            </c:numRef>
          </c:val>
          <c:extLst xmlns:c16r2="http://schemas.microsoft.com/office/drawing/2015/06/char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48</c:v>
                </c:pt>
                <c:pt idx="1">
                  <c:v>80</c:v>
                </c:pt>
              </c:numCache>
            </c:numRef>
          </c:val>
          <c:extLst xmlns:c16r2="http://schemas.microsoft.com/office/drawing/2015/06/char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46</c:v>
                </c:pt>
                <c:pt idx="1">
                  <c:v>79</c:v>
                </c:pt>
              </c:numCache>
            </c:numRef>
          </c:val>
          <c:extLst xmlns:c16r2="http://schemas.microsoft.com/office/drawing/2015/06/char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xmlns:c16r2="http://schemas.microsoft.com/office/drawing/2015/06/char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10831232"/>
        <c:axId val="210832768"/>
      </c:barChart>
      <c:catAx>
        <c:axId val="210831232"/>
        <c:scaling>
          <c:orientation val="minMax"/>
        </c:scaling>
        <c:delete val="1"/>
        <c:axPos val="l"/>
        <c:numFmt formatCode="General" sourceLinked="0"/>
        <c:majorTickMark val="in"/>
        <c:minorTickMark val="none"/>
        <c:tickLblPos val="none"/>
        <c:crossAx val="210832768"/>
        <c:crosses val="autoZero"/>
        <c:auto val="1"/>
        <c:lblAlgn val="ctr"/>
        <c:lblOffset val="100"/>
        <c:noMultiLvlLbl val="0"/>
      </c:catAx>
      <c:valAx>
        <c:axId val="2108327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08312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Villa Tollare</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Möjligheterna att komma utomhus är bra</c:v>
                </c:pt>
                <c:pt idx="1">
                  <c:v>Har lätt att få träffa läkare vid behov</c:v>
                </c:pt>
                <c:pt idx="2">
                  <c:v>Personalen brukar informera om tillfälliga förändringar</c:v>
                </c:pt>
                <c:pt idx="3">
                  <c:v>Besväras inte av ensamhet</c:v>
                </c:pt>
                <c:pt idx="4">
                  <c:v>Tycker det är trivsamt utomhus runt boendet</c:v>
                </c:pt>
              </c:strCache>
            </c:strRef>
          </c:cat>
          <c:val>
            <c:numRef>
              <c:f>Blad1!$B$2:$B$6</c:f>
              <c:numCache>
                <c:formatCode>General</c:formatCode>
                <c:ptCount val="5"/>
                <c:pt idx="0">
                  <c:v>30</c:v>
                </c:pt>
                <c:pt idx="1">
                  <c:v>28</c:v>
                </c:pt>
                <c:pt idx="2">
                  <c:v>22</c:v>
                </c:pt>
                <c:pt idx="3">
                  <c:v>17</c:v>
                </c:pt>
                <c:pt idx="4">
                  <c:v>14</c:v>
                </c:pt>
              </c:numCache>
            </c:numRef>
          </c:val>
          <c:extLst xmlns:c16r2="http://schemas.microsoft.com/office/drawing/2015/06/char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48355584"/>
        <c:axId val="48832512"/>
      </c:barChart>
      <c:catAx>
        <c:axId val="48355584"/>
        <c:scaling>
          <c:orientation val="minMax"/>
        </c:scaling>
        <c:delete val="1"/>
        <c:axPos val="l"/>
        <c:numFmt formatCode="000\ 00" sourceLinked="0"/>
        <c:majorTickMark val="in"/>
        <c:minorTickMark val="none"/>
        <c:tickLblPos val="none"/>
        <c:crossAx val="48832512"/>
        <c:crosses val="autoZero"/>
        <c:auto val="1"/>
        <c:lblAlgn val="l"/>
        <c:lblOffset val="100"/>
        <c:noMultiLvlLbl val="0"/>
      </c:catAx>
      <c:valAx>
        <c:axId val="4883251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8355584"/>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Villa Tollare</a:t>
            </a:r>
          </a:p>
        </c:rich>
      </c:tx>
      <c:layout/>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xmlns:c16r2="http://schemas.microsoft.com/office/drawing/2015/06/char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16</c:v>
                </c:pt>
                <c:pt idx="1">
                  <c:v>9</c:v>
                </c:pt>
              </c:numCache>
            </c:numRef>
          </c:val>
          <c:extLst xmlns:c16r2="http://schemas.microsoft.com/office/drawing/2015/06/char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Villa Tollare</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14</c:v>
                </c:pt>
                <c:pt idx="1">
                  <c:v>48</c:v>
                </c:pt>
                <c:pt idx="2">
                  <c:v>61</c:v>
                </c:pt>
                <c:pt idx="3">
                  <c:v>73</c:v>
                </c:pt>
              </c:numCache>
            </c:numRef>
          </c:val>
          <c:extLst xmlns:c16r2="http://schemas.microsoft.com/office/drawing/2015/06/char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70</c:v>
                </c:pt>
                <c:pt idx="1">
                  <c:v>59</c:v>
                </c:pt>
                <c:pt idx="2">
                  <c:v>72</c:v>
                </c:pt>
                <c:pt idx="3">
                  <c:v>89</c:v>
                </c:pt>
              </c:numCache>
            </c:numRef>
          </c:val>
          <c:extLst xmlns:c16r2="http://schemas.microsoft.com/office/drawing/2015/06/char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73</c:v>
                </c:pt>
                <c:pt idx="3">
                  <c:v>87</c:v>
                </c:pt>
              </c:numCache>
            </c:numRef>
          </c:val>
          <c:extLst xmlns:c16r2="http://schemas.microsoft.com/office/drawing/2015/06/char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87</c:v>
                </c:pt>
              </c:numCache>
            </c:numRef>
          </c:val>
          <c:extLst xmlns:c16r2="http://schemas.microsoft.com/office/drawing/2015/06/char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60845824"/>
        <c:axId val="160847360"/>
      </c:barChart>
      <c:catAx>
        <c:axId val="160845824"/>
        <c:scaling>
          <c:orientation val="minMax"/>
        </c:scaling>
        <c:delete val="1"/>
        <c:axPos val="l"/>
        <c:numFmt formatCode="General" sourceLinked="0"/>
        <c:majorTickMark val="in"/>
        <c:minorTickMark val="none"/>
        <c:tickLblPos val="none"/>
        <c:crossAx val="160847360"/>
        <c:crosses val="autoZero"/>
        <c:auto val="1"/>
        <c:lblAlgn val="ctr"/>
        <c:lblOffset val="100"/>
        <c:noMultiLvlLbl val="0"/>
      </c:catAx>
      <c:valAx>
        <c:axId val="160847360"/>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60845824"/>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Villa Tollare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52</c:v>
                </c:pt>
                <c:pt idx="1">
                  <c:v>56</c:v>
                </c:pt>
              </c:numCache>
            </c:numRef>
          </c:val>
          <c:extLst xmlns:c16r2="http://schemas.microsoft.com/office/drawing/2015/06/char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70</c:v>
                </c:pt>
                <c:pt idx="1">
                  <c:v>77</c:v>
                </c:pt>
              </c:numCache>
            </c:numRef>
          </c:val>
          <c:extLst xmlns:c16r2="http://schemas.microsoft.com/office/drawing/2015/06/char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xmlns:c16r2="http://schemas.microsoft.com/office/drawing/2015/06/char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xmlns:c16r2="http://schemas.microsoft.com/office/drawing/2015/06/char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60925952"/>
        <c:axId val="161005568"/>
      </c:barChart>
      <c:catAx>
        <c:axId val="160925952"/>
        <c:scaling>
          <c:orientation val="minMax"/>
        </c:scaling>
        <c:delete val="1"/>
        <c:axPos val="l"/>
        <c:numFmt formatCode="General" sourceLinked="0"/>
        <c:majorTickMark val="in"/>
        <c:minorTickMark val="none"/>
        <c:tickLblPos val="none"/>
        <c:crossAx val="161005568"/>
        <c:crosses val="autoZero"/>
        <c:auto val="1"/>
        <c:lblAlgn val="ctr"/>
        <c:lblOffset val="100"/>
        <c:noMultiLvlLbl val="0"/>
      </c:catAx>
      <c:valAx>
        <c:axId val="161005568"/>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6092595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Villa Tollare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33</c:v>
                </c:pt>
                <c:pt idx="1">
                  <c:v>22</c:v>
                </c:pt>
                <c:pt idx="2">
                  <c:v>57</c:v>
                </c:pt>
              </c:numCache>
            </c:numRef>
          </c:val>
          <c:extLst xmlns:c16r2="http://schemas.microsoft.com/office/drawing/2015/06/char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63</c:v>
                </c:pt>
                <c:pt idx="1">
                  <c:v>43</c:v>
                </c:pt>
                <c:pt idx="2">
                  <c:v>73</c:v>
                </c:pt>
              </c:numCache>
            </c:numRef>
          </c:val>
          <c:extLst xmlns:c16r2="http://schemas.microsoft.com/office/drawing/2015/06/char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44</c:v>
                </c:pt>
                <c:pt idx="2">
                  <c:v>71</c:v>
                </c:pt>
              </c:numCache>
            </c:numRef>
          </c:val>
          <c:extLst xmlns:c16r2="http://schemas.microsoft.com/office/drawing/2015/06/char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48</c:v>
                </c:pt>
                <c:pt idx="2">
                  <c:v>72</c:v>
                </c:pt>
              </c:numCache>
            </c:numRef>
          </c:val>
          <c:extLst xmlns:c16r2="http://schemas.microsoft.com/office/drawing/2015/06/char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61431552"/>
        <c:axId val="161433088"/>
      </c:barChart>
      <c:catAx>
        <c:axId val="161431552"/>
        <c:scaling>
          <c:orientation val="minMax"/>
        </c:scaling>
        <c:delete val="1"/>
        <c:axPos val="l"/>
        <c:numFmt formatCode="General" sourceLinked="0"/>
        <c:majorTickMark val="in"/>
        <c:minorTickMark val="none"/>
        <c:tickLblPos val="none"/>
        <c:crossAx val="161433088"/>
        <c:crosses val="autoZero"/>
        <c:auto val="1"/>
        <c:lblAlgn val="ctr"/>
        <c:lblOffset val="100"/>
        <c:noMultiLvlLbl val="0"/>
      </c:catAx>
      <c:valAx>
        <c:axId val="16143308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6143155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Villa Tollare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73</c:v>
                </c:pt>
                <c:pt idx="1">
                  <c:v>84</c:v>
                </c:pt>
              </c:numCache>
            </c:numRef>
          </c:val>
          <c:extLst xmlns:c16r2="http://schemas.microsoft.com/office/drawing/2015/06/char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78</c:v>
                </c:pt>
                <c:pt idx="1">
                  <c:v>93</c:v>
                </c:pt>
              </c:numCache>
            </c:numRef>
          </c:val>
          <c:extLst xmlns:c16r2="http://schemas.microsoft.com/office/drawing/2015/06/char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75</c:v>
                </c:pt>
                <c:pt idx="1">
                  <c:v>92</c:v>
                </c:pt>
              </c:numCache>
            </c:numRef>
          </c:val>
          <c:extLst xmlns:c16r2="http://schemas.microsoft.com/office/drawing/2015/06/char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xmlns:c16r2="http://schemas.microsoft.com/office/drawing/2015/06/char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61601408"/>
        <c:axId val="161602944"/>
      </c:barChart>
      <c:catAx>
        <c:axId val="161601408"/>
        <c:scaling>
          <c:orientation val="minMax"/>
        </c:scaling>
        <c:delete val="1"/>
        <c:axPos val="l"/>
        <c:numFmt formatCode="General" sourceLinked="0"/>
        <c:majorTickMark val="in"/>
        <c:minorTickMark val="none"/>
        <c:tickLblPos val="none"/>
        <c:crossAx val="161602944"/>
        <c:crosses val="autoZero"/>
        <c:auto val="1"/>
        <c:lblAlgn val="ctr"/>
        <c:lblOffset val="100"/>
        <c:noMultiLvlLbl val="0"/>
      </c:catAx>
      <c:valAx>
        <c:axId val="161602944"/>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6160140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Villa Tollare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56</c:v>
                </c:pt>
                <c:pt idx="1">
                  <c:v>65</c:v>
                </c:pt>
              </c:numCache>
            </c:numRef>
          </c:val>
          <c:extLst xmlns:c16r2="http://schemas.microsoft.com/office/drawing/2015/06/char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81</c:v>
                </c:pt>
                <c:pt idx="1">
                  <c:v>86</c:v>
                </c:pt>
              </c:numCache>
            </c:numRef>
          </c:val>
          <c:extLst xmlns:c16r2="http://schemas.microsoft.com/office/drawing/2015/06/char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83</c:v>
                </c:pt>
                <c:pt idx="1">
                  <c:v>86</c:v>
                </c:pt>
              </c:numCache>
            </c:numRef>
          </c:val>
          <c:extLst xmlns:c16r2="http://schemas.microsoft.com/office/drawing/2015/06/char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xmlns:c16r2="http://schemas.microsoft.com/office/drawing/2015/06/char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61688960"/>
        <c:axId val="161707136"/>
      </c:barChart>
      <c:catAx>
        <c:axId val="161688960"/>
        <c:scaling>
          <c:orientation val="minMax"/>
        </c:scaling>
        <c:delete val="1"/>
        <c:axPos val="l"/>
        <c:numFmt formatCode="General" sourceLinked="0"/>
        <c:majorTickMark val="in"/>
        <c:minorTickMark val="none"/>
        <c:tickLblPos val="none"/>
        <c:crossAx val="161707136"/>
        <c:crosses val="autoZero"/>
        <c:auto val="1"/>
        <c:lblAlgn val="ctr"/>
        <c:lblOffset val="100"/>
        <c:noMultiLvlLbl val="0"/>
      </c:catAx>
      <c:valAx>
        <c:axId val="161707136"/>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61688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Villa Tollare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17</c:v>
                </c:pt>
                <c:pt idx="1">
                  <c:v>30</c:v>
                </c:pt>
                <c:pt idx="2">
                  <c:v>32</c:v>
                </c:pt>
              </c:numCache>
            </c:numRef>
          </c:val>
          <c:extLst xmlns:c16r2="http://schemas.microsoft.com/office/drawing/2015/06/char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35</c:v>
                </c:pt>
                <c:pt idx="1">
                  <c:v>63</c:v>
                </c:pt>
                <c:pt idx="2">
                  <c:v>71</c:v>
                </c:pt>
              </c:numCache>
            </c:numRef>
          </c:val>
          <c:extLst xmlns:c16r2="http://schemas.microsoft.com/office/drawing/2015/06/char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55</c:v>
                </c:pt>
                <c:pt idx="2">
                  <c:v>63</c:v>
                </c:pt>
              </c:numCache>
            </c:numRef>
          </c:val>
          <c:extLst xmlns:c16r2="http://schemas.microsoft.com/office/drawing/2015/06/char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57</c:v>
                </c:pt>
                <c:pt idx="2">
                  <c:v>64</c:v>
                </c:pt>
              </c:numCache>
            </c:numRef>
          </c:val>
          <c:extLst xmlns:c16r2="http://schemas.microsoft.com/office/drawing/2015/06/char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174658688"/>
        <c:axId val="174660224"/>
      </c:barChart>
      <c:catAx>
        <c:axId val="174658688"/>
        <c:scaling>
          <c:orientation val="minMax"/>
        </c:scaling>
        <c:delete val="1"/>
        <c:axPos val="l"/>
        <c:numFmt formatCode="General" sourceLinked="0"/>
        <c:majorTickMark val="in"/>
        <c:minorTickMark val="none"/>
        <c:tickLblPos val="none"/>
        <c:crossAx val="174660224"/>
        <c:crosses val="autoZero"/>
        <c:auto val="1"/>
        <c:lblAlgn val="ctr"/>
        <c:lblOffset val="100"/>
        <c:noMultiLvlLbl val="0"/>
      </c:catAx>
      <c:valAx>
        <c:axId val="17466022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17465868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tar hänsyn till den äldres egna åsikter och önskemål</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träffa sjuksköterska vid behov</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sig trygg på sitt äldreboende</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Är sammantaget nöjd med äldreboendet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Tycker det är trivsamt utomhus runt boendet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Besväras inte av ensamhet</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träffa läkare vid behov</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Möjligheterna att komma utomhus är bra</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2018-08-21</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2018-08-21</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Nacka_Villa Tollare (minst 7 svarande)</a:t>
            </a:r>
          </a:p>
          <a:p>
            <a:r>
              <a:rPr lang="sv-SE" smtClean="0"/>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9" name="Diagram 10"/>
          <p:cNvGraphicFramePr>
            <a:graphicFrameLocks/>
          </p:cNvGraphicFramePr>
          <p:nvPr>
            <p:extLst>
              <p:ext uri="{D42A27DB-BD31-4B8C-83A1-F6EECF244321}">
                <p14:modId xmlns:p14="http://schemas.microsoft.com/office/powerpoint/2010/main" val="1515571580"/>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2714236070"/>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2603321159"/>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892064453"/>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2503001840"/>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1124810415"/>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5546791"/>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3269214452"/>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smtClean="0"/>
              <a:t>Totalt svarade 35 432 personer på årets enkät för äldre inom särskilt boende, vilket är 49,4% av de tillfrågade.</a:t>
            </a:r>
            <a:endParaRPr lang="sv-SE" sz="1900" b="0" dirty="0"/>
          </a:p>
          <a:p>
            <a:r>
              <a:rPr lang="sv-SE" sz="1900" b="0" smtClean="0"/>
              <a:t>Andelen svarande för Nacka_Villa Tollare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1930503977"/>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3148269352"/>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1688230144"/>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3812</TotalTime>
  <Words>987</Words>
  <Application>Microsoft Office PowerPoint</Application>
  <PresentationFormat>Bildspel på skärmen (4:3)</PresentationFormat>
  <Paragraphs>132</Paragraphs>
  <Slides>21</Slides>
  <Notes>1</Notes>
  <HiddenSlides>0</HiddenSlides>
  <MMClips>0</MMClips>
  <ScaleCrop>false</ScaleCrop>
  <HeadingPairs>
    <vt:vector size="4" baseType="variant">
      <vt:variant>
        <vt:lpstr>Tema</vt:lpstr>
      </vt:variant>
      <vt:variant>
        <vt:i4>3</vt:i4>
      </vt:variant>
      <vt:variant>
        <vt:lpstr>Bildrubriker</vt:lpstr>
      </vt:variant>
      <vt:variant>
        <vt:i4>21</vt:i4>
      </vt:variant>
    </vt:vector>
  </HeadingPairs>
  <TitlesOfParts>
    <vt:vector size="24" baseType="lpstr">
      <vt:lpstr>SoS-PPT-svensk</vt:lpstr>
      <vt:lpstr>Anpassad formgivning</vt:lpstr>
      <vt:lpstr>1_Anpassad formgivning</vt:lpstr>
      <vt:lpstr>Så tycker de äldre om äldreomsorgen 2018  </vt:lpstr>
      <vt:lpstr>Resultaten för er verksamhet/område</vt:lpstr>
      <vt:lpstr>Resultaten för er verksamhet/område, forts. </vt:lpstr>
      <vt:lpstr>Deltagare</vt:lpstr>
      <vt:lpstr>Resultatöversikt år 2018</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312</cp:revision>
  <cp:lastPrinted>2014-08-07T08:24:06Z</cp:lastPrinted>
  <dcterms:created xsi:type="dcterms:W3CDTF">2014-06-27T06:29:47Z</dcterms:created>
  <dcterms:modified xsi:type="dcterms:W3CDTF">2018-08-21T15:02:00Z</dcterms:modified>
</cp:coreProperties>
</file>