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Sofiero</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förtroende för personalen</c:v>
                </c:pt>
                <c:pt idx="1">
                  <c:v>Har lätt att få kontakt med personalen på äldreboendet vid behov</c:v>
                </c:pt>
                <c:pt idx="2">
                  <c:v>Känner sig trygg på sitt äldreboende</c:v>
                </c:pt>
                <c:pt idx="3">
                  <c:v>Tycker att maten smakar bra</c:v>
                </c:pt>
                <c:pt idx="4">
                  <c:v>Får bra bemötande från personalen</c:v>
                </c:pt>
              </c:strCache>
            </c:strRef>
          </c:cat>
          <c:val>
            <c:numRef>
              <c:f>Blad1!$B$2:$B$6</c:f>
              <c:numCache>
                <c:formatCode>General</c:formatCode>
                <c:ptCount val="5"/>
                <c:pt idx="0">
                  <c:v>75</c:v>
                </c:pt>
                <c:pt idx="1">
                  <c:v>80</c:v>
                </c:pt>
                <c:pt idx="2">
                  <c:v>80</c:v>
                </c:pt>
                <c:pt idx="3">
                  <c:v>88</c:v>
                </c:pt>
                <c:pt idx="4">
                  <c:v>94</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24288"/>
        <c:axId val="48125824"/>
      </c:barChart>
      <c:catAx>
        <c:axId val="48124288"/>
        <c:scaling>
          <c:orientation val="minMax"/>
        </c:scaling>
        <c:delete val="1"/>
        <c:axPos val="l"/>
        <c:numFmt formatCode="000\ 00" sourceLinked="0"/>
        <c:majorTickMark val="in"/>
        <c:minorTickMark val="none"/>
        <c:tickLblPos val="none"/>
        <c:crossAx val="48125824"/>
        <c:crosses val="autoZero"/>
        <c:auto val="1"/>
        <c:lblAlgn val="l"/>
        <c:lblOffset val="100"/>
        <c:noMultiLvlLbl val="0"/>
      </c:catAx>
      <c:valAx>
        <c:axId val="4812582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2428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80</c:v>
                </c:pt>
                <c:pt idx="1">
                  <c:v>33</c:v>
                </c:pt>
                <c:pt idx="2">
                  <c:v>69</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9094016"/>
        <c:axId val="49104000"/>
      </c:barChart>
      <c:catAx>
        <c:axId val="49094016"/>
        <c:scaling>
          <c:orientation val="minMax"/>
        </c:scaling>
        <c:delete val="1"/>
        <c:axPos val="l"/>
        <c:numFmt formatCode="General" sourceLinked="0"/>
        <c:majorTickMark val="in"/>
        <c:minorTickMark val="none"/>
        <c:tickLblPos val="none"/>
        <c:crossAx val="49104000"/>
        <c:crosses val="autoZero"/>
        <c:auto val="1"/>
        <c:lblAlgn val="ctr"/>
        <c:lblOffset val="100"/>
        <c:noMultiLvlLbl val="0"/>
      </c:catAx>
      <c:valAx>
        <c:axId val="4910400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094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53</c:v>
                </c:pt>
                <c:pt idx="1">
                  <c:v>60</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9129344"/>
        <c:axId val="49130880"/>
      </c:barChart>
      <c:catAx>
        <c:axId val="49129344"/>
        <c:scaling>
          <c:orientation val="minMax"/>
        </c:scaling>
        <c:delete val="1"/>
        <c:axPos val="l"/>
        <c:numFmt formatCode="General" sourceLinked="0"/>
        <c:majorTickMark val="in"/>
        <c:minorTickMark val="none"/>
        <c:tickLblPos val="none"/>
        <c:crossAx val="49130880"/>
        <c:crosses val="autoZero"/>
        <c:auto val="1"/>
        <c:lblAlgn val="ctr"/>
        <c:lblOffset val="100"/>
        <c:noMultiLvlLbl val="0"/>
      </c:catAx>
      <c:valAx>
        <c:axId val="4913088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293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Sofiero</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Kan påverka vid vilka tider man får hjälp</c:v>
                </c:pt>
                <c:pt idx="1">
                  <c:v>Har lätt att få träffa läkare vid behov</c:v>
                </c:pt>
                <c:pt idx="2">
                  <c:v>Är nöjd med de aktiviteter som erbjuds på äldreboendet</c:v>
                </c:pt>
                <c:pt idx="3">
                  <c:v>Personalen brukar informera om tillfälliga förändringar</c:v>
                </c:pt>
                <c:pt idx="4">
                  <c:v>Besväras inte av ensamhet</c:v>
                </c:pt>
              </c:strCache>
            </c:strRef>
          </c:cat>
          <c:val>
            <c:numRef>
              <c:f>Blad1!$B$2:$B$6</c:f>
              <c:numCache>
                <c:formatCode>General</c:formatCode>
                <c:ptCount val="5"/>
                <c:pt idx="0">
                  <c:v>50</c:v>
                </c:pt>
                <c:pt idx="1">
                  <c:v>33</c:v>
                </c:pt>
                <c:pt idx="2">
                  <c:v>33</c:v>
                </c:pt>
                <c:pt idx="3">
                  <c:v>31</c:v>
                </c:pt>
                <c:pt idx="4">
                  <c:v>21</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142592"/>
        <c:axId val="48144384"/>
      </c:barChart>
      <c:catAx>
        <c:axId val="48142592"/>
        <c:scaling>
          <c:orientation val="minMax"/>
        </c:scaling>
        <c:delete val="1"/>
        <c:axPos val="l"/>
        <c:numFmt formatCode="000\ 00" sourceLinked="0"/>
        <c:majorTickMark val="in"/>
        <c:minorTickMark val="none"/>
        <c:tickLblPos val="none"/>
        <c:crossAx val="48144384"/>
        <c:crosses val="autoZero"/>
        <c:auto val="1"/>
        <c:lblAlgn val="l"/>
        <c:lblOffset val="100"/>
        <c:noMultiLvlLbl val="0"/>
      </c:catAx>
      <c:valAx>
        <c:axId val="4814438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42592"/>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Nacka Seniorcenter Sofiero</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9</c:v>
                </c:pt>
                <c:pt idx="1">
                  <c:v>6</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64</c:v>
                </c:pt>
                <c:pt idx="1">
                  <c:v>53</c:v>
                </c:pt>
                <c:pt idx="2">
                  <c:v>69</c:v>
                </c:pt>
                <c:pt idx="3">
                  <c:v>75</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730112"/>
        <c:axId val="48731648"/>
      </c:barChart>
      <c:catAx>
        <c:axId val="48730112"/>
        <c:scaling>
          <c:orientation val="minMax"/>
        </c:scaling>
        <c:delete val="1"/>
        <c:axPos val="l"/>
        <c:numFmt formatCode="General" sourceLinked="0"/>
        <c:majorTickMark val="in"/>
        <c:minorTickMark val="none"/>
        <c:tickLblPos val="none"/>
        <c:crossAx val="48731648"/>
        <c:crosses val="autoZero"/>
        <c:auto val="1"/>
        <c:lblAlgn val="ctr"/>
        <c:lblOffset val="100"/>
        <c:noMultiLvlLbl val="0"/>
      </c:catAx>
      <c:valAx>
        <c:axId val="4873164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730112"/>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73</c:v>
                </c:pt>
                <c:pt idx="1">
                  <c:v>88</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769280"/>
        <c:axId val="48775168"/>
      </c:barChart>
      <c:catAx>
        <c:axId val="48769280"/>
        <c:scaling>
          <c:orientation val="minMax"/>
        </c:scaling>
        <c:delete val="1"/>
        <c:axPos val="l"/>
        <c:numFmt formatCode="General" sourceLinked="0"/>
        <c:majorTickMark val="in"/>
        <c:minorTickMark val="none"/>
        <c:tickLblPos val="none"/>
        <c:crossAx val="48775168"/>
        <c:crosses val="autoZero"/>
        <c:auto val="1"/>
        <c:lblAlgn val="ctr"/>
        <c:lblOffset val="100"/>
        <c:noMultiLvlLbl val="0"/>
      </c:catAx>
      <c:valAx>
        <c:axId val="48775168"/>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7692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50</c:v>
                </c:pt>
                <c:pt idx="1">
                  <c:v>31</c:v>
                </c:pt>
                <c:pt idx="2">
                  <c:v>64</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8857088"/>
        <c:axId val="48858624"/>
      </c:barChart>
      <c:catAx>
        <c:axId val="48857088"/>
        <c:scaling>
          <c:orientation val="minMax"/>
        </c:scaling>
        <c:delete val="1"/>
        <c:axPos val="l"/>
        <c:numFmt formatCode="General" sourceLinked="0"/>
        <c:majorTickMark val="in"/>
        <c:minorTickMark val="none"/>
        <c:tickLblPos val="none"/>
        <c:crossAx val="48858624"/>
        <c:crosses val="autoZero"/>
        <c:auto val="1"/>
        <c:lblAlgn val="ctr"/>
        <c:lblOffset val="100"/>
        <c:noMultiLvlLbl val="0"/>
      </c:catAx>
      <c:valAx>
        <c:axId val="4885862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570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71</c:v>
                </c:pt>
                <c:pt idx="1">
                  <c:v>94</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8912256"/>
        <c:axId val="48913792"/>
      </c:barChart>
      <c:catAx>
        <c:axId val="48912256"/>
        <c:scaling>
          <c:orientation val="minMax"/>
        </c:scaling>
        <c:delete val="1"/>
        <c:axPos val="l"/>
        <c:numFmt formatCode="General" sourceLinked="0"/>
        <c:majorTickMark val="in"/>
        <c:minorTickMark val="none"/>
        <c:tickLblPos val="none"/>
        <c:crossAx val="48913792"/>
        <c:crosses val="autoZero"/>
        <c:auto val="1"/>
        <c:lblAlgn val="ctr"/>
        <c:lblOffset val="100"/>
        <c:noMultiLvlLbl val="0"/>
      </c:catAx>
      <c:valAx>
        <c:axId val="48913792"/>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122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75</c:v>
                </c:pt>
                <c:pt idx="1">
                  <c:v>80</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8991616"/>
        <c:axId val="49001600"/>
      </c:barChart>
      <c:catAx>
        <c:axId val="48991616"/>
        <c:scaling>
          <c:orientation val="minMax"/>
        </c:scaling>
        <c:delete val="1"/>
        <c:axPos val="l"/>
        <c:numFmt formatCode="General" sourceLinked="0"/>
        <c:majorTickMark val="in"/>
        <c:minorTickMark val="none"/>
        <c:tickLblPos val="none"/>
        <c:crossAx val="49001600"/>
        <c:crosses val="autoZero"/>
        <c:auto val="1"/>
        <c:lblAlgn val="ctr"/>
        <c:lblOffset val="100"/>
        <c:noMultiLvlLbl val="0"/>
      </c:catAx>
      <c:valAx>
        <c:axId val="4900160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916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21</c:v>
                </c:pt>
                <c:pt idx="1">
                  <c:v>62</c:v>
                </c:pt>
                <c:pt idx="2">
                  <c:v>33</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9030272"/>
        <c:axId val="49031808"/>
      </c:barChart>
      <c:catAx>
        <c:axId val="49030272"/>
        <c:scaling>
          <c:orientation val="minMax"/>
        </c:scaling>
        <c:delete val="1"/>
        <c:axPos val="l"/>
        <c:numFmt formatCode="General" sourceLinked="0"/>
        <c:majorTickMark val="in"/>
        <c:minorTickMark val="none"/>
        <c:tickLblPos val="none"/>
        <c:crossAx val="49031808"/>
        <c:crosses val="autoZero"/>
        <c:auto val="1"/>
        <c:lblAlgn val="ctr"/>
        <c:lblOffset val="100"/>
        <c:noMultiLvlLbl val="0"/>
      </c:catAx>
      <c:valAx>
        <c:axId val="4903180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90302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att maten smakar bra</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nöjd med de aktiviteter som erbjuds på äldreboendet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Nacka_Nacka Seniorcenter Sofiero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275345116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065572822"/>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965522800"/>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423679751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69549083"/>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119916764"/>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8185746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734487719"/>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Nacka_Nacka Seniorcenter Sofiero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69960473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73096915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32873583"/>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991</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2018-08-21T15:02:35Z</dcterms:modified>
</cp:coreProperties>
</file>