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m" ContentType="application/vnd.ms-excel.sheet.macroEnabled.12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0" r:id="rId2"/>
    <p:sldMasterId id="2147483712" r:id="rId3"/>
  </p:sldMasterIdLst>
  <p:notesMasterIdLst>
    <p:notesMasterId r:id="rId24"/>
  </p:notesMasterIdLst>
  <p:handoutMasterIdLst>
    <p:handoutMasterId r:id="rId25"/>
  </p:handoutMasterIdLst>
  <p:sldIdLst>
    <p:sldId id="277" r:id="rId4"/>
    <p:sldId id="259" r:id="rId5"/>
    <p:sldId id="280" r:id="rId6"/>
    <p:sldId id="284" r:id="rId7"/>
    <p:sldId id="327" r:id="rId8"/>
    <p:sldId id="318" r:id="rId9"/>
    <p:sldId id="289" r:id="rId10"/>
    <p:sldId id="257" r:id="rId11"/>
    <p:sldId id="290" r:id="rId12"/>
    <p:sldId id="294" r:id="rId13"/>
    <p:sldId id="291" r:id="rId14"/>
    <p:sldId id="292" r:id="rId15"/>
    <p:sldId id="293" r:id="rId16"/>
    <p:sldId id="325" r:id="rId17"/>
    <p:sldId id="295" r:id="rId18"/>
    <p:sldId id="296" r:id="rId19"/>
    <p:sldId id="324" r:id="rId20"/>
    <p:sldId id="322" r:id="rId21"/>
    <p:sldId id="323" r:id="rId22"/>
    <p:sldId id="270" r:id="rId23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6">
          <p15:clr>
            <a:srgbClr val="A4A3A4"/>
          </p15:clr>
        </p15:guide>
        <p15:guide id="2" orient="horz" pos="3908">
          <p15:clr>
            <a:srgbClr val="A4A3A4"/>
          </p15:clr>
        </p15:guide>
        <p15:guide id="3" orient="horz" pos="3566">
          <p15:clr>
            <a:srgbClr val="A4A3A4"/>
          </p15:clr>
        </p15:guide>
        <p15:guide id="4" orient="horz" pos="1341">
          <p15:clr>
            <a:srgbClr val="A4A3A4"/>
          </p15:clr>
        </p15:guide>
        <p15:guide id="5" orient="horz" pos="443">
          <p15:clr>
            <a:srgbClr val="A4A3A4"/>
          </p15:clr>
        </p15:guide>
        <p15:guide id="6" pos="511">
          <p15:clr>
            <a:srgbClr val="A4A3A4"/>
          </p15:clr>
        </p15:guide>
        <p15:guide id="7" pos="4889">
          <p15:clr>
            <a:srgbClr val="A4A3A4"/>
          </p15:clr>
        </p15:guide>
        <p15:guide id="8" pos="21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m, Carolin" initials="HC" lastIdx="19" clrIdx="0">
    <p:extLst>
      <p:ext uri="{19B8F6BF-5375-455C-9EA6-DF929625EA0E}">
        <p15:presenceInfo xmlns:p15="http://schemas.microsoft.com/office/powerpoint/2012/main" userId="S-1-5-21-2075942658-1792417684-393963531-22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7363"/>
    <a:srgbClr val="FFFFFF"/>
    <a:srgbClr val="3F9C35"/>
    <a:srgbClr val="D3BF96"/>
    <a:srgbClr val="E98300"/>
    <a:srgbClr val="ED8B00"/>
    <a:srgbClr val="A5ACAF"/>
    <a:srgbClr val="3DB7E4"/>
    <a:srgbClr val="A2AAAD"/>
    <a:srgbClr val="DAD7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6" autoAdjust="0"/>
    <p:restoredTop sz="86420" autoAdjust="0"/>
  </p:normalViewPr>
  <p:slideViewPr>
    <p:cSldViewPr snapToGrid="0" showGuides="1">
      <p:cViewPr varScale="1">
        <p:scale>
          <a:sx n="97" d="100"/>
          <a:sy n="97" d="100"/>
        </p:scale>
        <p:origin x="522" y="84"/>
      </p:cViewPr>
      <p:guideLst>
        <p:guide orient="horz" pos="1256"/>
        <p:guide orient="horz" pos="3908"/>
        <p:guide orient="horz" pos="3566"/>
        <p:guide orient="horz" pos="1341"/>
        <p:guide orient="horz" pos="443"/>
        <p:guide pos="511"/>
        <p:guide pos="4889"/>
        <p:guide pos="2143"/>
      </p:guideLst>
    </p:cSldViewPr>
  </p:slideViewPr>
  <p:outlineViewPr>
    <p:cViewPr>
      <p:scale>
        <a:sx n="33" d="100"/>
        <a:sy n="33" d="100"/>
      </p:scale>
      <p:origin x="0" y="-71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4020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9.xlsm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Macro-Enabled_Worksheet1.xlsm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2.xlsm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3.xlsm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4.xlsm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5.xlsm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6.xlsm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7.xlsm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8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/>
            </a:pPr>
            <a:r>
              <a:rPr lang="sv-SE" sz="1050" dirty="0"/>
              <a:t>Nacka seniorcenter Ektorp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Verksamhet/område</c:v>
                </c:pt>
              </c:strCache>
            </c:strRef>
          </c:tx>
          <c:dPt>
            <c:idx val="1"/>
            <c:bubble3D val="0"/>
            <c:spPr>
              <a:solidFill>
                <a:srgbClr val="857363"/>
              </a:solidFill>
            </c:spPr>
            <c:extLst>
              <c:ext xmlns:c16="http://schemas.microsoft.com/office/drawing/2014/chart" uri="{C3380CC4-5D6E-409C-BE32-E72D297353CC}">
                <c16:uniqueId val="{00000000-74DD-48EE-9C21-884C7E62E5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</c:v>
                </c:pt>
                <c:pt idx="1">
                  <c:v>Andel neutrala eller negativa svar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33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DD-48EE-9C21-884C7E62E55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4130669520779"/>
          <c:y val="4.4358059422434877E-2"/>
          <c:w val="0.52438416000919597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Nacka seniorcenter Ektorp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25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F6-4A0D-8AEB-BD5BE109B10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46</c:v>
                </c:pt>
                <c:pt idx="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F6-4A0D-8AEB-BD5BE109B10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44</c:v>
                </c:pt>
                <c:pt idx="1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F6-4A0D-8AEB-BD5BE109B10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43</c:v>
                </c:pt>
                <c:pt idx="1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F6-4A0D-8AEB-BD5BE109B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5209600"/>
        <c:axId val="205211136"/>
      </c:barChart>
      <c:catAx>
        <c:axId val="2052096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5211136"/>
        <c:crosses val="autoZero"/>
        <c:auto val="1"/>
        <c:lblAlgn val="ctr"/>
        <c:lblOffset val="100"/>
        <c:noMultiLvlLbl val="0"/>
      </c:catAx>
      <c:valAx>
        <c:axId val="20521113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52096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127906324506775"/>
          <c:y val="4.1006998664356982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Nacka seniorcenter Ektorp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56</c:v>
                </c:pt>
                <c:pt idx="1">
                  <c:v>60</c:v>
                </c:pt>
                <c:pt idx="2">
                  <c:v>57</c:v>
                </c:pt>
                <c:pt idx="3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FB-4881-ABEC-3A32A4C6698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71</c:v>
                </c:pt>
                <c:pt idx="1">
                  <c:v>62</c:v>
                </c:pt>
                <c:pt idx="2">
                  <c:v>75</c:v>
                </c:pt>
                <c:pt idx="3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FB-4881-ABEC-3A32A4C6698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66</c:v>
                </c:pt>
                <c:pt idx="1">
                  <c:v>59</c:v>
                </c:pt>
                <c:pt idx="2">
                  <c:v>70</c:v>
                </c:pt>
                <c:pt idx="3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FB-4881-ABEC-3A32A4C6698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Blad1!$E$2:$E$5</c:f>
              <c:numCache>
                <c:formatCode>General</c:formatCode>
                <c:ptCount val="4"/>
                <c:pt idx="0">
                  <c:v>66</c:v>
                </c:pt>
                <c:pt idx="1">
                  <c:v>61</c:v>
                </c:pt>
                <c:pt idx="2">
                  <c:v>71</c:v>
                </c:pt>
                <c:pt idx="3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FB-4881-ABEC-3A32A4C669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222976"/>
        <c:axId val="202224768"/>
      </c:barChart>
      <c:catAx>
        <c:axId val="20222297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2224768"/>
        <c:crosses val="autoZero"/>
        <c:auto val="1"/>
        <c:lblAlgn val="ctr"/>
        <c:lblOffset val="100"/>
        <c:noMultiLvlLbl val="0"/>
      </c:catAx>
      <c:valAx>
        <c:axId val="2022247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89871816979935"/>
              <c:y val="0.9015416352065586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202222976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215820321653934"/>
          <c:y val="3.7671293289181326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Nacka seniorcenter Ektorp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47</c:v>
                </c:pt>
                <c:pt idx="1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89-4709-BC71-F85F6E4B968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63</c:v>
                </c:pt>
                <c:pt idx="1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89-4709-BC71-F85F6E4B968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64</c:v>
                </c:pt>
                <c:pt idx="1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89-4709-BC71-F85F6E4B968A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66</c:v>
                </c:pt>
                <c:pt idx="1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89-4709-BC71-F85F6E4B96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860800"/>
        <c:axId val="203050368"/>
      </c:barChart>
      <c:catAx>
        <c:axId val="2028608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050368"/>
        <c:crosses val="autoZero"/>
        <c:auto val="1"/>
        <c:lblAlgn val="ctr"/>
        <c:lblOffset val="100"/>
        <c:noMultiLvlLbl val="0"/>
      </c:catAx>
      <c:valAx>
        <c:axId val="2030503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dirty="0"/>
                  <a:t>Procent</a:t>
                </a:r>
              </a:p>
            </c:rich>
          </c:tx>
          <c:layout>
            <c:manualLayout>
              <c:xMode val="edge"/>
              <c:yMode val="edge"/>
              <c:x val="0.88079142479452865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28608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 b="0"/>
      </a:pPr>
      <a:endParaRPr lang="sv-S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15067565503945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Nacka seniorcenter Ektorp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ofta har du under coronapandemin varit utomhus jämfört med tidigare?</c:v>
                </c:pt>
                <c:pt idx="1">
                  <c:v>Är möjligheterna att komma utomhus bra eller dåliga? </c:v>
                </c:pt>
                <c:pt idx="2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45</c:v>
                </c:pt>
                <c:pt idx="1">
                  <c:v>51</c:v>
                </c:pt>
                <c:pt idx="2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A7-46E3-BDDB-10BE26E13033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rgbClr val="D3BF9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ofta har du under coronapandemin varit utomhus jämfört med tidigare?</c:v>
                </c:pt>
                <c:pt idx="1">
                  <c:v>Är möjligheterna att komma utomhus bra eller dåliga? </c:v>
                </c:pt>
                <c:pt idx="2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57</c:v>
                </c:pt>
                <c:pt idx="1">
                  <c:v>67</c:v>
                </c:pt>
                <c:pt idx="2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A7-46E3-BDDB-10BE26E13033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ofta har du under coronapandemin varit utomhus jämfört med tidigare?</c:v>
                </c:pt>
                <c:pt idx="1">
                  <c:v>Är möjligheterna att komma utomhus bra eller dåliga? </c:v>
                </c:pt>
                <c:pt idx="2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43</c:v>
                </c:pt>
                <c:pt idx="1">
                  <c:v>53</c:v>
                </c:pt>
                <c:pt idx="2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A7-46E3-BDDB-10BE26E13033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ofta har du under coronapandemin varit utomhus jämfört med tidigare?</c:v>
                </c:pt>
                <c:pt idx="1">
                  <c:v>Är möjligheterna att komma utomhus bra eller dåliga? </c:v>
                </c:pt>
                <c:pt idx="2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44</c:v>
                </c:pt>
                <c:pt idx="1">
                  <c:v>54</c:v>
                </c:pt>
                <c:pt idx="2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A7-46E3-BDDB-10BE26E13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23424"/>
        <c:axId val="203641600"/>
      </c:barChart>
      <c:catAx>
        <c:axId val="203623424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41600"/>
        <c:crosses val="autoZero"/>
        <c:auto val="1"/>
        <c:lblAlgn val="ctr"/>
        <c:lblOffset val="100"/>
        <c:noMultiLvlLbl val="0"/>
      </c:catAx>
      <c:valAx>
        <c:axId val="203641600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896660727628062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solidFill>
            <a:srgbClr val="DAD7CB"/>
          </a:solidFill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623424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67965716132599"/>
          <c:y val="3.7671293289181326E-2"/>
          <c:w val="0.5298586125639480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Nacka seniorcenter Ektorp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4"/>
              </a:solidFill>
            </a:ln>
          </c:spPr>
          <c:invertIfNegative val="0"/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A0FD-4457-A98D-B11E54F7AD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45</c:v>
                </c:pt>
                <c:pt idx="1">
                  <c:v>28</c:v>
                </c:pt>
                <c:pt idx="2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FD-4457-A98D-B11E54F7AD06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63</c:v>
                </c:pt>
                <c:pt idx="1">
                  <c:v>48</c:v>
                </c:pt>
                <c:pt idx="2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FD-4457-A98D-B11E54F7AD06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54</c:v>
                </c:pt>
                <c:pt idx="1">
                  <c:v>42</c:v>
                </c:pt>
                <c:pt idx="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FD-4457-A98D-B11E54F7AD06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57</c:v>
                </c:pt>
                <c:pt idx="1">
                  <c:v>45</c:v>
                </c:pt>
                <c:pt idx="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FD-4457-A98D-B11E54F7A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237248"/>
        <c:axId val="203238784"/>
      </c:barChart>
      <c:catAx>
        <c:axId val="2032372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238784"/>
        <c:crosses val="autoZero"/>
        <c:auto val="1"/>
        <c:lblAlgn val="ctr"/>
        <c:lblOffset val="100"/>
        <c:noMultiLvlLbl val="0"/>
      </c:catAx>
      <c:valAx>
        <c:axId val="203238784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25797459624115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2372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066272666773611"/>
          <c:y val="5.0982864560773514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Nacka seniorcenter Ektorp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70</c:v>
                </c:pt>
                <c:pt idx="1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EA-4440-BF5F-93C799EA5E3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85</c:v>
                </c:pt>
                <c:pt idx="1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EA-4440-BF5F-93C799EA5E3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75</c:v>
                </c:pt>
                <c:pt idx="1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EA-4440-BF5F-93C799EA5E3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77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FEA-4440-BF5F-93C799EA5E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329536"/>
        <c:axId val="203331072"/>
      </c:barChart>
      <c:catAx>
        <c:axId val="20332953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331072"/>
        <c:crosses val="autoZero"/>
        <c:auto val="1"/>
        <c:lblAlgn val="ctr"/>
        <c:lblOffset val="100"/>
        <c:noMultiLvlLbl val="0"/>
      </c:catAx>
      <c:valAx>
        <c:axId val="203331072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32953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04461942257209E-2"/>
          <c:w val="0.5335082476004368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Nacka seniorcenter Ektorp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74</c:v>
                </c:pt>
                <c:pt idx="1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18-49F4-A806-F438BE57BDCE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85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18-49F4-A806-F438BE57BDCE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80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18-49F4-A806-F438BE57BDCE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81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18-49F4-A806-F438BE57B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458048"/>
        <c:axId val="203459584"/>
      </c:barChart>
      <c:catAx>
        <c:axId val="2034580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459584"/>
        <c:crosses val="autoZero"/>
        <c:auto val="1"/>
        <c:lblAlgn val="ctr"/>
        <c:lblOffset val="100"/>
        <c:noMultiLvlLbl val="0"/>
      </c:catAx>
      <c:valAx>
        <c:axId val="203459584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8352865107190059"/>
              <c:y val="0.8985270655270609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4580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74937707668241"/>
          <c:y val="2.7771245612225305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Nacka seniorcenter Ektorp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 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68</c:v>
                </c:pt>
                <c:pt idx="1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09-492E-838D-475CEA0D04C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 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64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09-492E-838D-475CEA0D04C7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 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58</c:v>
                </c:pt>
                <c:pt idx="1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09-492E-838D-475CEA0D04C7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 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59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009-492E-838D-475CEA0D04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0876800"/>
        <c:axId val="200878336"/>
      </c:barChart>
      <c:catAx>
        <c:axId val="2008768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0878336"/>
        <c:crosses val="autoZero"/>
        <c:auto val="1"/>
        <c:lblAlgn val="ctr"/>
        <c:lblOffset val="100"/>
        <c:noMultiLvlLbl val="0"/>
      </c:catAx>
      <c:valAx>
        <c:axId val="20087833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346577500025657"/>
              <c:y val="0.9049036168335632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solidFill>
            <a:srgbClr val="DAD7CB"/>
          </a:solidFill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08768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71897810218978"/>
          <c:y val="4.1007059132547527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Nacka seniorcenter Ektorp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73</c:v>
                </c:pt>
                <c:pt idx="1">
                  <c:v>31</c:v>
                </c:pt>
                <c:pt idx="2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7D-4D47-A287-D6D2671AC1B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86</c:v>
                </c:pt>
                <c:pt idx="1">
                  <c:v>49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7D-4D47-A287-D6D2671AC1B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75</c:v>
                </c:pt>
                <c:pt idx="1">
                  <c:v>42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7D-4D47-A287-D6D2671AC1B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78</c:v>
                </c:pt>
                <c:pt idx="1">
                  <c:v>45</c:v>
                </c:pt>
                <c:pt idx="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7D-4D47-A287-D6D2671AC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95616"/>
        <c:axId val="203697152"/>
      </c:barChart>
      <c:catAx>
        <c:axId val="20369561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97152"/>
        <c:crosses val="autoZero"/>
        <c:auto val="1"/>
        <c:lblAlgn val="ctr"/>
        <c:lblOffset val="100"/>
        <c:noMultiLvlLbl val="0"/>
      </c:catAx>
      <c:valAx>
        <c:axId val="203697152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369561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0.02168</cdr:x>
      <cdr:y>0.06543</cdr:y>
    </cdr:from>
    <cdr:to>
      <cdr:x>0.40792</cdr:x>
      <cdr:y>0.25945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49964" y="249102"/>
          <a:ext cx="2671682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Fick du plats på det äldreboende du </a:t>
          </a:r>
        </a:p>
        <a:p xmlns:a="http://schemas.openxmlformats.org/drawingml/2006/main">
          <a:r>
            <a:rPr lang="sv-SE" sz="1050" dirty="0"/>
            <a:t>ville bo på?</a:t>
          </a:r>
        </a:p>
        <a:p xmlns:a="http://schemas.openxmlformats.org/drawingml/2006/main">
          <a:r>
            <a:rPr lang="sv-SE" sz="1000" i="1" dirty="0"/>
            <a:t>Ja</a:t>
          </a:r>
          <a:r>
            <a:rPr lang="sv-SE" sz="1050" i="1" dirty="0"/>
            <a:t> </a:t>
          </a:r>
        </a:p>
        <a:p xmlns:a="http://schemas.openxmlformats.org/drawingml/2006/main">
          <a:endParaRPr lang="sv-SE" sz="1050" dirty="0"/>
        </a:p>
      </cdr:txBody>
    </cdr:sp>
  </cdr:relSizeAnchor>
  <cdr:relSizeAnchor xmlns:cdr="http://schemas.openxmlformats.org/drawingml/2006/chartDrawing">
    <cdr:from>
      <cdr:x>0.02283</cdr:x>
      <cdr:y>0.2613</cdr:y>
    </cdr:from>
    <cdr:to>
      <cdr:x>0.39527</cdr:x>
      <cdr:y>0.37044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7919" y="994810"/>
          <a:ext cx="2576225" cy="4154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Trivs du med ditt rum eller lägenhet?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0.02168</cdr:x>
      <cdr:y>0.46003</cdr:y>
    </cdr:from>
    <cdr:to>
      <cdr:x>0.41252</cdr:x>
      <cdr:y>0.61161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49964" y="1751406"/>
          <a:ext cx="2703501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det trivsamt i de gemensamma utrymmena? </a:t>
          </a:r>
        </a:p>
        <a:p xmlns:a="http://schemas.openxmlformats.org/drawingml/2006/main">
          <a:r>
            <a:rPr lang="sv-SE" sz="1000" i="1" dirty="0"/>
            <a:t>Ja</a:t>
          </a:r>
          <a:endParaRPr lang="sv-SE" sz="1000" dirty="0"/>
        </a:p>
      </cdr:txBody>
    </cdr:sp>
  </cdr:relSizeAnchor>
  <cdr:relSizeAnchor xmlns:cdr="http://schemas.openxmlformats.org/drawingml/2006/chartDrawing">
    <cdr:from>
      <cdr:x>0.02168</cdr:x>
      <cdr:y>0.65508</cdr:y>
    </cdr:from>
    <cdr:to>
      <cdr:x>0.42056</cdr:x>
      <cdr:y>0.80666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49964" y="2493991"/>
          <a:ext cx="2759115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det trivsamt utomhus runt ditt boende?</a:t>
          </a:r>
        </a:p>
        <a:p xmlns:a="http://schemas.openxmlformats.org/drawingml/2006/main">
          <a:r>
            <a:rPr lang="sv-SE" sz="1000" i="1" dirty="0"/>
            <a:t>Ja</a:t>
          </a:r>
          <a:endParaRPr lang="sv-SE" sz="1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869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r">
              <a:defRPr sz="1300"/>
            </a:lvl1pPr>
          </a:lstStyle>
          <a:p>
            <a:fld id="{EE4E35D8-A431-48E7-8AEB-D32A58D60D18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869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r">
              <a:defRPr sz="1300"/>
            </a:lvl1pPr>
          </a:lstStyle>
          <a:p>
            <a:fld id="{3B7895A1-36BB-4A5A-A2AF-EE41160F732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685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r">
              <a:defRPr sz="1200"/>
            </a:lvl1pPr>
          </a:lstStyle>
          <a:p>
            <a:fld id="{00F28322-9E50-4BFC-ADA5-24FE44B8EB92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5" tIns="47783" rIns="95565" bIns="47783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65" tIns="47783" rIns="95565" bIns="47783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r">
              <a:defRPr sz="1200"/>
            </a:lvl1pPr>
          </a:lstStyle>
          <a:p>
            <a:fld id="{D4045FB0-5EAC-49C2-A7A1-C763FDD8135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37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1421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6616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8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79"/>
            <a:ext cx="91476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2059055"/>
            <a:ext cx="7772400" cy="1104900"/>
          </a:xfrm>
        </p:spPr>
        <p:txBody>
          <a:bodyPr/>
          <a:lstStyle>
            <a:lvl1pPr>
              <a:defRPr sz="26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17590" y="5380362"/>
            <a:ext cx="1152128" cy="26723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801688" y="4475023"/>
            <a:ext cx="5858544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4" y="800439"/>
            <a:ext cx="2592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537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801688" y="2127600"/>
            <a:ext cx="3299791" cy="3441117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9016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ruta 5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26563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01688" y="2074072"/>
            <a:ext cx="68326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9715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5"/>
            <a:ext cx="9144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92280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3410272" cy="371295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7600"/>
            <a:ext cx="4818491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630239" y="5221275"/>
            <a:ext cx="3422236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1981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0" y="2127600"/>
            <a:ext cx="409420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410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210588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755418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51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1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3339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0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222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11405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02684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4"/>
            <a:ext cx="91476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353267"/>
            <a:ext cx="6959600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D3BF96"/>
                </a:solidFill>
              </a:defRPr>
            </a:lvl1pPr>
            <a:lvl2pPr>
              <a:defRPr sz="2600">
                <a:solidFill>
                  <a:srgbClr val="D3BF96"/>
                </a:solidFill>
              </a:defRPr>
            </a:lvl2pPr>
            <a:lvl3pPr>
              <a:defRPr sz="1900">
                <a:solidFill>
                  <a:srgbClr val="D3BF96"/>
                </a:solidFill>
              </a:defRPr>
            </a:lvl3pPr>
            <a:lvl4pPr>
              <a:defRPr sz="1600">
                <a:solidFill>
                  <a:srgbClr val="D3BF96"/>
                </a:solidFill>
              </a:defRPr>
            </a:lvl4pPr>
            <a:lvl5pPr>
              <a:defRPr sz="1400">
                <a:solidFill>
                  <a:srgbClr val="D3BF96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41411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355976" y="2060206"/>
            <a:ext cx="340531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>
          <a:xfrm>
            <a:off x="0" y="2113906"/>
            <a:ext cx="4067175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3000" b="0" i="1">
                <a:solidFill>
                  <a:srgbClr val="D3BF96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ruta 8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06351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69"/>
            <a:ext cx="341027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8871"/>
            <a:ext cx="3299791" cy="30956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3723" y="5299364"/>
            <a:ext cx="3312220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8768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1688" y="2057400"/>
            <a:ext cx="6951364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08988" y="6295894"/>
            <a:ext cx="432544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0643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9" r:id="rId3"/>
    <p:sldLayoutId id="2147483650" r:id="rId4"/>
    <p:sldLayoutId id="2147483665" r:id="rId5"/>
    <p:sldLayoutId id="2147483661" r:id="rId6"/>
    <p:sldLayoutId id="2147483662" r:id="rId7"/>
    <p:sldLayoutId id="2147483663" r:id="rId8"/>
    <p:sldLayoutId id="2147483664" r:id="rId9"/>
    <p:sldLayoutId id="2147483670" r:id="rId10"/>
    <p:sldLayoutId id="2147483654" r:id="rId11"/>
    <p:sldLayoutId id="2147483666" r:id="rId12"/>
    <p:sldLayoutId id="2147483669" r:id="rId13"/>
    <p:sldLayoutId id="2147483667" r:id="rId14"/>
    <p:sldLayoutId id="2147483668" r:id="rId15"/>
    <p:sldLayoutId id="2147483655" r:id="rId16"/>
    <p:sldLayoutId id="2147483698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Vad tycker de äldre om äldreomsorgen? 2022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810466"/>
          </a:xfrm>
        </p:spPr>
        <p:txBody>
          <a:bodyPr>
            <a:normAutofit/>
          </a:bodyPr>
          <a:lstStyle/>
          <a:p>
            <a:r>
              <a:rPr lang="sv-SE"/>
              <a:t>Resultat för Nacka_Nacka seniorcenter Ektorp (minst 7 svarande)</a:t>
            </a:r>
          </a:p>
          <a:p>
            <a:r>
              <a:rPr lang="sv-SE"/>
              <a:t>Särskilt boende</a:t>
            </a:r>
            <a:endParaRPr lang="sv-SE" dirty="0"/>
          </a:p>
        </p:txBody>
      </p:sp>
      <p:pic>
        <p:nvPicPr>
          <p:cNvPr id="5" name="Platshållare för bild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4" b="48750"/>
          <a:stretch/>
        </p:blipFill>
        <p:spPr>
          <a:xfrm>
            <a:off x="0" y="4173579"/>
            <a:ext cx="9147600" cy="2684421"/>
          </a:xfrm>
        </p:spPr>
      </p:pic>
    </p:spTree>
    <p:extLst>
      <p:ext uri="{BB962C8B-B14F-4D97-AF65-F5344CB8AC3E}">
        <p14:creationId xmlns:p14="http://schemas.microsoft.com/office/powerpoint/2010/main" val="324860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294871"/>
            <a:ext cx="7133656" cy="1724429"/>
          </a:xfrm>
        </p:spPr>
        <p:txBody>
          <a:bodyPr/>
          <a:lstStyle/>
          <a:p>
            <a:r>
              <a:rPr lang="sv-SE" dirty="0"/>
              <a:t>Aktiviteter och möjlighet att komma utomhus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nöjd/bra eller Ganska nöjd/bra och Mer än tidigare eller Ingen skillnad mot tidigare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graphicFrame>
        <p:nvGraphicFramePr>
          <p:cNvPr id="13" name="Diagram 20" descr="Stapeldiagram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0243650"/>
              </p:ext>
            </p:extLst>
          </p:nvPr>
        </p:nvGraphicFramePr>
        <p:xfrm>
          <a:off x="820800" y="2286000"/>
          <a:ext cx="6959600" cy="3768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949634" y="2616834"/>
            <a:ext cx="27397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nöjd eller missnöjd är du med de aktiviteter som erbjuds på ditt äldreboende?</a:t>
            </a:r>
          </a:p>
          <a:p>
            <a:r>
              <a:rPr lang="sv-SE" sz="1000" i="1" dirty="0"/>
              <a:t>Mycket nöjd / Ganska nöjd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941682" y="3650210"/>
            <a:ext cx="2755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Är möjligheterna att komma utomhus </a:t>
            </a:r>
          </a:p>
          <a:p>
            <a:r>
              <a:rPr lang="sv-SE" sz="1050" dirty="0"/>
              <a:t>bra eller dåliga? </a:t>
            </a:r>
          </a:p>
          <a:p>
            <a:r>
              <a:rPr lang="sv-SE" sz="10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49634" y="4629957"/>
            <a:ext cx="2755673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ofta har du under coronapandemin varit utomhus jämfört med tidigare?</a:t>
            </a:r>
          </a:p>
          <a:p>
            <a:r>
              <a:rPr lang="sv-SE" sz="1000" i="1" dirty="0"/>
              <a:t>Mer än tidigare/Ingen skillnad mot tidigare</a:t>
            </a:r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2389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7120956" cy="1108840"/>
          </a:xfrm>
        </p:spPr>
        <p:txBody>
          <a:bodyPr/>
          <a:lstStyle/>
          <a:p>
            <a:r>
              <a:rPr lang="sv-SE" dirty="0"/>
              <a:t>Hjälpens utförande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br>
              <a:rPr lang="sv-SE" sz="1600" b="0" i="1" dirty="0">
                <a:solidFill>
                  <a:srgbClr val="002B45"/>
                </a:solidFill>
              </a:rPr>
            </a:br>
            <a:br>
              <a:rPr lang="sv-SE" sz="1600" b="0" i="1" dirty="0">
                <a:solidFill>
                  <a:srgbClr val="002B45"/>
                </a:solidFill>
              </a:rPr>
            </a:br>
            <a:endParaRPr lang="sv-SE" dirty="0"/>
          </a:p>
        </p:txBody>
      </p:sp>
      <p:graphicFrame>
        <p:nvGraphicFramePr>
          <p:cNvPr id="14" name="Diagram 17" descr="Stapeldiagram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1657489"/>
              </p:ext>
            </p:extLst>
          </p:nvPr>
        </p:nvGraphicFramePr>
        <p:xfrm>
          <a:off x="803547" y="1940011"/>
          <a:ext cx="6942974" cy="4015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ruta 1"/>
          <p:cNvSpPr txBox="1"/>
          <p:nvPr/>
        </p:nvSpPr>
        <p:spPr>
          <a:xfrm>
            <a:off x="906027" y="2266072"/>
            <a:ext cx="27197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ha tillräckligt med tid </a:t>
            </a:r>
          </a:p>
          <a:p>
            <a:r>
              <a:rPr lang="sv-SE" sz="1050" dirty="0"/>
              <a:t>för att kunna utföra sitt arbete hos dig?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35051" y="3220545"/>
            <a:ext cx="273524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meddela dig i förväg om tillfälliga förändringar? T.ex. byte av personal, ändringar av olika aktiviteter etc.</a:t>
            </a:r>
          </a:p>
          <a:p>
            <a:r>
              <a:rPr lang="sv-SE" sz="1000" i="1" dirty="0"/>
              <a:t>Ja, alltid / Oftast </a:t>
            </a:r>
          </a:p>
        </p:txBody>
      </p:sp>
      <p:sp>
        <p:nvSpPr>
          <p:cNvPr id="12" name="textruta 1"/>
          <p:cNvSpPr txBox="1"/>
          <p:nvPr/>
        </p:nvSpPr>
        <p:spPr>
          <a:xfrm>
            <a:off x="935051" y="4436135"/>
            <a:ext cx="2719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du kunna påverka vid vilka tider </a:t>
            </a:r>
          </a:p>
          <a:p>
            <a:r>
              <a:rPr lang="sv-SE" sz="1050" dirty="0"/>
              <a:t>du får hjälp? T.ex. tid för att </a:t>
            </a:r>
          </a:p>
          <a:p>
            <a:r>
              <a:rPr lang="sv-SE" sz="1050" dirty="0"/>
              <a:t>duscha/bada, gå och lägga dig etc.</a:t>
            </a:r>
          </a:p>
          <a:p>
            <a:r>
              <a:rPr lang="sv-SE" sz="1000" i="1" dirty="0"/>
              <a:t>Ja, alltid / Oftast </a:t>
            </a:r>
            <a:r>
              <a:rPr lang="sv-SE" sz="1000" dirty="0"/>
              <a:t> </a:t>
            </a:r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4025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686594"/>
            <a:ext cx="7351615" cy="1096166"/>
          </a:xfrm>
        </p:spPr>
        <p:txBody>
          <a:bodyPr/>
          <a:lstStyle/>
          <a:p>
            <a:r>
              <a:rPr lang="sv-SE" dirty="0"/>
              <a:t>Bemötande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graphicFrame>
        <p:nvGraphicFramePr>
          <p:cNvPr id="12" name="Diagram 18" descr="Stapeldiagram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48789272"/>
              </p:ext>
            </p:extLst>
          </p:nvPr>
        </p:nvGraphicFramePr>
        <p:xfrm>
          <a:off x="820800" y="1940011"/>
          <a:ext cx="6925721" cy="3781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962109" y="2442388"/>
            <a:ext cx="2719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bemöta dig på ett </a:t>
            </a:r>
          </a:p>
          <a:p>
            <a:r>
              <a:rPr lang="sv-SE" sz="1050" dirty="0"/>
              <a:t>bra sätt?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69565" y="3840680"/>
            <a:ext cx="27516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ta hänsyn till dina </a:t>
            </a:r>
          </a:p>
          <a:p>
            <a:r>
              <a:rPr lang="sv-SE" sz="1050" dirty="0"/>
              <a:t>åsikter och önskemål om hur hjälpen </a:t>
            </a:r>
          </a:p>
          <a:p>
            <a:r>
              <a:rPr lang="sv-SE" sz="1050" dirty="0"/>
              <a:t>ska utföras?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7812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506627"/>
            <a:ext cx="7082856" cy="1499973"/>
          </a:xfrm>
        </p:spPr>
        <p:txBody>
          <a:bodyPr/>
          <a:lstStyle/>
          <a:p>
            <a:r>
              <a:rPr lang="sv-SE" dirty="0"/>
              <a:t>Trygghet och förtroende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tryggt eller Ganska tryggt och Ja, för alla eller Ja, för flertalet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 jämfört med kommunen, länet och riket</a:t>
            </a:r>
            <a:endParaRPr lang="sv-SE" dirty="0"/>
          </a:p>
        </p:txBody>
      </p:sp>
      <p:graphicFrame>
        <p:nvGraphicFramePr>
          <p:cNvPr id="12" name="Diagram 19" descr="Stapeldiagram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29307984"/>
              </p:ext>
            </p:extLst>
          </p:nvPr>
        </p:nvGraphicFramePr>
        <p:xfrm>
          <a:off x="827567" y="2006600"/>
          <a:ext cx="6959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962108" y="2448418"/>
            <a:ext cx="27272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tryggt eller otryggt känns det att bo på ditt äldreboende?</a:t>
            </a:r>
          </a:p>
          <a:p>
            <a:r>
              <a:rPr lang="sv-SE" sz="1000" i="1" dirty="0"/>
              <a:t>Mycket tryggt / Ganska tryggt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962108" y="4166018"/>
            <a:ext cx="274320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Känner du förtroende för personalen </a:t>
            </a:r>
          </a:p>
          <a:p>
            <a:r>
              <a:rPr lang="sv-SE" sz="1050" dirty="0"/>
              <a:t>på ditt äldreboende?</a:t>
            </a:r>
          </a:p>
          <a:p>
            <a:r>
              <a:rPr lang="sv-SE" sz="1000" i="1" dirty="0"/>
              <a:t>Ja, för alla i personalen / Ja, för flertalet i personalen </a:t>
            </a:r>
          </a:p>
          <a:p>
            <a:endParaRPr lang="sv-SE" sz="1050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7573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407774"/>
            <a:ext cx="7136998" cy="1497226"/>
          </a:xfrm>
        </p:spPr>
        <p:txBody>
          <a:bodyPr/>
          <a:lstStyle/>
          <a:p>
            <a:r>
              <a:rPr lang="sv-SE" dirty="0"/>
              <a:t>Ensamhet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Nej och Mindre än tidigare eller Ingen skillnad mot tidigare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graphicFrame>
        <p:nvGraphicFramePr>
          <p:cNvPr id="13" name="Diagram 15" descr="Stapeldiagram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13082574"/>
              </p:ext>
            </p:extLst>
          </p:nvPr>
        </p:nvGraphicFramePr>
        <p:xfrm>
          <a:off x="803844" y="1904999"/>
          <a:ext cx="6909759" cy="4013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ruta 1"/>
          <p:cNvSpPr txBox="1"/>
          <p:nvPr/>
        </p:nvSpPr>
        <p:spPr>
          <a:xfrm>
            <a:off x="951748" y="4072523"/>
            <a:ext cx="2692063" cy="88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 vilken utsträckning har du under </a:t>
            </a:r>
            <a:r>
              <a:rPr kumimoji="0" lang="sv-SE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coronapandemin</a:t>
            </a: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besvärats av ensamhet jämfört med tidigare?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Mindre än tidigare/Ingen skillnad mot tidigare</a:t>
            </a:r>
          </a:p>
        </p:txBody>
      </p:sp>
      <p:sp>
        <p:nvSpPr>
          <p:cNvPr id="12" name="textruta 1">
            <a:extLst>
              <a:ext uri="{FF2B5EF4-FFF2-40B4-BE49-F238E27FC236}">
                <a16:creationId xmlns:a16="http://schemas.microsoft.com/office/drawing/2014/main" id="{A222C05F-636B-49FD-AD67-85162CF8DF76}"/>
              </a:ext>
            </a:extLst>
          </p:cNvPr>
          <p:cNvSpPr txBox="1"/>
          <p:nvPr/>
        </p:nvSpPr>
        <p:spPr>
          <a:xfrm>
            <a:off x="951748" y="2496936"/>
            <a:ext cx="269206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Händer det att du besväras av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ensamhet?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Nej </a:t>
            </a:r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rgbClr val="002B4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A1DABF-CD59-47A1-8187-10F3203EF599}" type="slidenum">
              <a:rPr kumimoji="0" lang="sv-SE" sz="900" b="0" i="0" u="none" strike="noStrike" kern="1200" cap="none" spc="0" normalizeH="0" baseline="0" noProof="0" smtClean="0">
                <a:ln>
                  <a:noFill/>
                </a:ln>
                <a:solidFill>
                  <a:srgbClr val="002B4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sv-SE" sz="900" b="0" i="0" u="none" strike="noStrike" kern="1200" cap="none" spc="0" normalizeH="0" baseline="0" noProof="0">
              <a:ln>
                <a:noFill/>
              </a:ln>
              <a:solidFill>
                <a:srgbClr val="002B45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918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383060"/>
            <a:ext cx="7108256" cy="1274712"/>
          </a:xfrm>
        </p:spPr>
        <p:txBody>
          <a:bodyPr/>
          <a:lstStyle/>
          <a:p>
            <a:r>
              <a:rPr lang="sv-SE" dirty="0"/>
              <a:t>Tillgänglighet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lätt eller Ganska lätt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graphicFrame>
        <p:nvGraphicFramePr>
          <p:cNvPr id="13" name="Diagram 21" descr="Stapeldiagram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0695386"/>
              </p:ext>
            </p:extLst>
          </p:nvPr>
        </p:nvGraphicFramePr>
        <p:xfrm>
          <a:off x="820800" y="1657771"/>
          <a:ext cx="6959600" cy="4133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966484" y="2041234"/>
            <a:ext cx="27331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träffa sjuksköterska vid behov? 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66484" y="3110382"/>
            <a:ext cx="26831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träffa </a:t>
            </a:r>
          </a:p>
          <a:p>
            <a:r>
              <a:rPr lang="sv-SE" sz="1050" dirty="0"/>
              <a:t>läkare vid behov? 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66484" y="4131092"/>
            <a:ext cx="27526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kontakt </a:t>
            </a:r>
          </a:p>
          <a:p>
            <a:r>
              <a:rPr lang="sv-SE" sz="1050" dirty="0"/>
              <a:t>med personalen på ditt äldreboende, </a:t>
            </a:r>
          </a:p>
          <a:p>
            <a:r>
              <a:rPr lang="sv-SE" sz="1050" dirty="0"/>
              <a:t>vid behov?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2517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761614"/>
            <a:ext cx="7120956" cy="1221124"/>
          </a:xfrm>
        </p:spPr>
        <p:txBody>
          <a:bodyPr/>
          <a:lstStyle/>
          <a:p>
            <a:r>
              <a:rPr lang="sv-SE" dirty="0"/>
              <a:t>Hjälpen i sin helhet</a:t>
            </a:r>
            <a:r>
              <a:rPr lang="sv-SE" sz="1600" b="0" i="1" dirty="0">
                <a:solidFill>
                  <a:srgbClr val="002B45"/>
                </a:solidFill>
              </a:rPr>
              <a:t>  </a:t>
            </a:r>
            <a:r>
              <a:rPr lang="sv-SE" dirty="0"/>
              <a:t>och synpunkter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 eller Ganska nöjd och Ja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graphicFrame>
        <p:nvGraphicFramePr>
          <p:cNvPr id="12" name="Diagram 22" descr="Stapeldiagram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65448165"/>
              </p:ext>
            </p:extLst>
          </p:nvPr>
        </p:nvGraphicFramePr>
        <p:xfrm>
          <a:off x="801688" y="1992702"/>
          <a:ext cx="6944833" cy="3798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967587" y="2449387"/>
            <a:ext cx="28366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nöjd eller missnöjd är du </a:t>
            </a:r>
          </a:p>
          <a:p>
            <a:r>
              <a:rPr lang="sv-SE" sz="1050" dirty="0"/>
              <a:t>sammantaget med ditt äldreboende?</a:t>
            </a:r>
          </a:p>
          <a:p>
            <a:r>
              <a:rPr lang="sv-SE" sz="1000" i="1" dirty="0"/>
              <a:t>Mycket nöjd / Ganska nöjd </a:t>
            </a:r>
          </a:p>
          <a:p>
            <a:r>
              <a:rPr lang="sv-SE" sz="1050" dirty="0"/>
              <a:t> </a:t>
            </a:r>
          </a:p>
        </p:txBody>
      </p:sp>
      <p:sp>
        <p:nvSpPr>
          <p:cNvPr id="9" name="textruta 1"/>
          <p:cNvSpPr txBox="1"/>
          <p:nvPr/>
        </p:nvSpPr>
        <p:spPr>
          <a:xfrm>
            <a:off x="967587" y="3891951"/>
            <a:ext cx="27891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Vet du vart du ska vända dig om du vill framföra synpunkter eller klagomål på äldreboendet?</a:t>
            </a:r>
          </a:p>
          <a:p>
            <a:r>
              <a:rPr lang="sv-SE" sz="1000" i="1" dirty="0"/>
              <a:t>Ja</a:t>
            </a:r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5202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Om undersökningen</a:t>
            </a:r>
          </a:p>
        </p:txBody>
      </p:sp>
      <p:pic>
        <p:nvPicPr>
          <p:cNvPr id="5" name="Platshållare för bild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</p:spTree>
    <p:extLst>
      <p:ext uri="{BB962C8B-B14F-4D97-AF65-F5344CB8AC3E}">
        <p14:creationId xmlns:p14="http://schemas.microsoft.com/office/powerpoint/2010/main" val="2555438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044552"/>
          </a:xfrm>
        </p:spPr>
        <p:txBody>
          <a:bodyPr/>
          <a:lstStyle/>
          <a:p>
            <a:r>
              <a:rPr lang="sv-SE" sz="2800" dirty="0"/>
              <a:t>Om undersökningen ”Vad tycker de äldre om äldreomsorgen?” 2022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731147"/>
            <a:ext cx="7538468" cy="4036454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Syftet med undersökningen är att kartlägga de äldres uppfattning om sin äldreomsorg. Resultaten används för jämförelser och som underlag för utveckling och förbättring av vården och omsorgen om de äldre. 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Personer, 65 år och äldre, som den 30 september 2021 hade hemtjänst eller bodde på särskilt boende har fått möjlighet att besvara en enkät. </a:t>
            </a:r>
            <a:br>
              <a:rPr lang="sv-SE" sz="1800" b="0" dirty="0">
                <a:solidFill>
                  <a:srgbClr val="002B45"/>
                </a:solidFill>
              </a:rPr>
            </a:br>
            <a:br>
              <a:rPr lang="sv-SE" sz="1800" b="0" dirty="0">
                <a:solidFill>
                  <a:srgbClr val="002B45"/>
                </a:solidFill>
              </a:rPr>
            </a:br>
            <a:r>
              <a:rPr lang="sv-SE" sz="1800" b="0" dirty="0">
                <a:solidFill>
                  <a:srgbClr val="002B45"/>
                </a:solidFill>
              </a:rPr>
              <a:t>Personer som enbart hade hemtjänstinsatser i form av matdistribution och/eller trygghetslarm eller som enbart hade beslut om korttidsboende ingick inte i undersökningen.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5880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3">
            <a:extLst>
              <a:ext uri="{FF2B5EF4-FFF2-40B4-BE49-F238E27FC236}">
                <a16:creationId xmlns:a16="http://schemas.microsoft.com/office/drawing/2014/main" id="{72A60C91-CA77-407C-988B-77016D44D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627797"/>
            <a:ext cx="6963281" cy="982638"/>
          </a:xfrm>
        </p:spPr>
        <p:txBody>
          <a:bodyPr/>
          <a:lstStyle/>
          <a:p>
            <a:r>
              <a:rPr lang="sv-SE" sz="2800" dirty="0"/>
              <a:t>Mer om undersökningen ”Vad tycker de äldre om äldreomsorgen?” 2022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745958" y="1740023"/>
            <a:ext cx="7005805" cy="4215608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Undersökningen genomfördes från mitten av januari och sista svarsdag var den 20 mars 2022.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Socialstyrelsen ansvarar för redovisningen av data och de analyser som finns i rapporter och presentationsmaterial. Institutet för kvalitetsindikatorer AB har genomfört datainsamlingen på uppdrag av Socialstyrelsen.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På </a:t>
            </a:r>
            <a:r>
              <a:rPr lang="sv-SE" sz="1800" b="0" dirty="0">
                <a:hlinkClick r:id="rId2"/>
              </a:rPr>
              <a:t>www.socialstyrelsen.se</a:t>
            </a:r>
            <a:r>
              <a:rPr lang="sv-SE" sz="1800" b="0" dirty="0"/>
              <a:t> finns mer att läsa om de nationella resultaten. Resultat finns också redovisade, i Excelfiler samt i ett webbverktyg, per län och stadsdel/kommun samt för verksamheter med minst 7 svarande.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0810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497149"/>
            <a:ext cx="8083520" cy="594803"/>
          </a:xfrm>
        </p:spPr>
        <p:txBody>
          <a:bodyPr/>
          <a:lstStyle/>
          <a:p>
            <a:r>
              <a:rPr lang="sv-SE" spc="-30" dirty="0"/>
              <a:t>Resultaten för er verksamhet/område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091954"/>
            <a:ext cx="7607300" cy="4634144"/>
          </a:xfrm>
        </p:spPr>
        <p:txBody>
          <a:bodyPr/>
          <a:lstStyle/>
          <a:p>
            <a:pPr lvl="0"/>
            <a:r>
              <a:rPr lang="sv-SE" sz="1900" b="0" dirty="0"/>
              <a:t>Resultaten från undersökningen presenteras totalt för verksamheten/området och med jämförelser för kommunen, länet och riket. Resultaten kan också jämföras mellan olika frågor inom den egna verksamheten/området men jämförelser med andra verksamheter bör ske med försiktighet mot bakgrund av ett litet antal svarande. </a:t>
            </a:r>
          </a:p>
          <a:p>
            <a:pPr lvl="0"/>
            <a:r>
              <a:rPr lang="sv-SE" sz="1900" b="0" dirty="0">
                <a:solidFill>
                  <a:srgbClr val="002B45"/>
                </a:solidFill>
              </a:rPr>
              <a:t>I resultatredovisningen visas först frågan om den sammantagna nöjdheten. Därefter presenteras era resultat jämfört med er kommun, ert län och riket. </a:t>
            </a:r>
            <a:br>
              <a:rPr lang="sv-SE" sz="1900" b="0" dirty="0">
                <a:solidFill>
                  <a:srgbClr val="002B45"/>
                </a:solidFill>
              </a:rPr>
            </a:br>
            <a:br>
              <a:rPr lang="sv-SE" sz="1900" b="0" dirty="0">
                <a:solidFill>
                  <a:srgbClr val="002B45"/>
                </a:solidFill>
              </a:rPr>
            </a:br>
            <a:r>
              <a:rPr lang="sv-SE" sz="1900" b="0" dirty="0">
                <a:solidFill>
                  <a:srgbClr val="002B45"/>
                </a:solidFill>
              </a:rPr>
              <a:t>Enkäten och mer information om undersökningen finns på:</a:t>
            </a:r>
          </a:p>
          <a:p>
            <a:pPr lvl="0"/>
            <a:r>
              <a:rPr lang="sv-SE" sz="1900" b="0" dirty="0">
                <a:solidFill>
                  <a:srgbClr val="002B4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https://www.socialstyrelsen.se/statistik-och-data/oppna-jamforelser/socialtjanst/aldreomsorg/vad-tycker-de-aldre-om-aldreomsorgen/</a:t>
            </a:r>
            <a:endParaRPr lang="sv-SE" sz="1900" dirty="0">
              <a:solidFill>
                <a:srgbClr val="000000"/>
              </a:solidFill>
            </a:endParaRPr>
          </a:p>
          <a:p>
            <a:pPr lvl="0"/>
            <a:br>
              <a:rPr lang="sv-SE" sz="1900" b="0" i="1" dirty="0"/>
            </a:br>
            <a:endParaRPr lang="sv-SE" sz="1900" b="0" dirty="0"/>
          </a:p>
          <a:p>
            <a:r>
              <a:rPr lang="sv-SE" sz="1900" b="0" i="1" dirty="0"/>
              <a:t> 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02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descr="Tom rubrik">
            <a:extLst>
              <a:ext uri="{FF2B5EF4-FFF2-40B4-BE49-F238E27FC236}">
                <a16:creationId xmlns:a16="http://schemas.microsoft.com/office/drawing/2014/main" id="{1FEE7ECB-74B0-418A-827F-C62D320A6930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v-SE" dirty="0"/>
              <a:t>c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1296537" y="4877221"/>
            <a:ext cx="72854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600" b="1" dirty="0">
                <a:solidFill>
                  <a:schemeClr val="accent4"/>
                </a:solidFill>
              </a:rPr>
              <a:t>Mer information finns</a:t>
            </a:r>
            <a:r>
              <a:rPr lang="sv-SE" sz="2600" b="1" baseline="0" dirty="0">
                <a:solidFill>
                  <a:schemeClr val="accent4"/>
                </a:solidFill>
              </a:rPr>
              <a:t> på:</a:t>
            </a:r>
          </a:p>
          <a:p>
            <a:pPr algn="r"/>
            <a:r>
              <a:rPr lang="sv-SE" sz="2600" b="1" dirty="0">
                <a:solidFill>
                  <a:schemeClr val="accent4"/>
                </a:solidFill>
              </a:rPr>
              <a:t>www.socialstyrelsen.se</a:t>
            </a:r>
          </a:p>
        </p:txBody>
      </p:sp>
    </p:spTree>
    <p:extLst>
      <p:ext uri="{BB962C8B-B14F-4D97-AF65-F5344CB8AC3E}">
        <p14:creationId xmlns:p14="http://schemas.microsoft.com/office/powerpoint/2010/main" val="265138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 spc="-30" dirty="0"/>
              <a:t>Hur många svarade?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620892"/>
            <a:ext cx="6959600" cy="3708400"/>
          </a:xfrm>
        </p:spPr>
        <p:txBody>
          <a:bodyPr/>
          <a:lstStyle/>
          <a:p>
            <a:r>
              <a:rPr lang="sv-SE" sz="1900" b="0"/>
              <a:t>Totalt svarade 29 626 personer på årets enkät för äldre inom särskilt boende, vilket är 43,4% av de tillfrågade.</a:t>
            </a:r>
            <a:endParaRPr lang="sv-SE" sz="1900" b="0" dirty="0"/>
          </a:p>
          <a:p>
            <a:r>
              <a:rPr lang="sv-SE" sz="1900" b="0"/>
              <a:t>Andelen svarande för Nacka_Nacka seniorcenter Ektorp var mellan 40 - 60%.</a:t>
            </a:r>
            <a:endParaRPr lang="sv-SE" sz="1900" b="0" dirty="0">
              <a:solidFill>
                <a:schemeClr val="tx1"/>
              </a:solidFill>
            </a:endParaRPr>
          </a:p>
          <a:p>
            <a:pPr lvl="1">
              <a:spcBef>
                <a:spcPts val="800"/>
              </a:spcBef>
              <a:spcAft>
                <a:spcPts val="0"/>
              </a:spcAft>
              <a:buSzPct val="115000"/>
            </a:pPr>
            <a:r>
              <a:rPr lang="sv-SE" dirty="0"/>
              <a:t>Deltagandet i er verksamhet/område redovisas som procentandel i intervall för att enskild persons svar inte ska riskera att röjas. </a:t>
            </a:r>
          </a:p>
          <a:p>
            <a:r>
              <a:rPr lang="sv-SE" sz="1900" b="0" dirty="0">
                <a:solidFill>
                  <a:srgbClr val="FF0000"/>
                </a:solidFill>
              </a:rPr>
              <a:t> </a:t>
            </a:r>
            <a:br>
              <a:rPr lang="sv-SE" sz="1900" dirty="0"/>
            </a:br>
            <a:endParaRPr lang="sv-SE" sz="1900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6542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Resultatöversikt år 2022</a:t>
            </a:r>
          </a:p>
        </p:txBody>
      </p:sp>
      <p:sp>
        <p:nvSpPr>
          <p:cNvPr id="4" name="Platshållare för bild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latshållare för bild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77958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79621"/>
            <a:ext cx="6951600" cy="634273"/>
          </a:xfrm>
        </p:spPr>
        <p:txBody>
          <a:bodyPr/>
          <a:lstStyle/>
          <a:p>
            <a:r>
              <a:rPr lang="sv-SE" spc="-30" dirty="0"/>
              <a:t>Andel positiva svar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793688" y="1535837"/>
            <a:ext cx="7089923" cy="4642541"/>
          </a:xfrm>
        </p:spPr>
        <p:txBody>
          <a:bodyPr/>
          <a:lstStyle/>
          <a:p>
            <a:r>
              <a:rPr lang="sv-SE" sz="1900" b="0" dirty="0"/>
              <a:t>Resultaten som redovisas i den här presentationen är de sammanslagna andelarna positiva svar per fråga. De positiva svarsalternativen är vanligtvis två på varje fråga </a:t>
            </a:r>
            <a:br>
              <a:rPr lang="sv-SE" sz="1900" b="0" dirty="0"/>
            </a:br>
            <a:r>
              <a:rPr lang="sv-SE" sz="1900" b="0" dirty="0"/>
              <a:t>t. ex. ”Mycket bra” och ”Ganska bra”.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/>
              <a:t>För närmare redovisning av vilka svarsalternativ som klassas som positiva, se ”Tabellbilagan” som ligger under ”Tillhörande dokument och bilagor” under ”Resultat 2022” på: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8598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03843" y="686594"/>
            <a:ext cx="8072737" cy="1296144"/>
          </a:xfrm>
        </p:spPr>
        <p:txBody>
          <a:bodyPr/>
          <a:lstStyle/>
          <a:p>
            <a:r>
              <a:rPr lang="sv-SE" spc="-30" dirty="0"/>
              <a:t>Hur nöjd eller missnöjd är du sammantaget </a:t>
            </a:r>
            <a:r>
              <a:rPr lang="sv-SE" dirty="0"/>
              <a:t>med ditt äldreboende?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graphicFrame>
        <p:nvGraphicFramePr>
          <p:cNvPr id="7" name="Diagram 8" descr="Cirkeldiagram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2025782"/>
              </p:ext>
            </p:extLst>
          </p:nvPr>
        </p:nvGraphicFramePr>
        <p:xfrm>
          <a:off x="2006221" y="2128837"/>
          <a:ext cx="5117910" cy="353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6</a:t>
            </a:fld>
            <a:endParaRPr lang="sv-S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Verksamheten/området jämfört med kommunen, länet och riket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latshållare för bild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77442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>
            <a:extLst>
              <a:ext uri="{FF2B5EF4-FFF2-40B4-BE49-F238E27FC236}">
                <a16:creationId xmlns:a16="http://schemas.microsoft.com/office/drawing/2014/main" id="{2D3D1A9F-336C-4EA2-AC08-77845B25C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112" y="415784"/>
            <a:ext cx="7426541" cy="1295400"/>
          </a:xfrm>
        </p:spPr>
        <p:txBody>
          <a:bodyPr wrap="square"/>
          <a:lstStyle/>
          <a:p>
            <a:pPr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300" b="1" kern="120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Boendemiljö</a:t>
            </a:r>
            <a:br>
              <a:rPr lang="sv-SE" dirty="0"/>
            </a:br>
            <a: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Positiva svar = Ja</a:t>
            </a:r>
            <a:b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</a:br>
            <a: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Andel positiva svar i verksamheten/området jämfört med kommunen, länet och riket</a:t>
            </a:r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graphicFrame>
        <p:nvGraphicFramePr>
          <p:cNvPr id="9" name="Diagram 15" descr="Stapeldiagram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8857678"/>
              </p:ext>
            </p:extLst>
          </p:nvPr>
        </p:nvGraphicFramePr>
        <p:xfrm>
          <a:off x="812112" y="1638300"/>
          <a:ext cx="6917156" cy="4405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4884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547" y="679623"/>
            <a:ext cx="7698711" cy="1313486"/>
          </a:xfrm>
        </p:spPr>
        <p:txBody>
          <a:bodyPr/>
          <a:lstStyle/>
          <a:p>
            <a:r>
              <a:rPr lang="sv-SE" dirty="0"/>
              <a:t>Mat och måltidsmiljö</a:t>
            </a:r>
            <a:br>
              <a:rPr lang="sv-SE" dirty="0"/>
            </a:br>
            <a:r>
              <a:rPr lang="sv-SE" sz="1600" b="0" i="1" dirty="0">
                <a:solidFill>
                  <a:srgbClr val="000000"/>
                </a:solidFill>
              </a:rPr>
              <a:t>Positiva svar = Mycket bra eller Ganska bra och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b="0" dirty="0"/>
          </a:p>
        </p:txBody>
      </p:sp>
      <p:graphicFrame>
        <p:nvGraphicFramePr>
          <p:cNvPr id="14" name="Diagram 16" descr="Stapeldiagram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6948574"/>
              </p:ext>
            </p:extLst>
          </p:nvPr>
        </p:nvGraphicFramePr>
        <p:xfrm>
          <a:off x="803547" y="1993108"/>
          <a:ext cx="6934347" cy="3798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ruta 1"/>
          <p:cNvSpPr txBox="1"/>
          <p:nvPr/>
        </p:nvSpPr>
        <p:spPr>
          <a:xfrm>
            <a:off x="962160" y="2438787"/>
            <a:ext cx="252846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brukar maten smaka?</a:t>
            </a:r>
          </a:p>
          <a:p>
            <a:r>
              <a:rPr lang="sv-SE" sz="10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62158" y="3829650"/>
            <a:ext cx="25284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Upplever du att måltiderna på ditt äldreboende är en trevlig stund på </a:t>
            </a:r>
          </a:p>
          <a:p>
            <a:r>
              <a:rPr lang="sv-SE" sz="1050" dirty="0"/>
              <a:t>dagen?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7315470"/>
      </p:ext>
    </p:extLst>
  </p:cSld>
  <p:clrMapOvr>
    <a:masterClrMapping/>
  </p:clrMapOvr>
</p:sld>
</file>

<file path=ppt/theme/theme1.xml><?xml version="1.0" encoding="utf-8"?>
<a:theme xmlns:a="http://schemas.openxmlformats.org/drawingml/2006/main" name="SoS-PPT-svensk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npassat 28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SoS-PPT-svensk</Template>
  <TotalTime>4238</TotalTime>
  <Words>1418</Words>
  <Application>Microsoft Office PowerPoint</Application>
  <PresentationFormat>On-screen Show (4:3)</PresentationFormat>
  <Paragraphs>143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SoS-PPT-svensk</vt:lpstr>
      <vt:lpstr>Anpassad formgivning</vt:lpstr>
      <vt:lpstr>1_Anpassad formgivning</vt:lpstr>
      <vt:lpstr>Vad tycker de äldre om äldreomsorgen? 2022  </vt:lpstr>
      <vt:lpstr>Resultaten för er verksamhet/område</vt:lpstr>
      <vt:lpstr>Hur många svarade?</vt:lpstr>
      <vt:lpstr>Resultatöversikt år 2022</vt:lpstr>
      <vt:lpstr>Andel positiva svar</vt:lpstr>
      <vt:lpstr>Hur nöjd eller missnöjd är du sammantaget med ditt äldreboende?</vt:lpstr>
      <vt:lpstr>Verksamheten/området jämfört med kommunen, länet och riket </vt:lpstr>
      <vt:lpstr>Boendemiljö Positiva svar = Ja Andel positiva svar i verksamheten/området jämfört med kommunen, länet och riket</vt:lpstr>
      <vt:lpstr>Mat och måltidsmiljö Positiva svar = Mycket bra eller Ganska bra och Ja, alltid eller Oftast Andel positiva svar i verksamheten/området jämfört med kommunen, länet och riket</vt:lpstr>
      <vt:lpstr>Aktiviteter och möjlighet att komma utomhus  Positiva svar = Mycket nöjd/bra eller Ganska nöjd/bra och Mer än tidigare eller Ingen skillnad mot tidigare Andel positiva svar i verksamheten/området jämfört med kommunen, länet och riket</vt:lpstr>
      <vt:lpstr>Hjälpens utförande  Positiva svar = Ja, alltid eller Oftast Andel positiva svar i verksamheten/området jämfört med kommunen, länet och riket  </vt:lpstr>
      <vt:lpstr>Bemötande Positiva svar = Ja, alltid eller Oftast Andel positiva svar i verksamheten/området jämfört med kommunen, länet och riket</vt:lpstr>
      <vt:lpstr>Trygghet och förtroende  Positiva svar = Mycket tryggt eller Ganska tryggt och Ja, för alla eller Ja, för flertalet Andel positiva svar i verksamheten/området  jämfört med kommunen, länet och riket</vt:lpstr>
      <vt:lpstr>Ensamhet  Positiva svar = Nej och Mindre än tidigare eller Ingen skillnad mot tidigare Andel positiva svar i verksamheten/området jämfört med kommunen, länet och riket</vt:lpstr>
      <vt:lpstr>Tillgänglighet Positiva svar = Mycket lätt eller Ganska lätt Andel positiva svar i verksamheten/området jämfört med kommunen, länet och riket</vt:lpstr>
      <vt:lpstr>Hjälpen i sin helhet  och synpunkter Positiva svar = Mycket nöjd eller Ganska nöjd och Ja Andel positiva svar i verksamheten/området jämfört med kommunen, länet och riket</vt:lpstr>
      <vt:lpstr>Om undersökningen</vt:lpstr>
      <vt:lpstr>Om undersökningen ”Vad tycker de äldre om äldreomsorgen?” 2022</vt:lpstr>
      <vt:lpstr>Mer om undersökningen ”Vad tycker de äldre om äldreomsorgen?” 2022</vt:lpstr>
      <vt:lpstr>c</vt:lpstr>
    </vt:vector>
  </TitlesOfParts>
  <Company>Socialstyrelsen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Så tycker de äldre om äldreomsorgen 2016</dc:title>
  <dc:creator>Johansson, Pernilla</dc:creator>
  <cp:lastModifiedBy>Andreas Gill</cp:lastModifiedBy>
  <cp:revision>348</cp:revision>
  <cp:lastPrinted>2014-08-07T08:24:06Z</cp:lastPrinted>
  <dcterms:created xsi:type="dcterms:W3CDTF">2014-06-27T06:29:47Z</dcterms:created>
  <dcterms:modified xsi:type="dcterms:W3CDTF">2022-05-13T21:07:39Z</dcterms:modified>
</cp:coreProperties>
</file>