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4" r:id="rId4"/>
    <p:sldId id="315" r:id="rId5"/>
    <p:sldId id="395" r:id="rId6"/>
    <p:sldId id="272" r:id="rId7"/>
    <p:sldId id="321" r:id="rId8"/>
    <p:sldId id="260" r:id="rId9"/>
    <p:sldId id="371" r:id="rId10"/>
    <p:sldId id="373" r:id="rId11"/>
    <p:sldId id="374" r:id="rId12"/>
    <p:sldId id="375" r:id="rId13"/>
    <p:sldId id="376" r:id="rId14"/>
    <p:sldId id="377" r:id="rId15"/>
    <p:sldId id="378" r:id="rId16"/>
    <p:sldId id="379" r:id="rId17"/>
    <p:sldId id="380" r:id="rId18"/>
    <p:sldId id="381" r:id="rId19"/>
    <p:sldId id="382" r:id="rId20"/>
    <p:sldId id="317" r:id="rId21"/>
    <p:sldId id="282" r:id="rId22"/>
  </p:sldIdLst>
  <p:sldSz cx="12192000" cy="6858000"/>
  <p:notesSz cx="7010400" cy="92964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BC8879B-96CE-47FD-A55F-C1BFFED3B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1FFA6A0C-84B4-4663-8215-59DF7A9ECEFC}"/>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11403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5791200" y="3615269"/>
            <a:ext cx="5388629" cy="485793"/>
          </a:xfrm>
        </p:spPr>
        <p:txBody>
          <a:bodyPr/>
          <a:lstStyle/>
          <a:p>
            <a:r>
              <a:rPr lang="sv-SE" sz="2000" dirty="0"/>
              <a:t>Totalresultat 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59B3258-CE46-4D57-B142-A07D3556A66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92631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1C69141-3B03-4404-BC1A-2C8179261FA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7566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FFB6646-898D-489D-8701-2B81DE4F1792}"/>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02422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8AE6677-10A0-48A0-9576-35D8DEE36E26}"/>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35019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2A68805-0C9A-4D46-ACE0-6B5B6053418C}"/>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5819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E35FE1F-FC30-439F-9330-B105825D4903}"/>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15167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CEBAB3D-E537-4407-AE9F-3838642AB0C7}"/>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76253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528E716-C137-4E2E-B0B2-A10D873F697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15111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5ADABE3-2AF7-4680-BD75-BDD247FDCF80}"/>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54785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F70EF98-BE2D-4E20-A20C-839729CB050A}"/>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64359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r>
              <a:rPr lang="sv-SE" sz="1400" b="1" dirty="0">
                <a:solidFill>
                  <a:schemeClr val="tx1"/>
                </a:solidFill>
              </a:rPr>
              <a:t>Sammanfattning	3</a:t>
            </a:r>
          </a:p>
          <a:p>
            <a:pPr lvl="1"/>
            <a:endParaRPr lang="sv-SE" sz="1400" b="1" dirty="0">
              <a:solidFill>
                <a:schemeClr val="tx1"/>
              </a:solidFill>
            </a:endParaRPr>
          </a:p>
          <a:p>
            <a:pPr lvl="1"/>
            <a:r>
              <a:rPr lang="sv-SE" sz="1400" b="1" dirty="0">
                <a:solidFill>
                  <a:schemeClr val="tx1"/>
                </a:solidFill>
              </a:rPr>
              <a:t>Om undersökningen	6</a:t>
            </a:r>
          </a:p>
          <a:p>
            <a:r>
              <a:rPr lang="sv-SE" sz="1400" b="1" dirty="0">
                <a:solidFill>
                  <a:schemeClr val="tx1"/>
                </a:solidFill>
              </a:rPr>
              <a:t>Resultat, totalt	</a:t>
            </a:r>
            <a:r>
              <a:rPr lang="sv-SE" sz="1400" b="1" dirty="0"/>
              <a:t>8</a:t>
            </a:r>
            <a:endParaRPr lang="sv-SE" sz="1400" b="1" dirty="0">
              <a:solidFill>
                <a:schemeClr val="tx1"/>
              </a:solidFill>
            </a:endParaRPr>
          </a:p>
          <a:p>
            <a:r>
              <a:rPr lang="sv-SE" sz="1400" b="1" dirty="0">
                <a:solidFill>
                  <a:schemeClr val="tx1"/>
                </a:solidFill>
              </a:rPr>
              <a:t>Resultat per verksamhet	21</a:t>
            </a:r>
          </a:p>
          <a:p>
            <a:r>
              <a:rPr lang="sv-SE" sz="1400" b="1" dirty="0">
                <a:solidFill>
                  <a:schemeClr val="tx1"/>
                </a:solidFill>
              </a:rPr>
              <a:t>Slutsats	</a:t>
            </a:r>
            <a:r>
              <a:rPr lang="sv-SE" sz="1400" b="1" dirty="0"/>
              <a:t>34</a:t>
            </a:r>
          </a:p>
          <a:p>
            <a:r>
              <a:rPr lang="sv-SE" sz="1400" b="1" dirty="0">
                <a:solidFill>
                  <a:schemeClr val="tx1"/>
                </a:solidFill>
              </a:rPr>
              <a:t>Kontakt	35</a:t>
            </a:r>
          </a:p>
        </p:txBody>
      </p:sp>
    </p:spTree>
    <p:extLst>
      <p:ext uri="{BB962C8B-B14F-4D97-AF65-F5344CB8AC3E}">
        <p14:creationId xmlns:p14="http://schemas.microsoft.com/office/powerpoint/2010/main" val="238891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78AA6-BB31-4A3A-8BC3-9ADA275AEF0E}"/>
              </a:ext>
            </a:extLst>
          </p:cNvPr>
          <p:cNvSpPr>
            <a:spLocks noGrp="1"/>
          </p:cNvSpPr>
          <p:nvPr>
            <p:ph type="title"/>
          </p:nvPr>
        </p:nvSpPr>
        <p:spPr/>
        <p:txBody>
          <a:bodyPr/>
          <a:lstStyle/>
          <a:p>
            <a:r>
              <a:rPr lang="sv-SE" dirty="0"/>
              <a:t>Slutsats</a:t>
            </a:r>
          </a:p>
        </p:txBody>
      </p:sp>
      <p:sp>
        <p:nvSpPr>
          <p:cNvPr id="3" name="Platshållare för text 2">
            <a:extLst>
              <a:ext uri="{FF2B5EF4-FFF2-40B4-BE49-F238E27FC236}">
                <a16:creationId xmlns:a16="http://schemas.microsoft.com/office/drawing/2014/main" id="{13E7D1F3-8364-4990-A8B2-18DE81A93CAB}"/>
              </a:ext>
            </a:extLst>
          </p:cNvPr>
          <p:cNvSpPr>
            <a:spLocks noGrp="1"/>
          </p:cNvSpPr>
          <p:nvPr>
            <p:ph type="body" sz="half" idx="10"/>
          </p:nvPr>
        </p:nvSpPr>
        <p:spPr>
          <a:xfrm>
            <a:off x="1008000" y="1440000"/>
            <a:ext cx="9479378" cy="4742400"/>
          </a:xfrm>
        </p:spPr>
        <p:txBody>
          <a:bodyPr/>
          <a:lstStyle/>
          <a:p>
            <a:r>
              <a:rPr lang="sv-SE" kern="0" dirty="0"/>
              <a:t>Slutsatsen av undersökningen är att de flesta brukarna är nöjda med sin dagliga verksamhet. Resultatet visar på en liten uppgång jämfört med 2017.</a:t>
            </a:r>
          </a:p>
          <a:p>
            <a:r>
              <a:rPr lang="sv-SE" kern="0" dirty="0"/>
              <a:t>De största förändringarna sedan förra undersökningen 2017 upplevs inom området trygghet vilket också var ett av de prioriterade utvecklingsområdena efter 2017 års undersökning. </a:t>
            </a:r>
          </a:p>
          <a:p>
            <a:r>
              <a:rPr lang="sv-SE" kern="0" dirty="0"/>
              <a:t>De tydligaste utvecklingsområdena i 2018 års undersökning är:</a:t>
            </a:r>
            <a:br>
              <a:rPr lang="sv-SE" kern="0" dirty="0"/>
            </a:br>
            <a:r>
              <a:rPr lang="sv-SE" kern="0" dirty="0"/>
              <a:t>- Arbeta med tydligheten så att fler brukare upplever att all personal pratar med dem så att de förstår</a:t>
            </a:r>
            <a:br>
              <a:rPr lang="sv-SE" kern="0" dirty="0"/>
            </a:br>
            <a:r>
              <a:rPr lang="sv-SE" kern="0" dirty="0"/>
              <a:t>- Fortsätt arbetet med tryggheten. Ett mål bör vara att alla brukare skall känna sig trygga i sin dagliga </a:t>
            </a:r>
            <a:br>
              <a:rPr lang="sv-SE" kern="0" dirty="0"/>
            </a:br>
            <a:r>
              <a:rPr lang="sv-SE" kern="0" dirty="0"/>
              <a:t>  verksamhet och med personalen </a:t>
            </a:r>
            <a:br>
              <a:rPr lang="sv-SE" kern="0" dirty="0"/>
            </a:br>
            <a:r>
              <a:rPr lang="sv-SE" kern="0" dirty="0"/>
              <a:t>- Det finns variationer i svaren hos brukarna. Varje boende/organisation bör (även om det är få svar) </a:t>
            </a:r>
            <a:br>
              <a:rPr lang="sv-SE" kern="0" dirty="0"/>
            </a:br>
            <a:r>
              <a:rPr lang="sv-SE" kern="0" dirty="0"/>
              <a:t>  se över vilka områden där de i stort har enbart nöjda brukare och där det finns områden där någon </a:t>
            </a:r>
            <a:br>
              <a:rPr lang="sv-SE" kern="0" dirty="0"/>
            </a:br>
            <a:r>
              <a:rPr lang="sv-SE" kern="0" dirty="0"/>
              <a:t>  eller några brukare ger uttryck för att inte vara helt nöjda. Några av dessa områden noteras </a:t>
            </a:r>
            <a:r>
              <a:rPr lang="sv-SE" kern="0"/>
              <a:t>i </a:t>
            </a:r>
            <a:br>
              <a:rPr lang="sv-SE" kern="0"/>
            </a:br>
            <a:r>
              <a:rPr lang="sv-SE" kern="0"/>
              <a:t>  sammanfattningen </a:t>
            </a:r>
            <a:r>
              <a:rPr lang="sv-SE" kern="0" dirty="0"/>
              <a:t>på sidan 5 i </a:t>
            </a:r>
            <a:r>
              <a:rPr lang="sv-SE" kern="0"/>
              <a:t>denna rapport</a:t>
            </a:r>
            <a:endParaRPr lang="sv-SE" dirty="0"/>
          </a:p>
          <a:p>
            <a:pPr>
              <a:buClr>
                <a:srgbClr val="C00000"/>
              </a:buClr>
              <a:buSzPct val="110000"/>
            </a:pPr>
            <a:endParaRPr lang="sv-SE" kern="0" dirty="0"/>
          </a:p>
          <a:p>
            <a:endParaRPr lang="sv-SE" dirty="0"/>
          </a:p>
          <a:p>
            <a:endParaRPr lang="sv-SE" dirty="0"/>
          </a:p>
        </p:txBody>
      </p:sp>
    </p:spTree>
    <p:extLst>
      <p:ext uri="{BB962C8B-B14F-4D97-AF65-F5344CB8AC3E}">
        <p14:creationId xmlns:p14="http://schemas.microsoft.com/office/powerpoint/2010/main" val="4004892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AF16506-72C9-4219-8D55-E423482CCC77}"/>
              </a:ext>
            </a:extLst>
          </p:cNvPr>
          <p:cNvSpPr>
            <a:spLocks noGrp="1"/>
          </p:cNvSpPr>
          <p:nvPr>
            <p:ph type="title"/>
          </p:nvPr>
        </p:nvSpPr>
        <p:spPr/>
        <p:txBody>
          <a:bodyPr/>
          <a:lstStyle/>
          <a:p>
            <a:r>
              <a:rPr lang="sv-SE" sz="2667" dirty="0"/>
              <a:t>Sammanfattning</a:t>
            </a:r>
          </a:p>
        </p:txBody>
      </p:sp>
      <p:sp>
        <p:nvSpPr>
          <p:cNvPr id="4" name="Platshållare för text 3">
            <a:extLst>
              <a:ext uri="{FF2B5EF4-FFF2-40B4-BE49-F238E27FC236}">
                <a16:creationId xmlns:a16="http://schemas.microsoft.com/office/drawing/2014/main" id="{0D3C6D10-374D-42C5-BC44-F04FEE833E2F}"/>
              </a:ext>
            </a:extLst>
          </p:cNvPr>
          <p:cNvSpPr>
            <a:spLocks noGrp="1"/>
          </p:cNvSpPr>
          <p:nvPr>
            <p:ph type="body" sz="half" idx="10"/>
          </p:nvPr>
        </p:nvSpPr>
        <p:spPr>
          <a:xfrm>
            <a:off x="1008000" y="1439999"/>
            <a:ext cx="8701484" cy="5105179"/>
          </a:xfrm>
        </p:spPr>
        <p:txBody>
          <a:bodyPr/>
          <a:lstStyle/>
          <a:p>
            <a:r>
              <a:rPr lang="sv-SE" b="1" u="sng" dirty="0"/>
              <a:t>Målgrupp och Metod</a:t>
            </a:r>
            <a:endParaRPr lang="sv-SE" dirty="0"/>
          </a:p>
          <a:p>
            <a:pPr>
              <a:buClr>
                <a:srgbClr val="C00000"/>
              </a:buClr>
              <a:buSzPct val="110000"/>
            </a:pPr>
            <a:r>
              <a:rPr lang="sv-SE" kern="0" dirty="0"/>
              <a:t>Målgruppen för undersökningen är 210 personer/brukare med funktionsnedsättning som deltar i daglig verksamhet som de får som stöd inom ramen för LSS. Undersökningen har genomförts på plats i den dagliga verksamheten. </a:t>
            </a:r>
            <a:r>
              <a:rPr lang="sv-SE" dirty="0"/>
              <a:t>Enkäten har 2018 enbart besvarats av brukaren själv. Vid tidigare år har enkäten kunnat besvaras av brukaren själv, brukaren tillsammans med anhörig/god man eller enbart av anhörig/god man. </a:t>
            </a:r>
          </a:p>
          <a:p>
            <a:pPr>
              <a:buClr>
                <a:srgbClr val="C00000"/>
              </a:buClr>
              <a:buSzPct val="110000"/>
            </a:pPr>
            <a:r>
              <a:rPr lang="sv-SE" kern="0" dirty="0"/>
              <a:t>Totalt besvarades undersökningen av 107 personer vilket ger en svarsfrekvens på 51 procent. </a:t>
            </a:r>
          </a:p>
          <a:p>
            <a:pPr>
              <a:buClr>
                <a:srgbClr val="C00000"/>
              </a:buClr>
              <a:buSzPct val="110000"/>
            </a:pPr>
            <a:r>
              <a:rPr lang="sv-SE" b="1" u="sng" dirty="0"/>
              <a:t>Resultat</a:t>
            </a:r>
          </a:p>
          <a:p>
            <a:pPr>
              <a:buClr>
                <a:srgbClr val="C00000"/>
              </a:buClr>
              <a:buSzPct val="110000"/>
            </a:pPr>
            <a:r>
              <a:rPr lang="sv-SE" kern="0" dirty="0"/>
              <a:t>Resultatet av undersökningen visar på mer nöjda brukare. NKI (baserat på frågan: Trivs du på din dagliga verksamhet) uppgår 2018 till 92 jämfört med 89, 2017. </a:t>
            </a:r>
          </a:p>
          <a:p>
            <a:pPr>
              <a:buClr>
                <a:srgbClr val="C00000"/>
              </a:buClr>
              <a:buSzPct val="110000"/>
            </a:pPr>
            <a:r>
              <a:rPr lang="sv-SE" kern="0" dirty="0"/>
              <a:t>De allra flesta uppger att de får den hjälp de vill ha i den dagliga verksamheten (78 procent), att personalen bryr sig (86 procent) och att man själv får bestämma saker som är viktiga för brukaren i den dagliga verksamheten (75 procent). Resultaten är i nivå med eller något högre jämfört med 2017. </a:t>
            </a:r>
          </a:p>
          <a:p>
            <a:pPr>
              <a:buClr>
                <a:srgbClr val="C00000"/>
              </a:buClr>
              <a:buSzPct val="110000"/>
            </a:pPr>
            <a:r>
              <a:rPr lang="sv-SE" kern="0" dirty="0"/>
              <a:t>83 procent upplever också att det de gör på den dagliga verksamheten är viktigt för dem. Endast ett fåtal (3 procent) upplever inte det de gör på den dagliga verksamheten som viktigt för dem.</a:t>
            </a:r>
          </a:p>
        </p:txBody>
      </p:sp>
    </p:spTree>
    <p:extLst>
      <p:ext uri="{BB962C8B-B14F-4D97-AF65-F5344CB8AC3E}">
        <p14:creationId xmlns:p14="http://schemas.microsoft.com/office/powerpoint/2010/main" val="280557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AF16506-72C9-4219-8D55-E423482CCC77}"/>
              </a:ext>
            </a:extLst>
          </p:cNvPr>
          <p:cNvSpPr>
            <a:spLocks noGrp="1"/>
          </p:cNvSpPr>
          <p:nvPr>
            <p:ph type="title"/>
          </p:nvPr>
        </p:nvSpPr>
        <p:spPr/>
        <p:txBody>
          <a:bodyPr/>
          <a:lstStyle/>
          <a:p>
            <a:r>
              <a:rPr lang="sv-SE" sz="2667" dirty="0"/>
              <a:t>Sammanfattning</a:t>
            </a:r>
          </a:p>
        </p:txBody>
      </p:sp>
      <p:sp>
        <p:nvSpPr>
          <p:cNvPr id="4" name="Platshållare för text 3">
            <a:extLst>
              <a:ext uri="{FF2B5EF4-FFF2-40B4-BE49-F238E27FC236}">
                <a16:creationId xmlns:a16="http://schemas.microsoft.com/office/drawing/2014/main" id="{0D3C6D10-374D-42C5-BC44-F04FEE833E2F}"/>
              </a:ext>
            </a:extLst>
          </p:cNvPr>
          <p:cNvSpPr>
            <a:spLocks noGrp="1"/>
          </p:cNvSpPr>
          <p:nvPr>
            <p:ph type="body" sz="half" idx="10"/>
          </p:nvPr>
        </p:nvSpPr>
        <p:spPr>
          <a:xfrm>
            <a:off x="1008000" y="1440000"/>
            <a:ext cx="8701484" cy="4742400"/>
          </a:xfrm>
        </p:spPr>
        <p:txBody>
          <a:bodyPr/>
          <a:lstStyle/>
          <a:p>
            <a:pPr>
              <a:buClr>
                <a:srgbClr val="C00000"/>
              </a:buClr>
              <a:buSzPct val="110000"/>
            </a:pPr>
            <a:r>
              <a:rPr lang="sv-SE" kern="0" dirty="0"/>
              <a:t>Brukarnas upplevda trygghet har ökat 2018 jämfört med 2017. 2018 är det 77 procent (65 procent) som säger att de aldrig är rädda för något på den dagliga verksamheten. Andelen som 2018 upplever att de känner sig trygga med alla i personalen på den dagliga verksamheten uppgår till 84 procent (75 procent, 2017).</a:t>
            </a:r>
          </a:p>
          <a:p>
            <a:pPr>
              <a:buClr>
                <a:srgbClr val="C00000"/>
              </a:buClr>
              <a:buSzPct val="110000"/>
            </a:pPr>
            <a:r>
              <a:rPr lang="sv-SE" kern="0" dirty="0"/>
              <a:t>89 procent säger att de vet vem de ska prata med om något är dåligt på den dagliga verksamheten.</a:t>
            </a:r>
          </a:p>
          <a:p>
            <a:pPr>
              <a:buClr>
                <a:srgbClr val="C00000"/>
              </a:buClr>
              <a:buSzPct val="110000"/>
            </a:pPr>
            <a:br>
              <a:rPr lang="sv-SE" kern="0" dirty="0"/>
            </a:br>
            <a:endParaRPr lang="sv-SE" dirty="0">
              <a:solidFill>
                <a:srgbClr val="FF0000"/>
              </a:solidFill>
            </a:endParaRPr>
          </a:p>
        </p:txBody>
      </p:sp>
    </p:spTree>
    <p:extLst>
      <p:ext uri="{BB962C8B-B14F-4D97-AF65-F5344CB8AC3E}">
        <p14:creationId xmlns:p14="http://schemas.microsoft.com/office/powerpoint/2010/main" val="21522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AF16506-72C9-4219-8D55-E423482CCC77}"/>
              </a:ext>
            </a:extLst>
          </p:cNvPr>
          <p:cNvSpPr>
            <a:spLocks noGrp="1"/>
          </p:cNvSpPr>
          <p:nvPr>
            <p:ph type="title"/>
          </p:nvPr>
        </p:nvSpPr>
        <p:spPr/>
        <p:txBody>
          <a:bodyPr/>
          <a:lstStyle/>
          <a:p>
            <a:r>
              <a:rPr lang="sv-SE" sz="2667" dirty="0"/>
              <a:t>Sammanfattning</a:t>
            </a:r>
          </a:p>
        </p:txBody>
      </p:sp>
      <p:sp>
        <p:nvSpPr>
          <p:cNvPr id="4" name="Platshållare för text 3">
            <a:extLst>
              <a:ext uri="{FF2B5EF4-FFF2-40B4-BE49-F238E27FC236}">
                <a16:creationId xmlns:a16="http://schemas.microsoft.com/office/drawing/2014/main" id="{0D3C6D10-374D-42C5-BC44-F04FEE833E2F}"/>
              </a:ext>
            </a:extLst>
          </p:cNvPr>
          <p:cNvSpPr>
            <a:spLocks noGrp="1"/>
          </p:cNvSpPr>
          <p:nvPr>
            <p:ph type="body" sz="half" idx="10"/>
          </p:nvPr>
        </p:nvSpPr>
        <p:spPr>
          <a:xfrm>
            <a:off x="1008000" y="1440000"/>
            <a:ext cx="8701484" cy="4742400"/>
          </a:xfrm>
        </p:spPr>
        <p:txBody>
          <a:bodyPr/>
          <a:lstStyle/>
          <a:p>
            <a:pPr>
              <a:buClr>
                <a:srgbClr val="C00000"/>
              </a:buClr>
              <a:buSzPct val="110000"/>
            </a:pPr>
            <a:r>
              <a:rPr lang="sv-SE" b="1" u="sng" kern="0" dirty="0"/>
              <a:t>Jämförelse mellan enheter</a:t>
            </a:r>
          </a:p>
          <a:p>
            <a:pPr>
              <a:buClr>
                <a:srgbClr val="C00000"/>
              </a:buClr>
              <a:buSzPct val="110000"/>
            </a:pPr>
            <a:r>
              <a:rPr lang="sv-SE" kern="0" dirty="0"/>
              <a:t>Resultaten mätt som NKI (trivsel på den dagliga verksamheten) är generellt hög. Antalet svar per enhet är få vilket gör att enskilda personers svar får en stor påverkan på resultaten.  Resultaten bör därför tolkas med viss försiktighet. Ingen enhet får generellt högsta betyg. Alla har områden med högre/lägre resultat. Några områden där resultaten är lite lägre och som bör studeras vidare är:</a:t>
            </a:r>
            <a:br>
              <a:rPr lang="sv-SE" kern="0" dirty="0"/>
            </a:br>
            <a:r>
              <a:rPr lang="sv-SE" kern="0" dirty="0"/>
              <a:t>- </a:t>
            </a:r>
            <a:r>
              <a:rPr lang="sv-SE" kern="0" dirty="0" err="1"/>
              <a:t>Nytida</a:t>
            </a:r>
            <a:r>
              <a:rPr lang="sv-SE" kern="0" dirty="0"/>
              <a:t>, Nacka Nord. En något lägre andel uppger att de får den hjälp de vill ha, personalen </a:t>
            </a:r>
            <a:br>
              <a:rPr lang="sv-SE" kern="0" dirty="0"/>
            </a:br>
            <a:r>
              <a:rPr lang="sv-SE" kern="0" dirty="0"/>
              <a:t>  bryr sig i lägre omfattning och en högre andel uppger att det ibland är svårt att förstå/göra </a:t>
            </a:r>
            <a:br>
              <a:rPr lang="sv-SE" kern="0" dirty="0"/>
            </a:br>
            <a:r>
              <a:rPr lang="sv-SE" kern="0" dirty="0"/>
              <a:t>  sig förstådd</a:t>
            </a:r>
            <a:br>
              <a:rPr lang="sv-SE" kern="0" dirty="0"/>
            </a:br>
            <a:r>
              <a:rPr lang="sv-SE" kern="0" dirty="0"/>
              <a:t>- </a:t>
            </a:r>
            <a:r>
              <a:rPr lang="sv-SE" kern="0" dirty="0" err="1"/>
              <a:t>Nytida</a:t>
            </a:r>
            <a:r>
              <a:rPr lang="sv-SE" kern="0" dirty="0"/>
              <a:t> generellt. Något fler brukare uppger att de ibland/ofta är rädda för något på den </a:t>
            </a:r>
            <a:br>
              <a:rPr lang="sv-SE" kern="0" dirty="0"/>
            </a:br>
            <a:r>
              <a:rPr lang="sv-SE" kern="0" dirty="0"/>
              <a:t>  dagliga verksamheten</a:t>
            </a:r>
            <a:br>
              <a:rPr lang="sv-SE" kern="0" dirty="0"/>
            </a:br>
            <a:r>
              <a:rPr lang="sv-SE" kern="0" dirty="0"/>
              <a:t>- </a:t>
            </a:r>
            <a:r>
              <a:rPr lang="sv-SE" kern="0" dirty="0" err="1"/>
              <a:t>Misa</a:t>
            </a:r>
            <a:r>
              <a:rPr lang="sv-SE" kern="0" dirty="0"/>
              <a:t> Bondegatan. En högre andel uppger att det ibland är svårt att förstå/göra sig förstådd </a:t>
            </a:r>
            <a:br>
              <a:rPr lang="sv-SE" kern="0" dirty="0"/>
            </a:br>
            <a:r>
              <a:rPr lang="sv-SE" kern="0" dirty="0"/>
              <a:t>  och färre säger att de känner sig trygga med alla i personalen</a:t>
            </a:r>
            <a:br>
              <a:rPr lang="sv-SE" kern="0" dirty="0"/>
            </a:br>
            <a:r>
              <a:rPr lang="sv-SE" kern="0" dirty="0"/>
              <a:t>- </a:t>
            </a:r>
            <a:r>
              <a:rPr lang="sv-SE" kern="0" dirty="0" err="1"/>
              <a:t>Attendo</a:t>
            </a:r>
            <a:r>
              <a:rPr lang="sv-SE" kern="0" dirty="0"/>
              <a:t> </a:t>
            </a:r>
            <a:r>
              <a:rPr lang="sv-SE" kern="0" dirty="0" err="1"/>
              <a:t>Augustendalstorget</a:t>
            </a:r>
            <a:r>
              <a:rPr lang="sv-SE" kern="0" dirty="0"/>
              <a:t> och </a:t>
            </a:r>
            <a:r>
              <a:rPr lang="sv-SE" kern="0" dirty="0" err="1"/>
              <a:t>Waxö</a:t>
            </a:r>
            <a:r>
              <a:rPr lang="sv-SE" kern="0" dirty="0"/>
              <a:t> omsorg. En högre andel än genomsnittet uppger att </a:t>
            </a:r>
            <a:br>
              <a:rPr lang="sv-SE" kern="0" dirty="0"/>
            </a:br>
            <a:r>
              <a:rPr lang="sv-SE" kern="0" dirty="0"/>
              <a:t>  de inte vet vem de ska prata med om något är dåligt på den dagliga verksamheten</a:t>
            </a:r>
            <a:br>
              <a:rPr lang="sv-SE" kern="0" dirty="0"/>
            </a:br>
            <a:endParaRPr lang="sv-SE" dirty="0">
              <a:solidFill>
                <a:srgbClr val="FF0000"/>
              </a:solidFill>
            </a:endParaRPr>
          </a:p>
        </p:txBody>
      </p:sp>
    </p:spTree>
    <p:extLst>
      <p:ext uri="{BB962C8B-B14F-4D97-AF65-F5344CB8AC3E}">
        <p14:creationId xmlns:p14="http://schemas.microsoft.com/office/powerpoint/2010/main" val="279275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p:txBody>
      </p:sp>
    </p:spTree>
    <p:extLst>
      <p:ext uri="{BB962C8B-B14F-4D97-AF65-F5344CB8AC3E}">
        <p14:creationId xmlns:p14="http://schemas.microsoft.com/office/powerpoint/2010/main" val="87741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Verksamheter utan eget resultat</a:t>
            </a:r>
            <a:endParaRPr lang="sv-SE" dirty="0"/>
          </a:p>
          <a:p>
            <a:pPr>
              <a:lnSpc>
                <a:spcPct val="120000"/>
              </a:lnSpc>
              <a:buClr>
                <a:srgbClr val="FF0000"/>
              </a:buClr>
            </a:pPr>
            <a:r>
              <a:rPr lang="sv-SE" sz="1200" dirty="0"/>
              <a:t>För att ett resultat skall tas fram krävs att minst fem personer svarat. Syftet med denna gräns för antal svar är att skydda de svarandes anonymitet. Enheter med färre än fem svar får inget eget resultat. Svaren ingår dock i totalrapporten för hela Nacka kommun. Nedan redovisas antal svar för enheter med färre än fem svar:</a:t>
            </a:r>
          </a:p>
          <a:p>
            <a:pPr>
              <a:lnSpc>
                <a:spcPct val="120000"/>
              </a:lnSpc>
              <a:buClr>
                <a:srgbClr val="FF0000"/>
              </a:buClr>
            </a:pPr>
            <a:r>
              <a:rPr lang="en-US" dirty="0"/>
              <a:t> </a:t>
            </a:r>
            <a:r>
              <a:rPr lang="sv-SE" dirty="0"/>
              <a:t>	</a:t>
            </a:r>
          </a:p>
        </p:txBody>
      </p:sp>
      <p:graphicFrame>
        <p:nvGraphicFramePr>
          <p:cNvPr id="2" name="Tabell 1">
            <a:extLst>
              <a:ext uri="{FF2B5EF4-FFF2-40B4-BE49-F238E27FC236}">
                <a16:creationId xmlns:a16="http://schemas.microsoft.com/office/drawing/2014/main" id="{71F09305-58B9-40B0-9A36-01860A95FF9A}"/>
              </a:ext>
            </a:extLst>
          </p:cNvPr>
          <p:cNvGraphicFramePr>
            <a:graphicFrameLocks noGrp="1"/>
          </p:cNvGraphicFramePr>
          <p:nvPr>
            <p:extLst>
              <p:ext uri="{D42A27DB-BD31-4B8C-83A1-F6EECF244321}">
                <p14:modId xmlns:p14="http://schemas.microsoft.com/office/powerpoint/2010/main" val="1495798248"/>
              </p:ext>
            </p:extLst>
          </p:nvPr>
        </p:nvGraphicFramePr>
        <p:xfrm>
          <a:off x="1527858" y="2581153"/>
          <a:ext cx="6319777" cy="3460832"/>
        </p:xfrm>
        <a:graphic>
          <a:graphicData uri="http://schemas.openxmlformats.org/drawingml/2006/table">
            <a:tbl>
              <a:tblPr firstRow="1" bandRow="1">
                <a:tableStyleId>{5C22544A-7EE6-4342-B048-85BDC9FD1C3A}</a:tableStyleId>
              </a:tblPr>
              <a:tblGrid>
                <a:gridCol w="5139429">
                  <a:extLst>
                    <a:ext uri="{9D8B030D-6E8A-4147-A177-3AD203B41FA5}">
                      <a16:colId xmlns:a16="http://schemas.microsoft.com/office/drawing/2014/main" val="3075856142"/>
                    </a:ext>
                  </a:extLst>
                </a:gridCol>
                <a:gridCol w="1180348">
                  <a:extLst>
                    <a:ext uri="{9D8B030D-6E8A-4147-A177-3AD203B41FA5}">
                      <a16:colId xmlns:a16="http://schemas.microsoft.com/office/drawing/2014/main" val="3069184560"/>
                    </a:ext>
                  </a:extLst>
                </a:gridCol>
              </a:tblGrid>
              <a:tr h="216302">
                <a:tc>
                  <a:txBody>
                    <a:bodyPr/>
                    <a:lstStyle/>
                    <a:p>
                      <a:pPr algn="l" fontAlgn="b"/>
                      <a:r>
                        <a:rPr lang="sv-SE" sz="1100" u="none" strike="noStrike" dirty="0">
                          <a:effectLst/>
                        </a:rPr>
                        <a:t>Verksamhetsnamn</a:t>
                      </a:r>
                      <a:endParaRPr lang="sv-SE" sz="1100" b="0" i="0" u="none" strike="noStrike" dirty="0">
                        <a:solidFill>
                          <a:srgbClr val="000000"/>
                        </a:solidFill>
                        <a:effectLst/>
                        <a:latin typeface="Calibri" panose="020F0502020204030204" pitchFamily="34" charset="0"/>
                      </a:endParaRPr>
                    </a:p>
                  </a:txBody>
                  <a:tcPr marL="180000" marR="9525" marT="9525" marB="0" anchor="b"/>
                </a:tc>
                <a:tc>
                  <a:txBody>
                    <a:bodyPr/>
                    <a:lstStyle/>
                    <a:p>
                      <a:pPr algn="ctr" fontAlgn="b"/>
                      <a:r>
                        <a:rPr lang="sv-SE" sz="1100" u="none" strike="noStrike">
                          <a:effectLst/>
                        </a:rPr>
                        <a:t>Antal svar</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187140"/>
                  </a:ext>
                </a:extLst>
              </a:tr>
              <a:tr h="216302">
                <a:tc>
                  <a:txBody>
                    <a:bodyPr/>
                    <a:lstStyle/>
                    <a:p>
                      <a:pPr algn="l" fontAlgn="t"/>
                      <a:r>
                        <a:rPr lang="sv-SE" sz="1100" u="none" strike="noStrike">
                          <a:effectLst/>
                        </a:rPr>
                        <a:t>Attendo LSS Planiavägen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91368897"/>
                  </a:ext>
                </a:extLst>
              </a:tr>
              <a:tr h="216302">
                <a:tc>
                  <a:txBody>
                    <a:bodyPr/>
                    <a:lstStyle/>
                    <a:p>
                      <a:pPr algn="l" fontAlgn="t"/>
                      <a:r>
                        <a:rPr lang="sv-SE" sz="1100" u="none" strike="noStrike">
                          <a:effectLst/>
                        </a:rPr>
                        <a:t>Cedergruppen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53979194"/>
                  </a:ext>
                </a:extLst>
              </a:tr>
              <a:tr h="216302">
                <a:tc>
                  <a:txBody>
                    <a:bodyPr/>
                    <a:lstStyle/>
                    <a:p>
                      <a:pPr algn="l" fontAlgn="t"/>
                      <a:r>
                        <a:rPr lang="sv-SE" sz="1100" u="none" strike="noStrike">
                          <a:effectLst/>
                        </a:rPr>
                        <a:t>Främja</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3</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28898206"/>
                  </a:ext>
                </a:extLst>
              </a:tr>
              <a:tr h="216302">
                <a:tc>
                  <a:txBody>
                    <a:bodyPr/>
                    <a:lstStyle/>
                    <a:p>
                      <a:pPr algn="l" fontAlgn="t"/>
                      <a:r>
                        <a:rPr lang="sv-SE" sz="1100" u="none" strike="noStrike">
                          <a:effectLst/>
                        </a:rPr>
                        <a:t>Individkraft</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885804308"/>
                  </a:ext>
                </a:extLst>
              </a:tr>
              <a:tr h="216302">
                <a:tc>
                  <a:txBody>
                    <a:bodyPr/>
                    <a:lstStyle/>
                    <a:p>
                      <a:pPr algn="l" fontAlgn="t"/>
                      <a:r>
                        <a:rPr lang="sv-SE" sz="1100" u="none" strike="noStrike">
                          <a:effectLst/>
                        </a:rPr>
                        <a:t>Misa AB Kapellgränd</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54831978"/>
                  </a:ext>
                </a:extLst>
              </a:tr>
              <a:tr h="216302">
                <a:tc>
                  <a:txBody>
                    <a:bodyPr/>
                    <a:lstStyle/>
                    <a:p>
                      <a:pPr algn="l" fontAlgn="t"/>
                      <a:r>
                        <a:rPr lang="sv-SE" sz="1100" u="none" strike="noStrike">
                          <a:effectLst/>
                        </a:rPr>
                        <a:t>Misa AB Kungsgatan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080023337"/>
                  </a:ext>
                </a:extLst>
              </a:tr>
              <a:tr h="216302">
                <a:tc>
                  <a:txBody>
                    <a:bodyPr/>
                    <a:lstStyle/>
                    <a:p>
                      <a:pPr algn="l" fontAlgn="t"/>
                      <a:r>
                        <a:rPr lang="sv-SE" sz="1100" u="none" strike="noStrike">
                          <a:effectLst/>
                        </a:rPr>
                        <a:t>Misa AB Rökerigatan 19 och 20</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417137218"/>
                  </a:ext>
                </a:extLst>
              </a:tr>
              <a:tr h="216302">
                <a:tc>
                  <a:txBody>
                    <a:bodyPr/>
                    <a:lstStyle/>
                    <a:p>
                      <a:pPr algn="l" fontAlgn="t"/>
                      <a:r>
                        <a:rPr lang="sv-SE" sz="1100" u="none" strike="noStrike">
                          <a:effectLst/>
                        </a:rPr>
                        <a:t>Nytida Brattforsgatan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561326183"/>
                  </a:ext>
                </a:extLst>
              </a:tr>
              <a:tr h="216302">
                <a:tc>
                  <a:txBody>
                    <a:bodyPr/>
                    <a:lstStyle/>
                    <a:p>
                      <a:pPr algn="l" fontAlgn="t"/>
                      <a:r>
                        <a:rPr lang="sv-SE" sz="1100" u="none" strike="noStrike">
                          <a:effectLst/>
                        </a:rPr>
                        <a:t>Nytida Cylindervägen 4 Nacka Jobb</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671596526"/>
                  </a:ext>
                </a:extLst>
              </a:tr>
              <a:tr h="216302">
                <a:tc>
                  <a:txBody>
                    <a:bodyPr/>
                    <a:lstStyle/>
                    <a:p>
                      <a:pPr algn="l" fontAlgn="t"/>
                      <a:r>
                        <a:rPr lang="sv-SE" sz="1100" u="none" strike="noStrike">
                          <a:effectLst/>
                        </a:rPr>
                        <a:t>Nytida Cylindervägen 12 Nacka Väst</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444364696"/>
                  </a:ext>
                </a:extLst>
              </a:tr>
              <a:tr h="216302">
                <a:tc>
                  <a:txBody>
                    <a:bodyPr/>
                    <a:lstStyle/>
                    <a:p>
                      <a:pPr algn="l" fontAlgn="t"/>
                      <a:r>
                        <a:rPr lang="sv-SE" sz="1100" u="none" strike="noStrike">
                          <a:effectLst/>
                        </a:rPr>
                        <a:t>Stadsmissionen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696359795"/>
                  </a:ext>
                </a:extLst>
              </a:tr>
              <a:tr h="216302">
                <a:tc>
                  <a:txBody>
                    <a:bodyPr/>
                    <a:lstStyle/>
                    <a:p>
                      <a:pPr algn="l" fontAlgn="t"/>
                      <a:r>
                        <a:rPr lang="sv-SE" sz="1100" u="none" strike="noStrike">
                          <a:effectLst/>
                        </a:rPr>
                        <a:t>Välfärd Samhällsservice Gamla Landsvägen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395215048"/>
                  </a:ext>
                </a:extLst>
              </a:tr>
              <a:tr h="216302">
                <a:tc>
                  <a:txBody>
                    <a:bodyPr/>
                    <a:lstStyle/>
                    <a:p>
                      <a:pPr algn="l" fontAlgn="t"/>
                      <a:r>
                        <a:rPr lang="sv-SE" sz="1100" u="none" strike="noStrike">
                          <a:effectLst/>
                        </a:rPr>
                        <a:t>Välfärd Samhällsservice Ornövägen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977069681"/>
                  </a:ext>
                </a:extLst>
              </a:tr>
              <a:tr h="216302">
                <a:tc>
                  <a:txBody>
                    <a:bodyPr/>
                    <a:lstStyle/>
                    <a:p>
                      <a:pPr algn="l" fontAlgn="t"/>
                      <a:r>
                        <a:rPr lang="sv-SE" sz="1100" u="none" strike="noStrike">
                          <a:effectLst/>
                        </a:rPr>
                        <a:t>Välfärd Samhällsservice Paviljongvägen</a:t>
                      </a:r>
                      <a:endParaRPr lang="sv-SE" sz="1100" b="0" i="0" u="none" strike="noStrike">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dirty="0">
                          <a:effectLst/>
                        </a:rPr>
                        <a:t>0</a:t>
                      </a:r>
                      <a:endParaRPr lang="sv-S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95903837"/>
                  </a:ext>
                </a:extLst>
              </a:tr>
              <a:tr h="216302">
                <a:tc>
                  <a:txBody>
                    <a:bodyPr/>
                    <a:lstStyle/>
                    <a:p>
                      <a:pPr algn="l" fontAlgn="t"/>
                      <a:r>
                        <a:rPr lang="sv-SE" sz="1100" u="none" strike="noStrike" dirty="0">
                          <a:effectLst/>
                        </a:rPr>
                        <a:t>Välfärd Samhällsservice </a:t>
                      </a:r>
                      <a:r>
                        <a:rPr lang="sv-SE" sz="1100" u="none" strike="noStrike" dirty="0" err="1">
                          <a:effectLst/>
                        </a:rPr>
                        <a:t>Svarvarevägen</a:t>
                      </a:r>
                      <a:endParaRPr lang="sv-SE" sz="1100" b="0" i="0" u="none" strike="noStrike" dirty="0">
                        <a:solidFill>
                          <a:srgbClr val="000000"/>
                        </a:solidFill>
                        <a:effectLst/>
                        <a:latin typeface="Calibri" panose="020F0502020204030204" pitchFamily="34" charset="0"/>
                      </a:endParaRPr>
                    </a:p>
                  </a:txBody>
                  <a:tcPr marL="180000" marR="9525" marT="9525" marB="0"/>
                </a:tc>
                <a:tc>
                  <a:txBody>
                    <a:bodyPr/>
                    <a:lstStyle/>
                    <a:p>
                      <a:pPr algn="ctr" fontAlgn="t"/>
                      <a:r>
                        <a:rPr lang="sv-SE" sz="1100" u="none" strike="noStrike" dirty="0">
                          <a:effectLst/>
                        </a:rPr>
                        <a:t>3</a:t>
                      </a:r>
                      <a:endParaRPr lang="sv-SE"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77548455"/>
                  </a:ext>
                </a:extLst>
              </a:tr>
            </a:tbl>
          </a:graphicData>
        </a:graphic>
      </p:graphicFrame>
    </p:spTree>
    <p:extLst>
      <p:ext uri="{BB962C8B-B14F-4D97-AF65-F5344CB8AC3E}">
        <p14:creationId xmlns:p14="http://schemas.microsoft.com/office/powerpoint/2010/main" val="212974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r>
              <a:rPr lang="sv-SE" dirty="0"/>
              <a:t>Totalt</a:t>
            </a:r>
          </a:p>
        </p:txBody>
      </p:sp>
    </p:spTree>
    <p:extLst>
      <p:ext uri="{BB962C8B-B14F-4D97-AF65-F5344CB8AC3E}">
        <p14:creationId xmlns:p14="http://schemas.microsoft.com/office/powerpoint/2010/main" val="122294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6264852"/>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1323</TotalTime>
  <Words>773</Words>
  <Application>Microsoft Office PowerPoint</Application>
  <PresentationFormat>Bredbild</PresentationFormat>
  <Paragraphs>95</Paragraphs>
  <Slides>21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Tahoma</vt:lpstr>
      <vt:lpstr>Origo Group 2018 PPt</vt:lpstr>
      <vt:lpstr>Nacka Kommun  LSS</vt:lpstr>
      <vt:lpstr>Innehåll</vt:lpstr>
      <vt:lpstr>Sammanfattning</vt:lpstr>
      <vt:lpstr>Sammanfattning</vt:lpstr>
      <vt:lpstr>Sammanfattning</vt:lpstr>
      <vt:lpstr>Om undersökningen</vt:lpstr>
      <vt:lpstr>Om undersökningen</vt:lpstr>
      <vt:lpstr>Resultat Totalt</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Slutsats</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Odhe Monica</cp:lastModifiedBy>
  <cp:revision>139</cp:revision>
  <cp:lastPrinted>2018-10-22T12:56:27Z</cp:lastPrinted>
  <dcterms:created xsi:type="dcterms:W3CDTF">2018-09-12T13:48:56Z</dcterms:created>
  <dcterms:modified xsi:type="dcterms:W3CDTF">2018-11-05T08:49:54Z</dcterms:modified>
</cp:coreProperties>
</file>