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14" r:id="rId4"/>
    <p:sldId id="315" r:id="rId5"/>
    <p:sldId id="395" r:id="rId6"/>
    <p:sldId id="272" r:id="rId7"/>
    <p:sldId id="321" r:id="rId8"/>
    <p:sldId id="260" r:id="rId9"/>
    <p:sldId id="371" r:id="rId10"/>
    <p:sldId id="373" r:id="rId11"/>
    <p:sldId id="374" r:id="rId12"/>
    <p:sldId id="375" r:id="rId13"/>
    <p:sldId id="376" r:id="rId14"/>
    <p:sldId id="377" r:id="rId15"/>
    <p:sldId id="378" r:id="rId16"/>
    <p:sldId id="379" r:id="rId17"/>
    <p:sldId id="380" r:id="rId18"/>
    <p:sldId id="381" r:id="rId19"/>
    <p:sldId id="382" r:id="rId20"/>
    <p:sldId id="383" r:id="rId21"/>
    <p:sldId id="318" r:id="rId22"/>
    <p:sldId id="372" r:id="rId23"/>
    <p:sldId id="384" r:id="rId24"/>
    <p:sldId id="385" r:id="rId25"/>
    <p:sldId id="386" r:id="rId26"/>
    <p:sldId id="387" r:id="rId27"/>
    <p:sldId id="388" r:id="rId28"/>
    <p:sldId id="389" r:id="rId29"/>
    <p:sldId id="390" r:id="rId30"/>
    <p:sldId id="391" r:id="rId31"/>
    <p:sldId id="392" r:id="rId32"/>
    <p:sldId id="393" r:id="rId33"/>
    <p:sldId id="394" r:id="rId34"/>
    <p:sldId id="317" r:id="rId35"/>
    <p:sldId id="282" r:id="rId36"/>
  </p:sldIdLst>
  <p:sldSz cx="12192000" cy="6858000"/>
  <p:notesSz cx="7010400" cy="9296400"/>
  <p:defaultTextStyle>
    <a:defPPr>
      <a:defRPr lang="sv-SE"/>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19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ida 2">
    <p:spTree>
      <p:nvGrpSpPr>
        <p:cNvPr id="1" name=""/>
        <p:cNvGrpSpPr/>
        <p:nvPr/>
      </p:nvGrpSpPr>
      <p:grpSpPr>
        <a:xfrm>
          <a:off x="0" y="0"/>
          <a:ext cx="0" cy="0"/>
          <a:chOff x="0" y="0"/>
          <a:chExt cx="0" cy="0"/>
        </a:xfrm>
      </p:grpSpPr>
      <p:sp>
        <p:nvSpPr>
          <p:cNvPr id="14" name="Platshållare för bild 2">
            <a:extLst>
              <a:ext uri="{FF2B5EF4-FFF2-40B4-BE49-F238E27FC236}">
                <a16:creationId xmlns:a16="http://schemas.microsoft.com/office/drawing/2014/main" id="{1B88160D-60C4-D143-BE4B-82784E5915E6}"/>
              </a:ext>
            </a:extLst>
          </p:cNvPr>
          <p:cNvSpPr>
            <a:spLocks noGrp="1"/>
          </p:cNvSpPr>
          <p:nvPr>
            <p:ph type="pic" idx="1"/>
          </p:nvPr>
        </p:nvSpPr>
        <p:spPr>
          <a:xfrm>
            <a:off x="181024" y="192000"/>
            <a:ext cx="6510181" cy="610560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5" name="Bildobjekt 4">
            <a:extLst>
              <a:ext uri="{FF2B5EF4-FFF2-40B4-BE49-F238E27FC236}">
                <a16:creationId xmlns:a16="http://schemas.microsoft.com/office/drawing/2014/main" id="{BD6B738D-5130-794F-A412-E696878AA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1" y="6479439"/>
            <a:ext cx="1314068" cy="227524"/>
          </a:xfrm>
          <a:prstGeom prst="rect">
            <a:avLst/>
          </a:prstGeom>
        </p:spPr>
      </p:pic>
      <p:sp>
        <p:nvSpPr>
          <p:cNvPr id="11" name="Platshållare för text 3">
            <a:extLst>
              <a:ext uri="{FF2B5EF4-FFF2-40B4-BE49-F238E27FC236}">
                <a16:creationId xmlns:a16="http://schemas.microsoft.com/office/drawing/2014/main" id="{3831B000-435F-A040-9ED9-5EC452F267F2}"/>
              </a:ext>
            </a:extLst>
          </p:cNvPr>
          <p:cNvSpPr>
            <a:spLocks noGrp="1"/>
          </p:cNvSpPr>
          <p:nvPr>
            <p:ph type="body" sz="half" idx="10" hasCustomPrompt="1"/>
          </p:nvPr>
        </p:nvSpPr>
        <p:spPr>
          <a:xfrm>
            <a:off x="7468665"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Projekt</a:t>
            </a:r>
          </a:p>
        </p:txBody>
      </p:sp>
      <p:sp>
        <p:nvSpPr>
          <p:cNvPr id="12" name="Platshållare för text 3">
            <a:extLst>
              <a:ext uri="{FF2B5EF4-FFF2-40B4-BE49-F238E27FC236}">
                <a16:creationId xmlns:a16="http://schemas.microsoft.com/office/drawing/2014/main" id="{0D415A95-A4D3-B54A-B24A-08858E2A07DC}"/>
              </a:ext>
            </a:extLst>
          </p:cNvPr>
          <p:cNvSpPr>
            <a:spLocks noGrp="1"/>
          </p:cNvSpPr>
          <p:nvPr>
            <p:ph type="body" sz="half" idx="11" hasCustomPrompt="1"/>
          </p:nvPr>
        </p:nvSpPr>
        <p:spPr>
          <a:xfrm>
            <a:off x="8984049"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Datum</a:t>
            </a:r>
          </a:p>
        </p:txBody>
      </p:sp>
      <p:sp>
        <p:nvSpPr>
          <p:cNvPr id="13" name="Platshållare för text 3">
            <a:extLst>
              <a:ext uri="{FF2B5EF4-FFF2-40B4-BE49-F238E27FC236}">
                <a16:creationId xmlns:a16="http://schemas.microsoft.com/office/drawing/2014/main" id="{2EC1A8C2-C699-4C43-B93C-C14F05318D2A}"/>
              </a:ext>
            </a:extLst>
          </p:cNvPr>
          <p:cNvSpPr>
            <a:spLocks noGrp="1"/>
          </p:cNvSpPr>
          <p:nvPr>
            <p:ph type="body" sz="half" idx="12" hasCustomPrompt="1"/>
          </p:nvPr>
        </p:nvSpPr>
        <p:spPr>
          <a:xfrm>
            <a:off x="10485801"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Namn</a:t>
            </a:r>
          </a:p>
        </p:txBody>
      </p:sp>
      <p:sp>
        <p:nvSpPr>
          <p:cNvPr id="10" name="Platshållare för text 3">
            <a:extLst>
              <a:ext uri="{FF2B5EF4-FFF2-40B4-BE49-F238E27FC236}">
                <a16:creationId xmlns:a16="http://schemas.microsoft.com/office/drawing/2014/main" id="{F3F02BE4-A1B7-DF40-974E-632F300F059B}"/>
              </a:ext>
            </a:extLst>
          </p:cNvPr>
          <p:cNvSpPr>
            <a:spLocks noGrp="1"/>
          </p:cNvSpPr>
          <p:nvPr>
            <p:ph type="body" sz="half" idx="2"/>
          </p:nvPr>
        </p:nvSpPr>
        <p:spPr>
          <a:xfrm>
            <a:off x="7322097" y="3572860"/>
            <a:ext cx="3989857" cy="960000"/>
          </a:xfrm>
          <a:prstGeom prst="rect">
            <a:avLst/>
          </a:prstGeom>
        </p:spPr>
        <p:txBody>
          <a:bodyPr/>
          <a:lstStyle>
            <a:lvl1pPr marL="0" indent="0" algn="r">
              <a:buNone/>
              <a:defRPr lang="sv-SE"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a:t>Redigera format för bakgrundstext</a:t>
            </a:r>
          </a:p>
        </p:txBody>
      </p:sp>
      <p:sp>
        <p:nvSpPr>
          <p:cNvPr id="9" name="Rubrik 1">
            <a:extLst>
              <a:ext uri="{FF2B5EF4-FFF2-40B4-BE49-F238E27FC236}">
                <a16:creationId xmlns:a16="http://schemas.microsoft.com/office/drawing/2014/main" id="{C84962E1-EF9C-8E4C-AE46-60F2F4213367}"/>
              </a:ext>
            </a:extLst>
          </p:cNvPr>
          <p:cNvSpPr>
            <a:spLocks noGrp="1"/>
          </p:cNvSpPr>
          <p:nvPr>
            <p:ph type="title" hasCustomPrompt="1"/>
          </p:nvPr>
        </p:nvSpPr>
        <p:spPr>
          <a:xfrm>
            <a:off x="5259265" y="2320761"/>
            <a:ext cx="6041707" cy="1325033"/>
          </a:xfrm>
          <a:prstGeom prst="rect">
            <a:avLst/>
          </a:prstGeom>
        </p:spPr>
        <p:txBody>
          <a:bodyPr/>
          <a:lstStyle>
            <a:lvl1pPr algn="r">
              <a:defRPr lang="en-GB" sz="8000" dirty="0"/>
            </a:lvl1pPr>
          </a:lstStyle>
          <a:p>
            <a:r>
              <a:rPr lang="sv-SE" dirty="0"/>
              <a:t>Rubrik</a:t>
            </a:r>
            <a:endParaRPr lang="en-GB" dirty="0"/>
          </a:p>
        </p:txBody>
      </p:sp>
    </p:spTree>
    <p:extLst>
      <p:ext uri="{BB962C8B-B14F-4D97-AF65-F5344CB8AC3E}">
        <p14:creationId xmlns:p14="http://schemas.microsoft.com/office/powerpoint/2010/main" val="37831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pitelavdelare bild Pistage">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8B52586-BCB7-4FCD-898F-584516FA6303}"/>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9729E835-DA04-4B2C-AED6-0C3E8C5FBDBA}"/>
              </a:ext>
            </a:extLst>
          </p:cNvPr>
          <p:cNvSpPr>
            <a:spLocks/>
          </p:cNvSpPr>
          <p:nvPr userDrawn="1"/>
        </p:nvSpPr>
        <p:spPr>
          <a:xfrm>
            <a:off x="192000" y="192001"/>
            <a:ext cx="11808000" cy="6475200"/>
          </a:xfrm>
          <a:prstGeom prst="rec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E1CB745A-EBB7-4088-BAFA-1D776536DEA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1010992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 + brödtext + bakgrun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FBF423D-246D-A34D-B65E-7AB0282843C3}"/>
              </a:ext>
            </a:extLst>
          </p:cNvPr>
          <p:cNvSpPr>
            <a:spLocks/>
          </p:cNvSpPr>
          <p:nvPr/>
        </p:nvSpPr>
        <p:spPr>
          <a:xfrm>
            <a:off x="192000" y="191400"/>
            <a:ext cx="11808000" cy="6475200"/>
          </a:xfrm>
          <a:prstGeom prst="rect">
            <a:avLst/>
          </a:prstGeom>
          <a:solidFill>
            <a:srgbClr val="5F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6AA12195-EAAF-8A46-A813-E797A2D8220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6">
            <a:extLst>
              <a:ext uri="{FF2B5EF4-FFF2-40B4-BE49-F238E27FC236}">
                <a16:creationId xmlns:a16="http://schemas.microsoft.com/office/drawing/2014/main" id="{3119F2F0-37F3-2146-B524-9ED302113979}"/>
              </a:ext>
            </a:extLst>
          </p:cNvPr>
          <p:cNvSpPr>
            <a:spLocks noGrp="1"/>
          </p:cNvSpPr>
          <p:nvPr>
            <p:ph type="title" hasCustomPrompt="1"/>
          </p:nvPr>
        </p:nvSpPr>
        <p:spPr>
          <a:xfrm>
            <a:off x="960000" y="2784004"/>
            <a:ext cx="6624000" cy="720153"/>
          </a:xfrm>
          <a:prstGeom prst="rect">
            <a:avLst/>
          </a:prstGeom>
        </p:spPr>
        <p:txBody>
          <a:bodyPr>
            <a:noAutofit/>
          </a:bodyPr>
          <a:lstStyle>
            <a:lvl1pPr>
              <a:defRPr lang="sv-SE" dirty="0">
                <a:solidFill>
                  <a:schemeClr val="bg1"/>
                </a:solidFill>
              </a:defRPr>
            </a:lvl1pPr>
          </a:lstStyle>
          <a:p>
            <a:r>
              <a:rPr lang="sv-SE" dirty="0"/>
              <a:t>Rubrik</a:t>
            </a:r>
          </a:p>
        </p:txBody>
      </p:sp>
      <p:sp>
        <p:nvSpPr>
          <p:cNvPr id="8" name="Platshållare för text 3">
            <a:extLst>
              <a:ext uri="{FF2B5EF4-FFF2-40B4-BE49-F238E27FC236}">
                <a16:creationId xmlns:a16="http://schemas.microsoft.com/office/drawing/2014/main" id="{4B67A201-AEF6-2648-977B-266608186EE1}"/>
              </a:ext>
            </a:extLst>
          </p:cNvPr>
          <p:cNvSpPr>
            <a:spLocks noGrp="1"/>
          </p:cNvSpPr>
          <p:nvPr>
            <p:ph type="body" sz="half" idx="2" hasCustomPrompt="1"/>
          </p:nvPr>
        </p:nvSpPr>
        <p:spPr>
          <a:xfrm>
            <a:off x="959999" y="3475356"/>
            <a:ext cx="9600000" cy="2172645"/>
          </a:xfrm>
          <a:prstGeom prst="rect">
            <a:avLst/>
          </a:prstGeom>
        </p:spPr>
        <p:txBody>
          <a:bodyPr>
            <a:noAutofit/>
          </a:bodyPr>
          <a:lstStyle>
            <a:lvl1pPr marL="0" indent="0">
              <a:buNone/>
              <a:defRPr lang="sv-SE" dirty="0">
                <a:solidFill>
                  <a:schemeClr val="bg1"/>
                </a:solidFill>
              </a:defRPr>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Brödtext</a:t>
            </a:r>
          </a:p>
        </p:txBody>
      </p:sp>
      <p:sp>
        <p:nvSpPr>
          <p:cNvPr id="9" name="textruta 8">
            <a:extLst>
              <a:ext uri="{FF2B5EF4-FFF2-40B4-BE49-F238E27FC236}">
                <a16:creationId xmlns:a16="http://schemas.microsoft.com/office/drawing/2014/main" id="{A4210897-BB58-4ACF-BC3D-45FC48446AA8}"/>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5877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ubrik + brödtext + symbol">
    <p:spTree>
      <p:nvGrpSpPr>
        <p:cNvPr id="1" name=""/>
        <p:cNvGrpSpPr/>
        <p:nvPr/>
      </p:nvGrpSpPr>
      <p:grpSpPr>
        <a:xfrm>
          <a:off x="0" y="0"/>
          <a:ext cx="0" cy="0"/>
          <a:chOff x="0" y="0"/>
          <a:chExt cx="0" cy="0"/>
        </a:xfrm>
      </p:grpSpPr>
      <p:sp>
        <p:nvSpPr>
          <p:cNvPr id="12" name="Frihandsfigur: Form 11">
            <a:extLst>
              <a:ext uri="{FF2B5EF4-FFF2-40B4-BE49-F238E27FC236}">
                <a16:creationId xmlns:a16="http://schemas.microsoft.com/office/drawing/2014/main" id="{57FF4849-17BC-476F-AC6B-C82D4EABB407}"/>
              </a:ext>
            </a:extLst>
          </p:cNvPr>
          <p:cNvSpPr/>
          <p:nvPr/>
        </p:nvSpPr>
        <p:spPr>
          <a:xfrm rot="10800000">
            <a:off x="9955953" y="0"/>
            <a:ext cx="2236047" cy="3551391"/>
          </a:xfrm>
          <a:custGeom>
            <a:avLst/>
            <a:gdLst>
              <a:gd name="connsiteX0" fmla="*/ 0 w 1677035"/>
              <a:gd name="connsiteY0" fmla="*/ 0 h 2663543"/>
              <a:gd name="connsiteX1" fmla="*/ 96129 w 1677035"/>
              <a:gd name="connsiteY1" fmla="*/ 35183 h 2663543"/>
              <a:gd name="connsiteX2" fmla="*/ 1677035 w 1677035"/>
              <a:gd name="connsiteY2" fmla="*/ 2420216 h 2663543"/>
              <a:gd name="connsiteX3" fmla="*/ 1664748 w 1677035"/>
              <a:gd name="connsiteY3" fmla="*/ 2663543 h 2663543"/>
              <a:gd name="connsiteX4" fmla="*/ 718398 w 1677035"/>
              <a:gd name="connsiteY4" fmla="*/ 2663543 h 2663543"/>
              <a:gd name="connsiteX5" fmla="*/ 729792 w 1677035"/>
              <a:gd name="connsiteY5" fmla="*/ 2588891 h 2663543"/>
              <a:gd name="connsiteX6" fmla="*/ 738309 w 1677035"/>
              <a:gd name="connsiteY6" fmla="*/ 2420216 h 2663543"/>
              <a:gd name="connsiteX7" fmla="*/ 10963 w 1677035"/>
              <a:gd name="connsiteY7" fmla="*/ 1052243 h 2663543"/>
              <a:gd name="connsiteX8" fmla="*/ 0 w 1677035"/>
              <a:gd name="connsiteY8" fmla="*/ 1045582 h 266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035" h="2663543">
                <a:moveTo>
                  <a:pt x="0" y="0"/>
                </a:moveTo>
                <a:lnTo>
                  <a:pt x="96129" y="35183"/>
                </a:lnTo>
                <a:cubicBezTo>
                  <a:pt x="1025161" y="428131"/>
                  <a:pt x="1677035" y="1348047"/>
                  <a:pt x="1677035" y="2420216"/>
                </a:cubicBezTo>
                <a:lnTo>
                  <a:pt x="1664748" y="2663543"/>
                </a:lnTo>
                <a:lnTo>
                  <a:pt x="718398" y="2663543"/>
                </a:lnTo>
                <a:lnTo>
                  <a:pt x="729792" y="2588891"/>
                </a:lnTo>
                <a:cubicBezTo>
                  <a:pt x="735424" y="2533432"/>
                  <a:pt x="738309" y="2477161"/>
                  <a:pt x="738309" y="2420216"/>
                </a:cubicBezTo>
                <a:cubicBezTo>
                  <a:pt x="738309" y="1850769"/>
                  <a:pt x="449791" y="1348709"/>
                  <a:pt x="10963" y="1052243"/>
                </a:cubicBezTo>
                <a:lnTo>
                  <a:pt x="0" y="1045582"/>
                </a:lnTo>
                <a:close/>
              </a:path>
            </a:pathLst>
          </a:custGeom>
          <a:solidFill>
            <a:schemeClr val="accent2">
              <a:lumMod val="60000"/>
              <a:lumOff val="4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pic>
        <p:nvPicPr>
          <p:cNvPr id="8" name="Bildobjekt 125">
            <a:extLst>
              <a:ext uri="{FF2B5EF4-FFF2-40B4-BE49-F238E27FC236}">
                <a16:creationId xmlns:a16="http://schemas.microsoft.com/office/drawing/2014/main" id="{5B2CD26C-BD55-CF44-9999-05796A1DB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9" name="Rubrik 6">
            <a:extLst>
              <a:ext uri="{FF2B5EF4-FFF2-40B4-BE49-F238E27FC236}">
                <a16:creationId xmlns:a16="http://schemas.microsoft.com/office/drawing/2014/main" id="{D50546EB-4B6D-3F47-B7A5-BB23C38F69DD}"/>
              </a:ext>
            </a:extLst>
          </p:cNvPr>
          <p:cNvSpPr>
            <a:spLocks noGrp="1"/>
          </p:cNvSpPr>
          <p:nvPr>
            <p:ph type="title" hasCustomPrompt="1"/>
          </p:nvPr>
        </p:nvSpPr>
        <p:spPr>
          <a:xfrm>
            <a:off x="960000" y="2784004"/>
            <a:ext cx="6624000" cy="720153"/>
          </a:xfrm>
          <a:prstGeom prst="rect">
            <a:avLst/>
          </a:prstGeom>
        </p:spPr>
        <p:txBody>
          <a:bodyPr/>
          <a:lstStyle>
            <a:lvl1pPr>
              <a:defRPr lang="sv-SE" dirty="0"/>
            </a:lvl1pPr>
          </a:lstStyle>
          <a:p>
            <a:r>
              <a:rPr lang="sv-SE" dirty="0"/>
              <a:t>Rubrik</a:t>
            </a:r>
          </a:p>
        </p:txBody>
      </p:sp>
      <p:sp>
        <p:nvSpPr>
          <p:cNvPr id="10" name="Platshållare för text 3">
            <a:extLst>
              <a:ext uri="{FF2B5EF4-FFF2-40B4-BE49-F238E27FC236}">
                <a16:creationId xmlns:a16="http://schemas.microsoft.com/office/drawing/2014/main" id="{620102BE-00C2-A14F-B67C-AD89581E95B6}"/>
              </a:ext>
            </a:extLst>
          </p:cNvPr>
          <p:cNvSpPr>
            <a:spLocks noGrp="1"/>
          </p:cNvSpPr>
          <p:nvPr>
            <p:ph type="body" sz="half" idx="2" hasCustomPrompt="1"/>
          </p:nvPr>
        </p:nvSpPr>
        <p:spPr>
          <a:xfrm>
            <a:off x="959999" y="3475356"/>
            <a:ext cx="9600000" cy="2172645"/>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7" name="textruta 6">
            <a:extLst>
              <a:ext uri="{FF2B5EF4-FFF2-40B4-BE49-F238E27FC236}">
                <a16:creationId xmlns:a16="http://schemas.microsoft.com/office/drawing/2014/main" id="{CB25C03A-5A5F-4765-8B38-C79B7DBDBE8F}"/>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57529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ubrik + brödtext">
    <p:spTree>
      <p:nvGrpSpPr>
        <p:cNvPr id="1" name=""/>
        <p:cNvGrpSpPr/>
        <p:nvPr/>
      </p:nvGrpSpPr>
      <p:grpSpPr>
        <a:xfrm>
          <a:off x="0" y="0"/>
          <a:ext cx="0" cy="0"/>
          <a:chOff x="0" y="0"/>
          <a:chExt cx="0" cy="0"/>
        </a:xfrm>
      </p:grpSpPr>
      <p:pic>
        <p:nvPicPr>
          <p:cNvPr id="8" name="Bildobjekt 125">
            <a:extLst>
              <a:ext uri="{FF2B5EF4-FFF2-40B4-BE49-F238E27FC236}">
                <a16:creationId xmlns:a16="http://schemas.microsoft.com/office/drawing/2014/main" id="{5B2CD26C-BD55-CF44-9999-05796A1DB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9" name="Rubrik 6">
            <a:extLst>
              <a:ext uri="{FF2B5EF4-FFF2-40B4-BE49-F238E27FC236}">
                <a16:creationId xmlns:a16="http://schemas.microsoft.com/office/drawing/2014/main" id="{D50546EB-4B6D-3F47-B7A5-BB23C38F69DD}"/>
              </a:ext>
            </a:extLst>
          </p:cNvPr>
          <p:cNvSpPr>
            <a:spLocks noGrp="1"/>
          </p:cNvSpPr>
          <p:nvPr>
            <p:ph type="title" hasCustomPrompt="1"/>
          </p:nvPr>
        </p:nvSpPr>
        <p:spPr>
          <a:xfrm>
            <a:off x="960000" y="2784004"/>
            <a:ext cx="6624000" cy="720153"/>
          </a:xfrm>
          <a:prstGeom prst="rect">
            <a:avLst/>
          </a:prstGeom>
        </p:spPr>
        <p:txBody>
          <a:bodyPr/>
          <a:lstStyle>
            <a:lvl1pPr>
              <a:defRPr lang="sv-SE" dirty="0"/>
            </a:lvl1pPr>
          </a:lstStyle>
          <a:p>
            <a:r>
              <a:rPr lang="sv-SE" dirty="0"/>
              <a:t>Rubrik</a:t>
            </a:r>
          </a:p>
        </p:txBody>
      </p:sp>
      <p:sp>
        <p:nvSpPr>
          <p:cNvPr id="10" name="Platshållare för text 3">
            <a:extLst>
              <a:ext uri="{FF2B5EF4-FFF2-40B4-BE49-F238E27FC236}">
                <a16:creationId xmlns:a16="http://schemas.microsoft.com/office/drawing/2014/main" id="{620102BE-00C2-A14F-B67C-AD89581E95B6}"/>
              </a:ext>
            </a:extLst>
          </p:cNvPr>
          <p:cNvSpPr>
            <a:spLocks noGrp="1"/>
          </p:cNvSpPr>
          <p:nvPr>
            <p:ph type="body" sz="half" idx="2" hasCustomPrompt="1"/>
          </p:nvPr>
        </p:nvSpPr>
        <p:spPr>
          <a:xfrm>
            <a:off x="959999" y="3475356"/>
            <a:ext cx="9600000" cy="2172645"/>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5" name="textruta 4">
            <a:extLst>
              <a:ext uri="{FF2B5EF4-FFF2-40B4-BE49-F238E27FC236}">
                <a16:creationId xmlns:a16="http://schemas.microsoft.com/office/drawing/2014/main" id="{EF4AC35D-22E6-4DF1-A78A-1CC4136B5045}"/>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561255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 brödtext + stående bild">
    <p:spTree>
      <p:nvGrpSpPr>
        <p:cNvPr id="1" name=""/>
        <p:cNvGrpSpPr/>
        <p:nvPr/>
      </p:nvGrpSpPr>
      <p:grpSpPr>
        <a:xfrm>
          <a:off x="0" y="0"/>
          <a:ext cx="0" cy="0"/>
          <a:chOff x="0" y="0"/>
          <a:chExt cx="0" cy="0"/>
        </a:xfrm>
      </p:grpSpPr>
      <p:sp>
        <p:nvSpPr>
          <p:cNvPr id="20" name="Platshållare för bild 2">
            <a:extLst>
              <a:ext uri="{FF2B5EF4-FFF2-40B4-BE49-F238E27FC236}">
                <a16:creationId xmlns:a16="http://schemas.microsoft.com/office/drawing/2014/main" id="{F8547EAC-CC08-D843-9DF1-CC42F97B17D5}"/>
              </a:ext>
            </a:extLst>
          </p:cNvPr>
          <p:cNvSpPr>
            <a:spLocks noGrp="1"/>
          </p:cNvSpPr>
          <p:nvPr>
            <p:ph type="pic" idx="1"/>
          </p:nvPr>
        </p:nvSpPr>
        <p:spPr>
          <a:xfrm>
            <a:off x="6585603" y="201101"/>
            <a:ext cx="5423436" cy="647520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sp>
        <p:nvSpPr>
          <p:cNvPr id="17" name="Rubrik 6">
            <a:extLst>
              <a:ext uri="{FF2B5EF4-FFF2-40B4-BE49-F238E27FC236}">
                <a16:creationId xmlns:a16="http://schemas.microsoft.com/office/drawing/2014/main" id="{16F5E734-21B6-AC43-8307-EAD7B27F555B}"/>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8" name="Platshållare för text 3">
            <a:extLst>
              <a:ext uri="{FF2B5EF4-FFF2-40B4-BE49-F238E27FC236}">
                <a16:creationId xmlns:a16="http://schemas.microsoft.com/office/drawing/2014/main" id="{4242F91F-7491-2948-BFFD-46F5DEED2A1B}"/>
              </a:ext>
            </a:extLst>
          </p:cNvPr>
          <p:cNvSpPr>
            <a:spLocks noGrp="1"/>
          </p:cNvSpPr>
          <p:nvPr>
            <p:ph type="body" sz="half" idx="2" hasCustomPrompt="1"/>
          </p:nvPr>
        </p:nvSpPr>
        <p:spPr>
          <a:xfrm>
            <a:off x="960002" y="3475357"/>
            <a:ext cx="5121953" cy="3200947"/>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pic>
        <p:nvPicPr>
          <p:cNvPr id="8" name="Bildobjekt 125">
            <a:extLst>
              <a:ext uri="{FF2B5EF4-FFF2-40B4-BE49-F238E27FC236}">
                <a16:creationId xmlns:a16="http://schemas.microsoft.com/office/drawing/2014/main" id="{4F726289-2DA8-41EE-A1DB-CC38B0CC1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7" name="textruta 6">
            <a:extLst>
              <a:ext uri="{FF2B5EF4-FFF2-40B4-BE49-F238E27FC236}">
                <a16:creationId xmlns:a16="http://schemas.microsoft.com/office/drawing/2014/main" id="{0DC5D5ED-15F2-4D52-9AF4-CB630B9BD0F6}"/>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045352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 brödtext + liggande bild">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EB77A71C-D240-4A62-80CE-228D4DE1719D}"/>
              </a:ext>
            </a:extLst>
          </p:cNvPr>
          <p:cNvSpPr/>
          <p:nvPr/>
        </p:nvSpPr>
        <p:spPr>
          <a:xfrm>
            <a:off x="8457468" y="2485525"/>
            <a:ext cx="3734533" cy="4372479"/>
          </a:xfrm>
          <a:custGeom>
            <a:avLst/>
            <a:gdLst>
              <a:gd name="connsiteX0" fmla="*/ 2800900 w 2800900"/>
              <a:gd name="connsiteY0" fmla="*/ 0 h 3279359"/>
              <a:gd name="connsiteX1" fmla="*/ 2800900 w 2800900"/>
              <a:gd name="connsiteY1" fmla="*/ 1118651 h 3279359"/>
              <a:gd name="connsiteX2" fmla="*/ 2672310 w 2800900"/>
              <a:gd name="connsiteY2" fmla="*/ 1138276 h 3279359"/>
              <a:gd name="connsiteX3" fmla="*/ 1111968 w 2800900"/>
              <a:gd name="connsiteY3" fmla="*/ 3052751 h 3279359"/>
              <a:gd name="connsiteX4" fmla="*/ 1122057 w 2800900"/>
              <a:gd name="connsiteY4" fmla="*/ 3252555 h 3279359"/>
              <a:gd name="connsiteX5" fmla="*/ 1126148 w 2800900"/>
              <a:gd name="connsiteY5" fmla="*/ 3279359 h 3279359"/>
              <a:gd name="connsiteX6" fmla="*/ 9223 w 2800900"/>
              <a:gd name="connsiteY6" fmla="*/ 3279359 h 3279359"/>
              <a:gd name="connsiteX7" fmla="*/ 3990 w 2800900"/>
              <a:gd name="connsiteY7" fmla="*/ 3210535 h 3279359"/>
              <a:gd name="connsiteX8" fmla="*/ 0 w 2800900"/>
              <a:gd name="connsiteY8" fmla="*/ 3052751 h 3279359"/>
              <a:gd name="connsiteX9" fmla="*/ 2752650 w 2800900"/>
              <a:gd name="connsiteY9" fmla="*/ 2436 h 32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900" h="3279359">
                <a:moveTo>
                  <a:pt x="2800900" y="0"/>
                </a:moveTo>
                <a:lnTo>
                  <a:pt x="2800900" y="1118651"/>
                </a:lnTo>
                <a:lnTo>
                  <a:pt x="2672310" y="1138276"/>
                </a:lnTo>
                <a:cubicBezTo>
                  <a:pt x="1781825" y="1320496"/>
                  <a:pt x="1111968" y="2108397"/>
                  <a:pt x="1111968" y="3052751"/>
                </a:cubicBezTo>
                <a:cubicBezTo>
                  <a:pt x="1111968" y="3120205"/>
                  <a:pt x="1115386" y="3186861"/>
                  <a:pt x="1122057" y="3252555"/>
                </a:cubicBezTo>
                <a:lnTo>
                  <a:pt x="1126148" y="3279359"/>
                </a:lnTo>
                <a:lnTo>
                  <a:pt x="9223" y="3279359"/>
                </a:lnTo>
                <a:lnTo>
                  <a:pt x="3990" y="3210535"/>
                </a:lnTo>
                <a:cubicBezTo>
                  <a:pt x="1341" y="3158275"/>
                  <a:pt x="0" y="3105670"/>
                  <a:pt x="0" y="3052751"/>
                </a:cubicBezTo>
                <a:cubicBezTo>
                  <a:pt x="0" y="1465203"/>
                  <a:pt x="1206528" y="159454"/>
                  <a:pt x="2752650" y="2436"/>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0002" y="3475357"/>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bild 2">
            <a:extLst>
              <a:ext uri="{FF2B5EF4-FFF2-40B4-BE49-F238E27FC236}">
                <a16:creationId xmlns:a16="http://schemas.microsoft.com/office/drawing/2014/main" id="{A5C91C99-E3E8-D742-8931-3F0B47743594}"/>
              </a:ext>
            </a:extLst>
          </p:cNvPr>
          <p:cNvSpPr>
            <a:spLocks noGrp="1"/>
          </p:cNvSpPr>
          <p:nvPr>
            <p:ph type="pic" idx="1"/>
          </p:nvPr>
        </p:nvSpPr>
        <p:spPr>
          <a:xfrm>
            <a:off x="6585603" y="201103"/>
            <a:ext cx="5423436" cy="3641693"/>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16" name="Bildobjekt 125">
            <a:extLst>
              <a:ext uri="{FF2B5EF4-FFF2-40B4-BE49-F238E27FC236}">
                <a16:creationId xmlns:a16="http://schemas.microsoft.com/office/drawing/2014/main" id="{8E1A35BC-3BF5-A44B-AC3A-7A9778366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7" name="textruta 6">
            <a:extLst>
              <a:ext uri="{FF2B5EF4-FFF2-40B4-BE49-F238E27FC236}">
                <a16:creationId xmlns:a16="http://schemas.microsoft.com/office/drawing/2014/main" id="{47662561-8183-45C0-987C-8E35EE8634B3}"/>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680972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 brödtext + 2 st bilder">
    <p:spTree>
      <p:nvGrpSpPr>
        <p:cNvPr id="1" name=""/>
        <p:cNvGrpSpPr/>
        <p:nvPr/>
      </p:nvGrpSpPr>
      <p:grpSpPr>
        <a:xfrm>
          <a:off x="0" y="0"/>
          <a:ext cx="0" cy="0"/>
          <a:chOff x="0" y="0"/>
          <a:chExt cx="0" cy="0"/>
        </a:xfrm>
      </p:grpSpPr>
      <p:sp>
        <p:nvSpPr>
          <p:cNvPr id="9" name="Frihandsfigur: Form 8">
            <a:extLst>
              <a:ext uri="{FF2B5EF4-FFF2-40B4-BE49-F238E27FC236}">
                <a16:creationId xmlns:a16="http://schemas.microsoft.com/office/drawing/2014/main" id="{ADBF5B55-9899-4BB0-B215-E04635A42355}"/>
              </a:ext>
            </a:extLst>
          </p:cNvPr>
          <p:cNvSpPr/>
          <p:nvPr/>
        </p:nvSpPr>
        <p:spPr>
          <a:xfrm>
            <a:off x="8457468" y="2485525"/>
            <a:ext cx="3734533" cy="4372479"/>
          </a:xfrm>
          <a:custGeom>
            <a:avLst/>
            <a:gdLst>
              <a:gd name="connsiteX0" fmla="*/ 2800900 w 2800900"/>
              <a:gd name="connsiteY0" fmla="*/ 0 h 3279359"/>
              <a:gd name="connsiteX1" fmla="*/ 2800900 w 2800900"/>
              <a:gd name="connsiteY1" fmla="*/ 1118651 h 3279359"/>
              <a:gd name="connsiteX2" fmla="*/ 2672310 w 2800900"/>
              <a:gd name="connsiteY2" fmla="*/ 1138276 h 3279359"/>
              <a:gd name="connsiteX3" fmla="*/ 1111968 w 2800900"/>
              <a:gd name="connsiteY3" fmla="*/ 3052751 h 3279359"/>
              <a:gd name="connsiteX4" fmla="*/ 1122057 w 2800900"/>
              <a:gd name="connsiteY4" fmla="*/ 3252555 h 3279359"/>
              <a:gd name="connsiteX5" fmla="*/ 1126148 w 2800900"/>
              <a:gd name="connsiteY5" fmla="*/ 3279359 h 3279359"/>
              <a:gd name="connsiteX6" fmla="*/ 9223 w 2800900"/>
              <a:gd name="connsiteY6" fmla="*/ 3279359 h 3279359"/>
              <a:gd name="connsiteX7" fmla="*/ 3990 w 2800900"/>
              <a:gd name="connsiteY7" fmla="*/ 3210535 h 3279359"/>
              <a:gd name="connsiteX8" fmla="*/ 0 w 2800900"/>
              <a:gd name="connsiteY8" fmla="*/ 3052751 h 3279359"/>
              <a:gd name="connsiteX9" fmla="*/ 2752650 w 2800900"/>
              <a:gd name="connsiteY9" fmla="*/ 2436 h 32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900" h="3279359">
                <a:moveTo>
                  <a:pt x="2800900" y="0"/>
                </a:moveTo>
                <a:lnTo>
                  <a:pt x="2800900" y="1118651"/>
                </a:lnTo>
                <a:lnTo>
                  <a:pt x="2672310" y="1138276"/>
                </a:lnTo>
                <a:cubicBezTo>
                  <a:pt x="1781825" y="1320496"/>
                  <a:pt x="1111968" y="2108397"/>
                  <a:pt x="1111968" y="3052751"/>
                </a:cubicBezTo>
                <a:cubicBezTo>
                  <a:pt x="1111968" y="3120205"/>
                  <a:pt x="1115386" y="3186861"/>
                  <a:pt x="1122057" y="3252555"/>
                </a:cubicBezTo>
                <a:lnTo>
                  <a:pt x="1126148" y="3279359"/>
                </a:lnTo>
                <a:lnTo>
                  <a:pt x="9223" y="3279359"/>
                </a:lnTo>
                <a:lnTo>
                  <a:pt x="3990" y="3210535"/>
                </a:lnTo>
                <a:cubicBezTo>
                  <a:pt x="1341" y="3158275"/>
                  <a:pt x="0" y="3105670"/>
                  <a:pt x="0" y="3052751"/>
                </a:cubicBezTo>
                <a:cubicBezTo>
                  <a:pt x="0" y="1465203"/>
                  <a:pt x="1206528" y="159454"/>
                  <a:pt x="2752650" y="2436"/>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0002" y="3475357"/>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bild 2">
            <a:extLst>
              <a:ext uri="{FF2B5EF4-FFF2-40B4-BE49-F238E27FC236}">
                <a16:creationId xmlns:a16="http://schemas.microsoft.com/office/drawing/2014/main" id="{F35AB313-7A46-3049-99A0-E5950AB427FD}"/>
              </a:ext>
            </a:extLst>
          </p:cNvPr>
          <p:cNvSpPr>
            <a:spLocks noGrp="1"/>
          </p:cNvSpPr>
          <p:nvPr>
            <p:ph type="pic" idx="1"/>
          </p:nvPr>
        </p:nvSpPr>
        <p:spPr>
          <a:xfrm>
            <a:off x="7124585" y="178438"/>
            <a:ext cx="4884451" cy="317006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sp>
        <p:nvSpPr>
          <p:cNvPr id="14" name="Platshållare för bild 2">
            <a:extLst>
              <a:ext uri="{FF2B5EF4-FFF2-40B4-BE49-F238E27FC236}">
                <a16:creationId xmlns:a16="http://schemas.microsoft.com/office/drawing/2014/main" id="{FC5EA710-6462-5841-8B8C-2B6F8CEA0737}"/>
              </a:ext>
            </a:extLst>
          </p:cNvPr>
          <p:cNvSpPr>
            <a:spLocks noGrp="1"/>
          </p:cNvSpPr>
          <p:nvPr>
            <p:ph type="pic" idx="10"/>
          </p:nvPr>
        </p:nvSpPr>
        <p:spPr>
          <a:xfrm>
            <a:off x="7124585" y="3506243"/>
            <a:ext cx="4884451" cy="317006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12" name="Bildobjekt 125">
            <a:extLst>
              <a:ext uri="{FF2B5EF4-FFF2-40B4-BE49-F238E27FC236}">
                <a16:creationId xmlns:a16="http://schemas.microsoft.com/office/drawing/2014/main" id="{E4803F4E-A94A-463E-8842-977442858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8" name="textruta 7">
            <a:extLst>
              <a:ext uri="{FF2B5EF4-FFF2-40B4-BE49-F238E27FC236}">
                <a16:creationId xmlns:a16="http://schemas.microsoft.com/office/drawing/2014/main" id="{AA28B464-EFA7-47E4-9499-B61AD9149202}"/>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3670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 + brödtext 2 spalter (1)">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E1D26D09-D37D-4B52-BA65-94D722404C10}"/>
              </a:ext>
            </a:extLst>
          </p:cNvPr>
          <p:cNvSpPr/>
          <p:nvPr/>
        </p:nvSpPr>
        <p:spPr>
          <a:xfrm>
            <a:off x="8683504" y="3849333"/>
            <a:ext cx="3508496" cy="3008667"/>
          </a:xfrm>
          <a:custGeom>
            <a:avLst/>
            <a:gdLst>
              <a:gd name="connsiteX0" fmla="*/ 2564812 w 2631372"/>
              <a:gd name="connsiteY0" fmla="*/ 0 h 2256500"/>
              <a:gd name="connsiteX1" fmla="*/ 2631372 w 2631372"/>
              <a:gd name="connsiteY1" fmla="*/ 3361 h 2256500"/>
              <a:gd name="connsiteX2" fmla="*/ 2631372 w 2631372"/>
              <a:gd name="connsiteY2" fmla="*/ 942087 h 2256500"/>
              <a:gd name="connsiteX3" fmla="*/ 2564812 w 2631372"/>
              <a:gd name="connsiteY3" fmla="*/ 938726 h 2256500"/>
              <a:gd name="connsiteX4" fmla="*/ 948609 w 2631372"/>
              <a:gd name="connsiteY4" fmla="*/ 2255970 h 2256500"/>
              <a:gd name="connsiteX5" fmla="*/ 948528 w 2631372"/>
              <a:gd name="connsiteY5" fmla="*/ 2256500 h 2256500"/>
              <a:gd name="connsiteX6" fmla="*/ 0 w 2631372"/>
              <a:gd name="connsiteY6" fmla="*/ 2256500 h 2256500"/>
              <a:gd name="connsiteX7" fmla="*/ 28954 w 2631372"/>
              <a:gd name="connsiteY7" fmla="*/ 2066784 h 2256500"/>
              <a:gd name="connsiteX8" fmla="*/ 2564812 w 2631372"/>
              <a:gd name="connsiteY8" fmla="*/ 0 h 225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1372" h="2256500">
                <a:moveTo>
                  <a:pt x="2564812" y="0"/>
                </a:moveTo>
                <a:lnTo>
                  <a:pt x="2631372" y="3361"/>
                </a:lnTo>
                <a:lnTo>
                  <a:pt x="2631372" y="942087"/>
                </a:lnTo>
                <a:lnTo>
                  <a:pt x="2564812" y="938726"/>
                </a:lnTo>
                <a:cubicBezTo>
                  <a:pt x="1767587" y="938726"/>
                  <a:pt x="1102439" y="1504221"/>
                  <a:pt x="948609" y="2255970"/>
                </a:cubicBezTo>
                <a:lnTo>
                  <a:pt x="948528" y="2256500"/>
                </a:lnTo>
                <a:lnTo>
                  <a:pt x="0" y="2256500"/>
                </a:lnTo>
                <a:lnTo>
                  <a:pt x="28954" y="2066784"/>
                </a:lnTo>
                <a:cubicBezTo>
                  <a:pt x="270317" y="887273"/>
                  <a:pt x="1313948" y="0"/>
                  <a:pt x="2564812" y="0"/>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5200" y="2777068"/>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5204" y="3471333"/>
            <a:ext cx="5121953" cy="3200947"/>
          </a:xfrm>
          <a:prstGeom prst="rect">
            <a:avLst/>
          </a:prstGeom>
        </p:spPr>
        <p:txBody>
          <a:bodyPr/>
          <a:lstStyle>
            <a:lvl1pPr marL="0" indent="0">
              <a:buNone/>
              <a:tabLst/>
              <a:defRPr lang="sv-SE" dirty="0"/>
            </a:lvl1pPr>
            <a:lvl2pPr marL="0" indent="0">
              <a:buNone/>
              <a:tabLst/>
              <a:defRPr lang="sv-SE" dirty="0"/>
            </a:lvl2pPr>
            <a:lvl3pPr marL="0" indent="0">
              <a:buNone/>
              <a:tabLst/>
              <a:defRPr lang="sv-SE" dirty="0"/>
            </a:lvl3pPr>
            <a:lvl4pPr marL="120642" indent="-120642">
              <a:buFont typeface="Arial" panose="020B0604020202020204" pitchFamily="34" charset="0"/>
              <a:buChar char="•"/>
              <a:tabLst/>
              <a:defRPr lang="sv-SE" dirty="0"/>
            </a:lvl4pPr>
            <a:lvl5pPr marL="120642" indent="-120642">
              <a:buFont typeface="Arial" panose="020B0604020202020204" pitchFamily="34" charset="0"/>
              <a:buChar char="•"/>
              <a:tabLst/>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5">
            <a:extLst>
              <a:ext uri="{FF2B5EF4-FFF2-40B4-BE49-F238E27FC236}">
                <a16:creationId xmlns:a16="http://schemas.microsoft.com/office/drawing/2014/main" id="{6952C3F3-C11F-5648-917C-5D4D84E3C31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pic>
        <p:nvPicPr>
          <p:cNvPr id="17" name="Bildobjekt 125">
            <a:extLst>
              <a:ext uri="{FF2B5EF4-FFF2-40B4-BE49-F238E27FC236}">
                <a16:creationId xmlns:a16="http://schemas.microsoft.com/office/drawing/2014/main" id="{8357ABD9-A000-D641-A263-30F3B7879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8" name="Platshållare för text 3">
            <a:extLst>
              <a:ext uri="{FF2B5EF4-FFF2-40B4-BE49-F238E27FC236}">
                <a16:creationId xmlns:a16="http://schemas.microsoft.com/office/drawing/2014/main" id="{29393E06-8CC1-F645-B8F7-044D9455E306}"/>
              </a:ext>
            </a:extLst>
          </p:cNvPr>
          <p:cNvSpPr>
            <a:spLocks noGrp="1"/>
          </p:cNvSpPr>
          <p:nvPr>
            <p:ph type="body" sz="half" idx="10" hasCustomPrompt="1"/>
          </p:nvPr>
        </p:nvSpPr>
        <p:spPr>
          <a:xfrm>
            <a:off x="6247972" y="3471333"/>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9" name="textruta 8">
            <a:extLst>
              <a:ext uri="{FF2B5EF4-FFF2-40B4-BE49-F238E27FC236}">
                <a16:creationId xmlns:a16="http://schemas.microsoft.com/office/drawing/2014/main" id="{18F1564B-BC42-41F9-AC50-D29546A30FF7}"/>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826818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 + grafik/diagram">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C5AD7AE-468D-E94D-9B9F-9648607DE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24" name="Rubrik 6">
            <a:extLst>
              <a:ext uri="{FF2B5EF4-FFF2-40B4-BE49-F238E27FC236}">
                <a16:creationId xmlns:a16="http://schemas.microsoft.com/office/drawing/2014/main" id="{573C0BAC-8928-B24E-B398-E0CD5B052440}"/>
              </a:ext>
            </a:extLst>
          </p:cNvPr>
          <p:cNvSpPr>
            <a:spLocks noGrp="1"/>
          </p:cNvSpPr>
          <p:nvPr>
            <p:ph type="title" hasCustomPrompt="1"/>
          </p:nvPr>
        </p:nvSpPr>
        <p:spPr>
          <a:xfrm>
            <a:off x="1007999" y="576000"/>
            <a:ext cx="10151411" cy="576000"/>
          </a:xfrm>
          <a:prstGeom prst="rect">
            <a:avLst/>
          </a:prstGeom>
        </p:spPr>
        <p:txBody>
          <a:bodyPr lIns="90000"/>
          <a:lstStyle>
            <a:lvl1pPr>
              <a:defRPr lang="sv-SE" dirty="0"/>
            </a:lvl1pPr>
          </a:lstStyle>
          <a:p>
            <a:r>
              <a:rPr lang="sv-SE" dirty="0"/>
              <a:t>Rubrik</a:t>
            </a:r>
          </a:p>
        </p:txBody>
      </p:sp>
      <p:sp>
        <p:nvSpPr>
          <p:cNvPr id="25" name="Platshållare för bild 14">
            <a:extLst>
              <a:ext uri="{FF2B5EF4-FFF2-40B4-BE49-F238E27FC236}">
                <a16:creationId xmlns:a16="http://schemas.microsoft.com/office/drawing/2014/main" id="{A598AA3A-D196-C543-8418-6851E54D09B8}"/>
              </a:ext>
            </a:extLst>
          </p:cNvPr>
          <p:cNvSpPr>
            <a:spLocks noGrp="1" noChangeAspect="1"/>
          </p:cNvSpPr>
          <p:nvPr>
            <p:ph type="pic" sz="quarter" idx="10" hasCustomPrompt="1"/>
          </p:nvPr>
        </p:nvSpPr>
        <p:spPr>
          <a:xfrm>
            <a:off x="1007999" y="1480457"/>
            <a:ext cx="10151412" cy="4416491"/>
          </a:xfrm>
          <a:prstGeom prst="rect">
            <a:avLst/>
          </a:prstGeom>
        </p:spPr>
        <p:txBody>
          <a:bodyPr/>
          <a:lstStyle>
            <a:lvl1pPr marL="0" indent="0" algn="ctr">
              <a:buNone/>
              <a:defRPr lang="sv-SE" dirty="0"/>
            </a:lvl1pPr>
          </a:lstStyle>
          <a:p>
            <a:r>
              <a:rPr lang="sv-SE" dirty="0"/>
              <a:t>Grafik/diagram etc.</a:t>
            </a:r>
          </a:p>
        </p:txBody>
      </p:sp>
      <p:sp>
        <p:nvSpPr>
          <p:cNvPr id="6" name="textruta 5">
            <a:extLst>
              <a:ext uri="{FF2B5EF4-FFF2-40B4-BE49-F238E27FC236}">
                <a16:creationId xmlns:a16="http://schemas.microsoft.com/office/drawing/2014/main" id="{30902EEA-AEEA-4247-B60D-503FFB5F8B7E}"/>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284976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18" name="Frihandsfigur: Form 17">
            <a:extLst>
              <a:ext uri="{FF2B5EF4-FFF2-40B4-BE49-F238E27FC236}">
                <a16:creationId xmlns:a16="http://schemas.microsoft.com/office/drawing/2014/main" id="{1F3924AB-493D-4BD3-B0A3-E3FFDFA40EC2}"/>
              </a:ext>
            </a:extLst>
          </p:cNvPr>
          <p:cNvSpPr>
            <a:spLocks noChangeAspect="1"/>
          </p:cNvSpPr>
          <p:nvPr userDrawn="1"/>
        </p:nvSpPr>
        <p:spPr>
          <a:xfrm rot="16200000" flipV="1">
            <a:off x="576937" y="4396247"/>
            <a:ext cx="1884817" cy="3038689"/>
          </a:xfrm>
          <a:custGeom>
            <a:avLst/>
            <a:gdLst>
              <a:gd name="connsiteX0" fmla="*/ 1884817 w 1884817"/>
              <a:gd name="connsiteY0" fmla="*/ 2903297 h 3038689"/>
              <a:gd name="connsiteX1" fmla="*/ 219890 w 1884817"/>
              <a:gd name="connsiteY1" fmla="*/ 105927 h 3038689"/>
              <a:gd name="connsiteX2" fmla="*/ 0 w 1884817"/>
              <a:gd name="connsiteY2" fmla="*/ 0 h 3038689"/>
              <a:gd name="connsiteX3" fmla="*/ 0 w 1884817"/>
              <a:gd name="connsiteY3" fmla="*/ 1344874 h 3038689"/>
              <a:gd name="connsiteX4" fmla="*/ 137202 w 1884817"/>
              <a:gd name="connsiteY4" fmla="*/ 1469570 h 3038689"/>
              <a:gd name="connsiteX5" fmla="*/ 731071 w 1884817"/>
              <a:gd name="connsiteY5" fmla="*/ 2903297 h 3038689"/>
              <a:gd name="connsiteX6" fmla="*/ 724234 w 1884817"/>
              <a:gd name="connsiteY6" fmla="*/ 3038689 h 3038689"/>
              <a:gd name="connsiteX7" fmla="*/ 1881394 w 1884817"/>
              <a:gd name="connsiteY7" fmla="*/ 3038689 h 303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4817" h="3038689">
                <a:moveTo>
                  <a:pt x="1884817" y="2903297"/>
                </a:moveTo>
                <a:cubicBezTo>
                  <a:pt x="1884817" y="1695355"/>
                  <a:pt x="1211596" y="644653"/>
                  <a:pt x="219890" y="105927"/>
                </a:cubicBezTo>
                <a:lnTo>
                  <a:pt x="0" y="0"/>
                </a:lnTo>
                <a:lnTo>
                  <a:pt x="0" y="1344874"/>
                </a:lnTo>
                <a:lnTo>
                  <a:pt x="137202" y="1469570"/>
                </a:lnTo>
                <a:cubicBezTo>
                  <a:pt x="504125" y="1836493"/>
                  <a:pt x="731071" y="2343392"/>
                  <a:pt x="731071" y="2903297"/>
                </a:cubicBezTo>
                <a:lnTo>
                  <a:pt x="724234" y="3038689"/>
                </a:lnTo>
                <a:lnTo>
                  <a:pt x="1881394" y="3038689"/>
                </a:lnTo>
                <a:close/>
              </a:path>
            </a:pathLst>
          </a:custGeom>
          <a:solidFill>
            <a:schemeClr val="accent2">
              <a:lumMod val="40000"/>
              <a:lumOff val="6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pic>
        <p:nvPicPr>
          <p:cNvPr id="9" name="Bildobjekt 8">
            <a:extLst>
              <a:ext uri="{FF2B5EF4-FFF2-40B4-BE49-F238E27FC236}">
                <a16:creationId xmlns:a16="http://schemas.microsoft.com/office/drawing/2014/main" id="{73B7F45A-502A-9C49-B397-CF3296D5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1" name="Rubrik 6">
            <a:extLst>
              <a:ext uri="{FF2B5EF4-FFF2-40B4-BE49-F238E27FC236}">
                <a16:creationId xmlns:a16="http://schemas.microsoft.com/office/drawing/2014/main" id="{AD464381-93F6-B746-A83D-DFA9D25D9555}"/>
              </a:ext>
            </a:extLst>
          </p:cNvPr>
          <p:cNvSpPr>
            <a:spLocks noGrp="1"/>
          </p:cNvSpPr>
          <p:nvPr>
            <p:ph type="title" hasCustomPrompt="1"/>
          </p:nvPr>
        </p:nvSpPr>
        <p:spPr>
          <a:xfrm>
            <a:off x="1008000" y="576000"/>
            <a:ext cx="10401952" cy="576000"/>
          </a:xfrm>
          <a:prstGeom prst="rect">
            <a:avLst/>
          </a:prstGeom>
        </p:spPr>
        <p:txBody>
          <a:bodyPr lIns="90000"/>
          <a:lstStyle>
            <a:lvl1pPr>
              <a:defRPr lang="sv-SE" dirty="0"/>
            </a:lvl1pPr>
          </a:lstStyle>
          <a:p>
            <a:r>
              <a:rPr lang="sv-SE" dirty="0"/>
              <a:t>Rubrik</a:t>
            </a:r>
          </a:p>
        </p:txBody>
      </p:sp>
      <p:sp>
        <p:nvSpPr>
          <p:cNvPr id="13" name="Platshållare för text 3">
            <a:extLst>
              <a:ext uri="{FF2B5EF4-FFF2-40B4-BE49-F238E27FC236}">
                <a16:creationId xmlns:a16="http://schemas.microsoft.com/office/drawing/2014/main" id="{8C5BBA21-052E-B645-B68D-71D4FD74976E}"/>
              </a:ext>
            </a:extLst>
          </p:cNvPr>
          <p:cNvSpPr>
            <a:spLocks noGrp="1"/>
          </p:cNvSpPr>
          <p:nvPr>
            <p:ph type="body" sz="half" idx="10" hasCustomPrompt="1"/>
          </p:nvPr>
        </p:nvSpPr>
        <p:spPr>
          <a:xfrm>
            <a:off x="1008000" y="1440000"/>
            <a:ext cx="5121952" cy="4742400"/>
          </a:xfrm>
          <a:prstGeom prst="rect">
            <a:avLst/>
          </a:prstGeom>
        </p:spPr>
        <p:txBody>
          <a:bodyPr lIns="90000"/>
          <a:lstStyle>
            <a:lvl1pPr marL="0" indent="0">
              <a:buNone/>
              <a:defRPr lang="sv-SE" dirty="0"/>
            </a:lvl1pPr>
            <a:lvl2pPr marL="0" indent="0">
              <a:spcBef>
                <a:spcPts val="1600"/>
              </a:spcBef>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3">
            <a:extLst>
              <a:ext uri="{FF2B5EF4-FFF2-40B4-BE49-F238E27FC236}">
                <a16:creationId xmlns:a16="http://schemas.microsoft.com/office/drawing/2014/main" id="{CFC67EB5-30EC-4DBB-9560-DC8A8D65CD00}"/>
              </a:ext>
            </a:extLst>
          </p:cNvPr>
          <p:cNvSpPr>
            <a:spLocks noGrp="1"/>
          </p:cNvSpPr>
          <p:nvPr>
            <p:ph type="body" sz="half" idx="11" hasCustomPrompt="1"/>
          </p:nvPr>
        </p:nvSpPr>
        <p:spPr>
          <a:xfrm>
            <a:off x="6288000" y="1440000"/>
            <a:ext cx="5121952" cy="4742400"/>
          </a:xfrm>
          <a:prstGeom prst="rect">
            <a:avLst/>
          </a:prstGeom>
        </p:spPr>
        <p:txBody>
          <a:bodyPr vert="horz" lIns="9000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spcBef>
                <a:spcPts val="1600"/>
              </a:spcBef>
            </a:pPr>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8" name="textruta 7">
            <a:extLst>
              <a:ext uri="{FF2B5EF4-FFF2-40B4-BE49-F238E27FC236}">
                <a16:creationId xmlns:a16="http://schemas.microsoft.com/office/drawing/2014/main" id="{E222C745-2B4E-441B-94FB-B334EF9DD8B4}"/>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3963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pic>
        <p:nvPicPr>
          <p:cNvPr id="4" name="Bildobjekt 17">
            <a:extLst>
              <a:ext uri="{FF2B5EF4-FFF2-40B4-BE49-F238E27FC236}">
                <a16:creationId xmlns:a16="http://schemas.microsoft.com/office/drawing/2014/main" id="{4AF63DEC-A113-C748-B054-84B890B0B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1" y="6479439"/>
            <a:ext cx="1314068" cy="227524"/>
          </a:xfrm>
          <a:prstGeom prst="rect">
            <a:avLst/>
          </a:prstGeom>
        </p:spPr>
      </p:pic>
      <p:sp>
        <p:nvSpPr>
          <p:cNvPr id="7" name="Rubrik 1">
            <a:extLst>
              <a:ext uri="{FF2B5EF4-FFF2-40B4-BE49-F238E27FC236}">
                <a16:creationId xmlns:a16="http://schemas.microsoft.com/office/drawing/2014/main" id="{717A6FA2-E812-014E-B26C-B733AFE7DD83}"/>
              </a:ext>
            </a:extLst>
          </p:cNvPr>
          <p:cNvSpPr>
            <a:spLocks noGrp="1"/>
          </p:cNvSpPr>
          <p:nvPr>
            <p:ph type="title" hasCustomPrompt="1"/>
          </p:nvPr>
        </p:nvSpPr>
        <p:spPr>
          <a:xfrm>
            <a:off x="4982400" y="1243200"/>
            <a:ext cx="3604800" cy="532800"/>
          </a:xfrm>
          <a:prstGeom prst="rect">
            <a:avLst/>
          </a:prstGeom>
        </p:spPr>
        <p:txBody>
          <a:bodyPr/>
          <a:lstStyle>
            <a:lvl1pPr>
              <a:defRPr lang="en-GB" dirty="0"/>
            </a:lvl1pPr>
          </a:lstStyle>
          <a:p>
            <a:r>
              <a:rPr lang="sv-SE" dirty="0"/>
              <a:t>Rubrik</a:t>
            </a:r>
            <a:endParaRPr lang="en-GB" dirty="0"/>
          </a:p>
        </p:txBody>
      </p:sp>
      <p:sp>
        <p:nvSpPr>
          <p:cNvPr id="10" name="Frihandsfigur: Form 9">
            <a:extLst>
              <a:ext uri="{FF2B5EF4-FFF2-40B4-BE49-F238E27FC236}">
                <a16:creationId xmlns:a16="http://schemas.microsoft.com/office/drawing/2014/main" id="{29A9FAA5-F1A0-4F93-A1D4-AEA300AB8B89}"/>
              </a:ext>
            </a:extLst>
          </p:cNvPr>
          <p:cNvSpPr/>
          <p:nvPr/>
        </p:nvSpPr>
        <p:spPr>
          <a:xfrm>
            <a:off x="5" y="1281600"/>
            <a:ext cx="3621015" cy="5576400"/>
          </a:xfrm>
          <a:custGeom>
            <a:avLst/>
            <a:gdLst>
              <a:gd name="connsiteX0" fmla="*/ 0 w 2715761"/>
              <a:gd name="connsiteY0" fmla="*/ 0 h 4182300"/>
              <a:gd name="connsiteX1" fmla="*/ 133026 w 2715761"/>
              <a:gd name="connsiteY1" fmla="*/ 37775 h 4182300"/>
              <a:gd name="connsiteX2" fmla="*/ 2715761 w 2715761"/>
              <a:gd name="connsiteY2" fmla="*/ 3548326 h 4182300"/>
              <a:gd name="connsiteX3" fmla="*/ 2673408 w 2715761"/>
              <a:gd name="connsiteY3" fmla="*/ 4108116 h 4182300"/>
              <a:gd name="connsiteX4" fmla="*/ 2660160 w 2715761"/>
              <a:gd name="connsiteY4" fmla="*/ 4182300 h 4182300"/>
              <a:gd name="connsiteX5" fmla="*/ 1293485 w 2715761"/>
              <a:gd name="connsiteY5" fmla="*/ 4182300 h 4182300"/>
              <a:gd name="connsiteX6" fmla="*/ 1335096 w 2715761"/>
              <a:gd name="connsiteY6" fmla="*/ 4020470 h 4182300"/>
              <a:gd name="connsiteX7" fmla="*/ 1382692 w 2715761"/>
              <a:gd name="connsiteY7" fmla="*/ 3548326 h 4182300"/>
              <a:gd name="connsiteX8" fmla="*/ 156642 w 2715761"/>
              <a:gd name="connsiteY8" fmla="*/ 1488343 h 4182300"/>
              <a:gd name="connsiteX9" fmla="*/ 0 w 2715761"/>
              <a:gd name="connsiteY9" fmla="*/ 1412885 h 418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5761" h="4182300">
                <a:moveTo>
                  <a:pt x="0" y="0"/>
                </a:moveTo>
                <a:lnTo>
                  <a:pt x="133026" y="37775"/>
                </a:lnTo>
                <a:cubicBezTo>
                  <a:pt x="1629332" y="503175"/>
                  <a:pt x="2715761" y="1898876"/>
                  <a:pt x="2715761" y="3548326"/>
                </a:cubicBezTo>
                <a:cubicBezTo>
                  <a:pt x="2715761" y="3738648"/>
                  <a:pt x="2701297" y="3925590"/>
                  <a:pt x="2673408" y="4108116"/>
                </a:cubicBezTo>
                <a:lnTo>
                  <a:pt x="2660160" y="4182300"/>
                </a:lnTo>
                <a:lnTo>
                  <a:pt x="1293485" y="4182300"/>
                </a:lnTo>
                <a:lnTo>
                  <a:pt x="1335096" y="4020470"/>
                </a:lnTo>
                <a:cubicBezTo>
                  <a:pt x="1366303" y="3867963"/>
                  <a:pt x="1382692" y="3710059"/>
                  <a:pt x="1382692" y="3548326"/>
                </a:cubicBezTo>
                <a:cubicBezTo>
                  <a:pt x="1382692" y="2658798"/>
                  <a:pt x="886932" y="1885061"/>
                  <a:pt x="156642" y="1488343"/>
                </a:cubicBezTo>
                <a:lnTo>
                  <a:pt x="0" y="1412885"/>
                </a:lnTo>
                <a:close/>
              </a:path>
            </a:pathLst>
          </a:custGeom>
          <a:solidFill>
            <a:schemeClr val="accent3">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6" name="Platshållare för text 4">
            <a:extLst>
              <a:ext uri="{FF2B5EF4-FFF2-40B4-BE49-F238E27FC236}">
                <a16:creationId xmlns:a16="http://schemas.microsoft.com/office/drawing/2014/main" id="{29BBF308-3633-47D2-B114-B5D8D092A627}"/>
              </a:ext>
            </a:extLst>
          </p:cNvPr>
          <p:cNvSpPr>
            <a:spLocks noGrp="1"/>
          </p:cNvSpPr>
          <p:nvPr>
            <p:ph type="body" sz="quarter" idx="10"/>
          </p:nvPr>
        </p:nvSpPr>
        <p:spPr>
          <a:xfrm>
            <a:off x="4983162" y="1776413"/>
            <a:ext cx="6142037" cy="4505854"/>
          </a:xfrm>
        </p:spPr>
        <p:txBody>
          <a:bodyPr/>
          <a:lstStyle>
            <a:lvl1pPr>
              <a:spcBef>
                <a:spcPts val="1800"/>
              </a:spcBef>
              <a:tabLst>
                <a:tab pos="5740400" algn="r"/>
              </a:tabLst>
              <a:defRPr>
                <a:solidFill>
                  <a:schemeClr val="tx1"/>
                </a:solidFill>
              </a:defRPr>
            </a:lvl1pPr>
            <a:lvl2pPr>
              <a:spcBef>
                <a:spcPts val="0"/>
              </a:spcBef>
              <a:tabLst>
                <a:tab pos="5740400" algn="r"/>
              </a:tabLst>
              <a:defRPr sz="1600" b="0">
                <a:solidFill>
                  <a:schemeClr val="tx1"/>
                </a:solidFill>
                <a:latin typeface="+mn-lt"/>
              </a:defRPr>
            </a:lvl2pPr>
            <a:lvl3pPr>
              <a:tabLst>
                <a:tab pos="5740400" algn="r"/>
              </a:tabLst>
              <a:defRPr/>
            </a:lvl3pPr>
            <a:lvl4pPr marL="355600" indent="0">
              <a:buNone/>
              <a:tabLst>
                <a:tab pos="5740400" algn="r"/>
              </a:tabLst>
              <a:defRPr sz="1400"/>
            </a:lvl4pPr>
            <a:lvl5pPr marL="541338" indent="0">
              <a:buNone/>
              <a:tabLst>
                <a:tab pos="5740400" algn="r"/>
              </a:tabLs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4571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npassad layout utan O">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3B7F45A-502A-9C49-B397-CF3296D5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1" name="Rubrik 6">
            <a:extLst>
              <a:ext uri="{FF2B5EF4-FFF2-40B4-BE49-F238E27FC236}">
                <a16:creationId xmlns:a16="http://schemas.microsoft.com/office/drawing/2014/main" id="{AD464381-93F6-B746-A83D-DFA9D25D9555}"/>
              </a:ext>
            </a:extLst>
          </p:cNvPr>
          <p:cNvSpPr>
            <a:spLocks noGrp="1"/>
          </p:cNvSpPr>
          <p:nvPr>
            <p:ph type="title" hasCustomPrompt="1"/>
          </p:nvPr>
        </p:nvSpPr>
        <p:spPr>
          <a:xfrm>
            <a:off x="1008000" y="576000"/>
            <a:ext cx="10401952" cy="576000"/>
          </a:xfrm>
          <a:prstGeom prst="rect">
            <a:avLst/>
          </a:prstGeom>
        </p:spPr>
        <p:txBody>
          <a:bodyPr lIns="90000"/>
          <a:lstStyle>
            <a:lvl1pPr>
              <a:defRPr lang="sv-SE" dirty="0"/>
            </a:lvl1pPr>
          </a:lstStyle>
          <a:p>
            <a:r>
              <a:rPr lang="sv-SE" dirty="0"/>
              <a:t>Rubrik</a:t>
            </a:r>
          </a:p>
        </p:txBody>
      </p:sp>
      <p:sp>
        <p:nvSpPr>
          <p:cNvPr id="13" name="Platshållare för text 3">
            <a:extLst>
              <a:ext uri="{FF2B5EF4-FFF2-40B4-BE49-F238E27FC236}">
                <a16:creationId xmlns:a16="http://schemas.microsoft.com/office/drawing/2014/main" id="{8C5BBA21-052E-B645-B68D-71D4FD74976E}"/>
              </a:ext>
            </a:extLst>
          </p:cNvPr>
          <p:cNvSpPr>
            <a:spLocks noGrp="1"/>
          </p:cNvSpPr>
          <p:nvPr>
            <p:ph type="body" sz="half" idx="10" hasCustomPrompt="1"/>
          </p:nvPr>
        </p:nvSpPr>
        <p:spPr>
          <a:xfrm>
            <a:off x="1008000" y="1440000"/>
            <a:ext cx="5121952" cy="4742400"/>
          </a:xfrm>
          <a:prstGeom prst="rect">
            <a:avLst/>
          </a:prstGeom>
        </p:spPr>
        <p:txBody>
          <a:bodyPr lIns="90000"/>
          <a:lstStyle>
            <a:lvl1pPr marL="0" indent="0">
              <a:buNone/>
              <a:defRPr lang="sv-SE" dirty="0"/>
            </a:lvl1pPr>
            <a:lvl2pPr marL="0" indent="0">
              <a:spcBef>
                <a:spcPts val="1600"/>
              </a:spcBef>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3">
            <a:extLst>
              <a:ext uri="{FF2B5EF4-FFF2-40B4-BE49-F238E27FC236}">
                <a16:creationId xmlns:a16="http://schemas.microsoft.com/office/drawing/2014/main" id="{CFC67EB5-30EC-4DBB-9560-DC8A8D65CD00}"/>
              </a:ext>
            </a:extLst>
          </p:cNvPr>
          <p:cNvSpPr>
            <a:spLocks noGrp="1"/>
          </p:cNvSpPr>
          <p:nvPr>
            <p:ph type="body" sz="half" idx="11" hasCustomPrompt="1"/>
          </p:nvPr>
        </p:nvSpPr>
        <p:spPr>
          <a:xfrm>
            <a:off x="6288000" y="1440000"/>
            <a:ext cx="5121952" cy="4742400"/>
          </a:xfrm>
          <a:prstGeom prst="rect">
            <a:avLst/>
          </a:prstGeom>
        </p:spPr>
        <p:txBody>
          <a:bodyPr vert="horz" lIns="9000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spcBef>
                <a:spcPts val="1600"/>
              </a:spcBef>
            </a:pPr>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6" name="textruta 5">
            <a:extLst>
              <a:ext uri="{FF2B5EF4-FFF2-40B4-BE49-F238E27FC236}">
                <a16:creationId xmlns:a16="http://schemas.microsoft.com/office/drawing/2014/main" id="{DC84A0AB-2A70-424A-AD92-EE9336FF5A1F}"/>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4133835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BC8879B-96CE-47FD-A55F-C1BFFED3BA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3" name="textruta 2">
            <a:extLst>
              <a:ext uri="{FF2B5EF4-FFF2-40B4-BE49-F238E27FC236}">
                <a16:creationId xmlns:a16="http://schemas.microsoft.com/office/drawing/2014/main" id="{1FFA6A0C-84B4-4663-8215-59DF7A9ECEFC}"/>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11403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pitelavdelare Duv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5F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lIns="90000" anchor="ctr">
            <a:noAutofit/>
          </a:bodyPr>
          <a:lstStyle>
            <a:lvl1pPr algn="ctr">
              <a:defRPr lang="en-GB" sz="6600" dirty="0">
                <a:solidFill>
                  <a:schemeClr val="bg1"/>
                </a:solidFill>
              </a:defRPr>
            </a:lvl1pPr>
          </a:lstStyle>
          <a:p>
            <a:r>
              <a:rPr lang="sv-SE" dirty="0"/>
              <a:t>Rubrik</a:t>
            </a:r>
            <a:endParaRPr lang="en-GB" dirty="0"/>
          </a:p>
        </p:txBody>
      </p:sp>
      <p:sp>
        <p:nvSpPr>
          <p:cNvPr id="6" name="textruta 5">
            <a:extLst>
              <a:ext uri="{FF2B5EF4-FFF2-40B4-BE49-F238E27FC236}">
                <a16:creationId xmlns:a16="http://schemas.microsoft.com/office/drawing/2014/main" id="{2B8A13DE-15FC-4E07-929E-8EF2CF626F8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37155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pitelavdelare Dahli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E59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C7134F43-F5CE-41CA-B3BB-6308D63DD57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120748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pitelavdelare Syre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9F9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F735F88B-4F71-4D46-8490-38CE522B0403}"/>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38602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pitelavdelare Pistag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8CD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ABD39A5F-8A02-49E7-9E81-A72ED3890D86}"/>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283392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apitelavdelare bild Duv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3D52AB3-7920-2D4E-A79B-FD13ECF8A173}"/>
              </a:ext>
            </a:extLst>
          </p:cNvPr>
          <p:cNvPicPr>
            <a:picLocks/>
          </p:cNvPicPr>
          <p:nvPr/>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9" name="Rektangel 8">
            <a:extLst>
              <a:ext uri="{FF2B5EF4-FFF2-40B4-BE49-F238E27FC236}">
                <a16:creationId xmlns:a16="http://schemas.microsoft.com/office/drawing/2014/main" id="{354FCF22-3B9E-41CB-8DB0-AC9F7446B9E8}"/>
              </a:ext>
            </a:extLst>
          </p:cNvPr>
          <p:cNvSpPr>
            <a:spLocks/>
          </p:cNvSpPr>
          <p:nvPr userDrawn="1"/>
        </p:nvSpPr>
        <p:spPr>
          <a:xfrm>
            <a:off x="192000" y="192001"/>
            <a:ext cx="11808000" cy="6475200"/>
          </a:xfrm>
          <a:prstGeom prst="rect">
            <a:avLst/>
          </a:prstGeom>
          <a:solidFill>
            <a:srgbClr val="5F8CA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5416AB8B-9E81-4566-971A-C99981F8E389}"/>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86599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apitelavdelare bild Dahlia">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2100321-7825-48F8-8DFC-EFC1ACB5E152}"/>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D0C89FC0-C76E-4F29-A05A-57AF83A13C8C}"/>
              </a:ext>
            </a:extLst>
          </p:cNvPr>
          <p:cNvSpPr>
            <a:spLocks/>
          </p:cNvSpPr>
          <p:nvPr userDrawn="1"/>
        </p:nvSpPr>
        <p:spPr>
          <a:xfrm>
            <a:off x="192000" y="192001"/>
            <a:ext cx="11808000" cy="64752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387783D2-160A-4F0A-8B0D-E24678E356BC}"/>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401805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apitelavdelare bild Syren">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F49361E-EEF2-4FC3-8774-A59FAC02B18B}"/>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2881739B-3533-4894-A15E-C79D1059A459}"/>
              </a:ext>
            </a:extLst>
          </p:cNvPr>
          <p:cNvSpPr>
            <a:spLocks/>
          </p:cNvSpPr>
          <p:nvPr userDrawn="1"/>
        </p:nvSpPr>
        <p:spPr>
          <a:xfrm>
            <a:off x="192000" y="192001"/>
            <a:ext cx="11808000" cy="64752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2929E3D0-1CA0-413B-BE99-ECB57AA9A6E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426559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7875BDD-1278-422F-B1EA-4A33EA6F811F}"/>
              </a:ext>
            </a:extLst>
          </p:cNvPr>
          <p:cNvSpPr>
            <a:spLocks noGrp="1"/>
          </p:cNvSpPr>
          <p:nvPr>
            <p:ph type="title"/>
          </p:nvPr>
        </p:nvSpPr>
        <p:spPr>
          <a:xfrm>
            <a:off x="838200" y="662100"/>
            <a:ext cx="10515600" cy="733209"/>
          </a:xfrm>
          <a:prstGeom prst="rect">
            <a:avLst/>
          </a:prstGeom>
        </p:spPr>
        <p:txBody>
          <a:bodyPr vert="horz" lIns="91440" tIns="45720" rIns="91440" bIns="45720" rtlCol="0" anchor="b">
            <a:noAutofit/>
          </a:bodyPr>
          <a:lstStyle/>
          <a:p>
            <a:pPr lvl="0"/>
            <a:r>
              <a:rPr lang="sv-SE" dirty="0"/>
              <a:t>Rubrikformat i mall</a:t>
            </a:r>
          </a:p>
        </p:txBody>
      </p:sp>
      <p:sp>
        <p:nvSpPr>
          <p:cNvPr id="4" name="Platshållare för text 3">
            <a:extLst>
              <a:ext uri="{FF2B5EF4-FFF2-40B4-BE49-F238E27FC236}">
                <a16:creationId xmlns:a16="http://schemas.microsoft.com/office/drawing/2014/main" id="{A6D5A22F-381B-441F-AC1F-F59AB2572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0"/>
            <a:endParaRPr lang="sv-SE" dirty="0"/>
          </a:p>
        </p:txBody>
      </p:sp>
    </p:spTree>
    <p:extLst>
      <p:ext uri="{BB962C8B-B14F-4D97-AF65-F5344CB8AC3E}">
        <p14:creationId xmlns:p14="http://schemas.microsoft.com/office/powerpoint/2010/main" val="15156579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6" r:id="rId13"/>
    <p:sldLayoutId id="2147483674" r:id="rId14"/>
    <p:sldLayoutId id="2147483675" r:id="rId15"/>
    <p:sldLayoutId id="2147483676" r:id="rId16"/>
    <p:sldLayoutId id="2147483677" r:id="rId17"/>
    <p:sldLayoutId id="2147483684" r:id="rId18"/>
    <p:sldLayoutId id="2147483685" r:id="rId19"/>
    <p:sldLayoutId id="2147483687" r:id="rId20"/>
    <p:sldLayoutId id="2147483688" r:id="rId21"/>
  </p:sldLayoutIdLst>
  <p:txStyles>
    <p:titleStyle>
      <a:lvl1pPr algn="l" defTabSz="1219110" rtl="0" eaLnBrk="1" latinLnBrk="0" hangingPunct="1">
        <a:lnSpc>
          <a:spcPct val="90000"/>
        </a:lnSpc>
        <a:spcBef>
          <a:spcPct val="0"/>
        </a:spcBef>
        <a:buNone/>
        <a:defRPr lang="sv-SE" sz="3000" kern="1200" baseline="0" dirty="0">
          <a:solidFill>
            <a:schemeClr val="tx1"/>
          </a:solidFill>
          <a:latin typeface="+mj-lt"/>
          <a:ea typeface="+mj-ea"/>
          <a:cs typeface="+mj-cs"/>
        </a:defRPr>
      </a:lvl1pPr>
    </p:titleStyle>
    <p:bodyStyle>
      <a:lvl1pPr marL="0" indent="0" algn="l" defTabSz="1219140" rtl="0" eaLnBrk="1" latinLnBrk="0" hangingPunct="1">
        <a:lnSpc>
          <a:spcPct val="100000"/>
        </a:lnSpc>
        <a:spcBef>
          <a:spcPts val="600"/>
        </a:spcBef>
        <a:spcAft>
          <a:spcPts val="600"/>
        </a:spcAft>
        <a:buFont typeface="Arial" panose="020B0604020202020204" pitchFamily="34" charset="0"/>
        <a:buNone/>
        <a:defRPr lang="sv-SE" sz="1600" kern="1200" dirty="0">
          <a:solidFill>
            <a:schemeClr val="tx1"/>
          </a:solidFill>
          <a:latin typeface="+mn-lt"/>
          <a:ea typeface="+mn-ea"/>
          <a:cs typeface="+mn-cs"/>
        </a:defRPr>
      </a:lvl1pPr>
      <a:lvl2pPr marL="0" indent="0" algn="l" defTabSz="1219140" rtl="0" eaLnBrk="1" latinLnBrk="0" hangingPunct="1">
        <a:lnSpc>
          <a:spcPct val="100000"/>
        </a:lnSpc>
        <a:spcBef>
          <a:spcPts val="1800"/>
        </a:spcBef>
        <a:spcAft>
          <a:spcPts val="600"/>
        </a:spcAft>
        <a:buFont typeface="Arial" panose="020B0604020202020204" pitchFamily="34" charset="0"/>
        <a:buNone/>
        <a:defRPr lang="sv-SE" sz="1800" b="1" kern="1200" dirty="0">
          <a:solidFill>
            <a:schemeClr val="tx1"/>
          </a:solidFill>
          <a:latin typeface="+mj-lt"/>
          <a:ea typeface="+mn-ea"/>
          <a:cs typeface="+mn-cs"/>
        </a:defRPr>
      </a:lvl2pPr>
      <a:lvl3pPr marL="0" indent="0" algn="l" defTabSz="1219140" rtl="0" eaLnBrk="1" latinLnBrk="0" hangingPunct="1">
        <a:lnSpc>
          <a:spcPct val="100000"/>
        </a:lnSpc>
        <a:spcBef>
          <a:spcPts val="0"/>
        </a:spcBef>
        <a:spcAft>
          <a:spcPts val="600"/>
        </a:spcAft>
        <a:buFont typeface="Arial" panose="020B0604020202020204" pitchFamily="34" charset="0"/>
        <a:buNone/>
        <a:defRPr lang="sv-SE" sz="1400" kern="1200" dirty="0">
          <a:solidFill>
            <a:schemeClr val="tx1"/>
          </a:solidFill>
          <a:latin typeface="+mn-lt"/>
          <a:ea typeface="+mn-ea"/>
          <a:cs typeface="+mn-cs"/>
        </a:defRPr>
      </a:lvl3pPr>
      <a:lvl4pPr marL="216000" indent="-216000" algn="l" defTabSz="1219140" rtl="0" eaLnBrk="1" latinLnBrk="0" hangingPunct="1">
        <a:lnSpc>
          <a:spcPct val="100000"/>
        </a:lnSpc>
        <a:spcBef>
          <a:spcPts val="0"/>
        </a:spcBef>
        <a:spcAft>
          <a:spcPts val="300"/>
        </a:spcAft>
        <a:buFont typeface="Arial" panose="020B0604020202020204" pitchFamily="34" charset="0"/>
        <a:buChar char="•"/>
        <a:defRPr lang="sv-SE" sz="1600" kern="1200" dirty="0">
          <a:solidFill>
            <a:schemeClr val="tx1"/>
          </a:solidFill>
          <a:latin typeface="+mn-lt"/>
          <a:ea typeface="+mn-ea"/>
          <a:cs typeface="+mn-cs"/>
        </a:defRPr>
      </a:lvl4pPr>
      <a:lvl5pPr marL="216000" indent="-216000" algn="l" defTabSz="1219140" rtl="0" eaLnBrk="1" latinLnBrk="0" hangingPunct="1">
        <a:lnSpc>
          <a:spcPct val="100000"/>
        </a:lnSpc>
        <a:spcBef>
          <a:spcPts val="0"/>
        </a:spcBef>
        <a:spcAft>
          <a:spcPts val="300"/>
        </a:spcAft>
        <a:buFont typeface="Arial" panose="020B0604020202020204" pitchFamily="34" charset="0"/>
        <a:buChar char="•"/>
        <a:defRPr lang="sv-SE" sz="1400" kern="1200" dirty="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99591752-96B3-4FBC-93B0-80DBBEA7D556}"/>
              </a:ext>
            </a:extLst>
          </p:cNvPr>
          <p:cNvSpPr>
            <a:spLocks noGrp="1"/>
          </p:cNvSpPr>
          <p:nvPr>
            <p:ph type="body" sz="half" idx="12"/>
          </p:nvPr>
        </p:nvSpPr>
        <p:spPr>
          <a:xfrm>
            <a:off x="9803718" y="5976480"/>
            <a:ext cx="1497254" cy="321120"/>
          </a:xfrm>
        </p:spPr>
        <p:txBody>
          <a:bodyPr/>
          <a:lstStyle/>
          <a:p>
            <a:r>
              <a:rPr lang="sv-SE" dirty="0"/>
              <a:t>Oktober 2018</a:t>
            </a:r>
          </a:p>
        </p:txBody>
      </p:sp>
      <p:sp>
        <p:nvSpPr>
          <p:cNvPr id="6" name="Platshållare för text 5">
            <a:extLst>
              <a:ext uri="{FF2B5EF4-FFF2-40B4-BE49-F238E27FC236}">
                <a16:creationId xmlns:a16="http://schemas.microsoft.com/office/drawing/2014/main" id="{706B1BFE-B965-43FD-B18A-4C00827B3E7E}"/>
              </a:ext>
            </a:extLst>
          </p:cNvPr>
          <p:cNvSpPr>
            <a:spLocks noGrp="1"/>
          </p:cNvSpPr>
          <p:nvPr>
            <p:ph type="body" sz="half" idx="2"/>
          </p:nvPr>
        </p:nvSpPr>
        <p:spPr>
          <a:xfrm>
            <a:off x="5791200" y="3615269"/>
            <a:ext cx="5388629" cy="485793"/>
          </a:xfrm>
        </p:spPr>
        <p:txBody>
          <a:bodyPr/>
          <a:lstStyle/>
          <a:p>
            <a:r>
              <a:rPr lang="sv-SE" sz="2000" dirty="0"/>
              <a:t>Totalresultat daglig verksamhet,  2018</a:t>
            </a:r>
          </a:p>
        </p:txBody>
      </p:sp>
      <p:sp>
        <p:nvSpPr>
          <p:cNvPr id="7" name="Rubrik 6">
            <a:extLst>
              <a:ext uri="{FF2B5EF4-FFF2-40B4-BE49-F238E27FC236}">
                <a16:creationId xmlns:a16="http://schemas.microsoft.com/office/drawing/2014/main" id="{7E3DB36D-8794-4281-9290-42C584B4D803}"/>
              </a:ext>
            </a:extLst>
          </p:cNvPr>
          <p:cNvSpPr>
            <a:spLocks noGrp="1"/>
          </p:cNvSpPr>
          <p:nvPr>
            <p:ph type="title"/>
          </p:nvPr>
        </p:nvSpPr>
        <p:spPr>
          <a:xfrm>
            <a:off x="5259265" y="2320761"/>
            <a:ext cx="6041707" cy="1325033"/>
          </a:xfrm>
        </p:spPr>
        <p:txBody>
          <a:bodyPr/>
          <a:lstStyle/>
          <a:p>
            <a:r>
              <a:rPr lang="sv-SE" sz="6600" dirty="0"/>
              <a:t>Nacka Kommun </a:t>
            </a:r>
            <a:br>
              <a:rPr lang="sv-SE" sz="6600" dirty="0"/>
            </a:br>
            <a:r>
              <a:rPr lang="sv-SE" sz="6600" dirty="0"/>
              <a:t>LSS</a:t>
            </a:r>
          </a:p>
        </p:txBody>
      </p:sp>
      <p:pic>
        <p:nvPicPr>
          <p:cNvPr id="11" name="Platshållare för bild 10">
            <a:extLst>
              <a:ext uri="{FF2B5EF4-FFF2-40B4-BE49-F238E27FC236}">
                <a16:creationId xmlns:a16="http://schemas.microsoft.com/office/drawing/2014/main" id="{C41C1DA5-2014-4348-86B4-FE05A405BD3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695" r="2695"/>
          <a:stretch>
            <a:fillRect/>
          </a:stretch>
        </p:blipFill>
        <p:spPr>
          <a:xfrm>
            <a:off x="181025" y="192000"/>
            <a:ext cx="4944132" cy="6105600"/>
          </a:xfrm>
        </p:spPr>
      </p:pic>
    </p:spTree>
    <p:extLst>
      <p:ext uri="{BB962C8B-B14F-4D97-AF65-F5344CB8AC3E}">
        <p14:creationId xmlns:p14="http://schemas.microsoft.com/office/powerpoint/2010/main" val="403478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59B3258-CE46-4D57-B142-A07D3556A66C}"/>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926311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1C69141-3B03-4404-BC1A-2C8179261FAD}"/>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75669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FFB6646-898D-489D-8701-2B81DE4F1792}"/>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024220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8AE6677-10A0-48A0-9576-35D8DEE36E26}"/>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350193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2A68805-0C9A-4D46-ACE0-6B5B6053418C}"/>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58190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E35FE1F-FC30-439F-9330-B105825D4903}"/>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4151670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CEBAB3D-E537-4407-AE9F-3838642AB0C7}"/>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76253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528E716-C137-4E2E-B0B2-A10D873F697F}"/>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4151110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5ADABE3-2AF7-4680-BD75-BDD247FDCF80}"/>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547850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F70EF98-BE2D-4E20-A20C-839729CB050A}"/>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643591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691A01-89FA-4800-9E77-81835019652D}"/>
              </a:ext>
            </a:extLst>
          </p:cNvPr>
          <p:cNvSpPr>
            <a:spLocks noGrp="1"/>
          </p:cNvSpPr>
          <p:nvPr>
            <p:ph type="title"/>
          </p:nvPr>
        </p:nvSpPr>
        <p:spPr>
          <a:xfrm>
            <a:off x="1686045" y="881956"/>
            <a:ext cx="3604800" cy="532800"/>
          </a:xfrm>
        </p:spPr>
        <p:txBody>
          <a:bodyPr/>
          <a:lstStyle/>
          <a:p>
            <a:r>
              <a:rPr lang="sv-SE" dirty="0"/>
              <a:t>Innehåll</a:t>
            </a:r>
          </a:p>
        </p:txBody>
      </p:sp>
      <p:sp>
        <p:nvSpPr>
          <p:cNvPr id="5" name="Platshållare för text 4">
            <a:extLst>
              <a:ext uri="{FF2B5EF4-FFF2-40B4-BE49-F238E27FC236}">
                <a16:creationId xmlns:a16="http://schemas.microsoft.com/office/drawing/2014/main" id="{5A4365C5-240B-43AC-AA08-6EC26CC0113C}"/>
              </a:ext>
            </a:extLst>
          </p:cNvPr>
          <p:cNvSpPr>
            <a:spLocks noGrp="1"/>
          </p:cNvSpPr>
          <p:nvPr>
            <p:ph type="body" sz="quarter" idx="10"/>
          </p:nvPr>
        </p:nvSpPr>
        <p:spPr>
          <a:xfrm>
            <a:off x="1686046" y="1776413"/>
            <a:ext cx="9439154" cy="4505854"/>
          </a:xfrm>
        </p:spPr>
        <p:txBody>
          <a:bodyPr numCol="2" spcCol="144000"/>
          <a:lstStyle/>
          <a:p>
            <a:r>
              <a:rPr lang="sv-SE" sz="1400" b="1" dirty="0">
                <a:solidFill>
                  <a:schemeClr val="tx1"/>
                </a:solidFill>
              </a:rPr>
              <a:t>Sammanfattning	3</a:t>
            </a:r>
          </a:p>
          <a:p>
            <a:pPr lvl="1"/>
            <a:endParaRPr lang="sv-SE" sz="1400" b="1" dirty="0">
              <a:solidFill>
                <a:schemeClr val="tx1"/>
              </a:solidFill>
            </a:endParaRPr>
          </a:p>
          <a:p>
            <a:pPr lvl="1"/>
            <a:r>
              <a:rPr lang="sv-SE" sz="1400" b="1" dirty="0">
                <a:solidFill>
                  <a:schemeClr val="tx1"/>
                </a:solidFill>
              </a:rPr>
              <a:t>Om undersökningen	6</a:t>
            </a:r>
          </a:p>
          <a:p>
            <a:r>
              <a:rPr lang="sv-SE" sz="1400" b="1" dirty="0">
                <a:solidFill>
                  <a:schemeClr val="tx1"/>
                </a:solidFill>
              </a:rPr>
              <a:t>Resultat, totalt	</a:t>
            </a:r>
            <a:r>
              <a:rPr lang="sv-SE" sz="1400" b="1" dirty="0"/>
              <a:t>8</a:t>
            </a:r>
            <a:endParaRPr lang="sv-SE" sz="1400" b="1" dirty="0">
              <a:solidFill>
                <a:schemeClr val="tx1"/>
              </a:solidFill>
            </a:endParaRPr>
          </a:p>
          <a:p>
            <a:r>
              <a:rPr lang="sv-SE" sz="1400" b="1" dirty="0">
                <a:solidFill>
                  <a:schemeClr val="tx1"/>
                </a:solidFill>
              </a:rPr>
              <a:t>Resultat per verksamhet	21</a:t>
            </a:r>
          </a:p>
          <a:p>
            <a:r>
              <a:rPr lang="sv-SE" sz="1400" b="1" dirty="0">
                <a:solidFill>
                  <a:schemeClr val="tx1"/>
                </a:solidFill>
              </a:rPr>
              <a:t>Slutsats	</a:t>
            </a:r>
            <a:r>
              <a:rPr lang="sv-SE" sz="1400" b="1" dirty="0"/>
              <a:t>34</a:t>
            </a:r>
          </a:p>
          <a:p>
            <a:r>
              <a:rPr lang="sv-SE" sz="1400" b="1" dirty="0">
                <a:solidFill>
                  <a:schemeClr val="tx1"/>
                </a:solidFill>
              </a:rPr>
              <a:t>Kontakt	35</a:t>
            </a:r>
          </a:p>
        </p:txBody>
      </p:sp>
    </p:spTree>
    <p:extLst>
      <p:ext uri="{BB962C8B-B14F-4D97-AF65-F5344CB8AC3E}">
        <p14:creationId xmlns:p14="http://schemas.microsoft.com/office/powerpoint/2010/main" val="2388912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18F0425-CB08-4BA9-809C-E029B2E4F419}"/>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173389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A7F9078-9CAA-4006-A758-8F6AC6140BD8}"/>
              </a:ext>
            </a:extLst>
          </p:cNvPr>
          <p:cNvSpPr>
            <a:spLocks noGrp="1"/>
          </p:cNvSpPr>
          <p:nvPr>
            <p:ph type="title"/>
          </p:nvPr>
        </p:nvSpPr>
        <p:spPr/>
        <p:txBody>
          <a:bodyPr/>
          <a:lstStyle/>
          <a:p>
            <a:pPr algn="ctr"/>
            <a:r>
              <a:rPr lang="sv-SE" dirty="0"/>
              <a:t>Resultat</a:t>
            </a:r>
            <a:br>
              <a:rPr lang="sv-SE" dirty="0"/>
            </a:br>
            <a:r>
              <a:rPr lang="sv-SE" dirty="0"/>
              <a:t>Per verksamhet</a:t>
            </a:r>
          </a:p>
        </p:txBody>
      </p:sp>
    </p:spTree>
    <p:extLst>
      <p:ext uri="{BB962C8B-B14F-4D97-AF65-F5344CB8AC3E}">
        <p14:creationId xmlns:p14="http://schemas.microsoft.com/office/powerpoint/2010/main" val="1491966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43F75D5-0AF4-4498-9DD7-6D75C5CB5F82}"/>
              </a:ext>
            </a:extLst>
          </p:cNvPr>
          <p:cNvSpPr>
            <a:spLocks noGrp="1"/>
          </p:cNvSpPr>
          <p:nvPr>
            <p:ph type="title"/>
          </p:nvPr>
        </p:nvSpPr>
        <p:spPr/>
        <p:txBody>
          <a:bodyPr/>
          <a:lstStyle/>
          <a:p>
            <a:r>
              <a:rPr lang="sv-SE" dirty="0"/>
              <a:t>NKI – Nöjd Kund Index</a:t>
            </a:r>
          </a:p>
        </p:txBody>
      </p:sp>
      <p:grpSp>
        <p:nvGrpSpPr>
          <p:cNvPr id="7" name="Grupp 6">
            <a:extLst>
              <a:ext uri="{FF2B5EF4-FFF2-40B4-BE49-F238E27FC236}">
                <a16:creationId xmlns:a16="http://schemas.microsoft.com/office/drawing/2014/main" id="{DAF6EA60-F92C-4029-BEA2-7A5C774FEB62}"/>
              </a:ext>
            </a:extLst>
          </p:cNvPr>
          <p:cNvGrpSpPr/>
          <p:nvPr/>
        </p:nvGrpSpPr>
        <p:grpSpPr>
          <a:xfrm>
            <a:off x="1833792" y="1616451"/>
            <a:ext cx="3498208" cy="3694040"/>
            <a:chOff x="1560353" y="2085975"/>
            <a:chExt cx="3498208" cy="3694040"/>
          </a:xfrm>
        </p:grpSpPr>
        <p:sp>
          <p:nvSpPr>
            <p:cNvPr id="8" name="Rektangel 7">
              <a:extLst>
                <a:ext uri="{FF2B5EF4-FFF2-40B4-BE49-F238E27FC236}">
                  <a16:creationId xmlns:a16="http://schemas.microsoft.com/office/drawing/2014/main" id="{8DDAC12B-F15C-442B-BE19-E4608EE07C08}"/>
                </a:ext>
              </a:extLst>
            </p:cNvPr>
            <p:cNvSpPr/>
            <p:nvPr/>
          </p:nvSpPr>
          <p:spPr>
            <a:xfrm>
              <a:off x="1560353" y="2085975"/>
              <a:ext cx="3498208" cy="369404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 tIns="43200" rIns="43200" bIns="36000"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900"/>
                </a:spcBef>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Nöjd Kund Index</a:t>
              </a: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Nöjd Kund Index − NKI är ett mått på brukarnas övergripande nöjdhet med sitt boende och byggs upp av frågan nedan. </a:t>
              </a:r>
            </a:p>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NKI är beräknat som ett medelvärde av respondenternas svar. Medelvärdet har indexerats till en skala 0-100.</a:t>
              </a:r>
            </a:p>
            <a:p>
              <a:pPr marL="108000" indent="-108000" algn="l">
                <a:spcBef>
                  <a:spcPts val="900"/>
                </a:spcBef>
                <a:spcAft>
                  <a:spcPts val="0"/>
                </a:spcAft>
                <a:buClr>
                  <a:schemeClr val="tx1"/>
                </a:buClr>
                <a:buFont typeface="Arial" panose="020B0604020202020204" pitchFamily="34" charset="0"/>
                <a:buChar char="-"/>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Trivs du på din dagliga verksamhet?</a:t>
              </a:r>
            </a:p>
          </p:txBody>
        </p:sp>
        <p:sp>
          <p:nvSpPr>
            <p:cNvPr id="9" name="Rektangel med rundade hörn 56">
              <a:extLst>
                <a:ext uri="{FF2B5EF4-FFF2-40B4-BE49-F238E27FC236}">
                  <a16:creationId xmlns:a16="http://schemas.microsoft.com/office/drawing/2014/main" id="{E20D89DB-0B9A-4125-90DF-2843AADA8B14}"/>
                </a:ext>
              </a:extLst>
            </p:cNvPr>
            <p:cNvSpPr/>
            <p:nvPr/>
          </p:nvSpPr>
          <p:spPr>
            <a:xfrm>
              <a:off x="1560353" y="2418387"/>
              <a:ext cx="3498208"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a:solidFill>
                    <a:schemeClr val="bg1"/>
                  </a:solidFill>
                  <a:latin typeface="Tahoma" panose="020B0604030504040204" pitchFamily="34" charset="0"/>
                  <a:ea typeface="Tahoma" panose="020B0604030504040204" pitchFamily="34" charset="0"/>
                  <a:cs typeface="Tahoma" panose="020B0604030504040204" pitchFamily="34" charset="0"/>
                </a:rPr>
                <a:t>NKI</a:t>
              </a:r>
            </a:p>
          </p:txBody>
        </p:sp>
      </p:grpSp>
      <p:sp>
        <p:nvSpPr>
          <p:cNvPr id="11" name="Rektangel med rundade hörn 56">
            <a:extLst>
              <a:ext uri="{FF2B5EF4-FFF2-40B4-BE49-F238E27FC236}">
                <a16:creationId xmlns:a16="http://schemas.microsoft.com/office/drawing/2014/main" id="{A7F4565B-2526-4CD5-A40E-DBD9335FF29B}"/>
              </a:ext>
            </a:extLst>
          </p:cNvPr>
          <p:cNvSpPr/>
          <p:nvPr/>
        </p:nvSpPr>
        <p:spPr>
          <a:xfrm>
            <a:off x="6250171" y="1450445"/>
            <a:ext cx="722475" cy="509993"/>
          </a:xfrm>
          <a:prstGeom prst="roundRect">
            <a:avLst>
              <a:gd name="adj" fmla="val 33333"/>
            </a:avLst>
          </a:prstGeom>
          <a:solidFill>
            <a:srgbClr val="E5928E"/>
          </a:solidFill>
          <a:ln>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rPr>
              <a:t>92</a:t>
            </a:r>
          </a:p>
        </p:txBody>
      </p:sp>
      <p:sp>
        <p:nvSpPr>
          <p:cNvPr id="14" name="Rektangel 13">
            <a:extLst>
              <a:ext uri="{FF2B5EF4-FFF2-40B4-BE49-F238E27FC236}">
                <a16:creationId xmlns:a16="http://schemas.microsoft.com/office/drawing/2014/main" id="{D579FF7A-322A-4405-835B-790FBA9E3A3A}"/>
              </a:ext>
            </a:extLst>
          </p:cNvPr>
          <p:cNvSpPr/>
          <p:nvPr/>
        </p:nvSpPr>
        <p:spPr>
          <a:xfrm>
            <a:off x="6972648" y="1427295"/>
            <a:ext cx="3830043" cy="481834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 tIns="43200" rIns="43200" bIns="36000"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lnSpc>
                <a:spcPts val="3300"/>
              </a:lnSpc>
              <a:spcBef>
                <a:spcPts val="900"/>
              </a:spcBef>
              <a:spcAft>
                <a:spcPts val="0"/>
              </a:spcAft>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Daglig verksamhet</a:t>
            </a: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 totalt 2018</a:t>
            </a:r>
          </a:p>
          <a:p>
            <a:pPr>
              <a:lnSpc>
                <a:spcPts val="3300"/>
              </a:lnSpc>
              <a:spcBef>
                <a:spcPts val="900"/>
              </a:spcBef>
            </a:pPr>
            <a:r>
              <a:rPr lang="sv-SE" sz="1600" dirty="0" err="1">
                <a:solidFill>
                  <a:schemeClr val="tx1"/>
                </a:solidFill>
                <a:latin typeface="Tahoma" panose="020B0604030504040204" pitchFamily="34" charset="0"/>
                <a:ea typeface="Tahoma" panose="020B0604030504040204" pitchFamily="34" charset="0"/>
                <a:cs typeface="Tahoma" panose="020B0604030504040204" pitchFamily="34" charset="0"/>
              </a:rPr>
              <a:t>Attendo</a:t>
            </a: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 LSS </a:t>
            </a:r>
            <a:r>
              <a:rPr lang="sv-SE" sz="1600" dirty="0" err="1">
                <a:solidFill>
                  <a:schemeClr val="tx1"/>
                </a:solidFill>
                <a:latin typeface="Tahoma" panose="020B0604030504040204" pitchFamily="34" charset="0"/>
                <a:ea typeface="Tahoma" panose="020B0604030504040204" pitchFamily="34" charset="0"/>
                <a:cs typeface="Tahoma" panose="020B0604030504040204" pitchFamily="34" charset="0"/>
              </a:rPr>
              <a:t>Augustendalstorget</a:t>
            </a: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 2018</a:t>
            </a:r>
          </a:p>
          <a:p>
            <a:pPr>
              <a:lnSpc>
                <a:spcPts val="3300"/>
              </a:lnSpc>
              <a:spcBef>
                <a:spcPts val="900"/>
              </a:spcBef>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Lagandan 2018</a:t>
            </a:r>
          </a:p>
          <a:p>
            <a:pPr>
              <a:lnSpc>
                <a:spcPts val="3300"/>
              </a:lnSpc>
              <a:spcBef>
                <a:spcPts val="900"/>
              </a:spcBef>
            </a:pPr>
            <a:r>
              <a:rPr lang="sv-SE" sz="1600" dirty="0" err="1">
                <a:solidFill>
                  <a:schemeClr val="tx1"/>
                </a:solidFill>
                <a:latin typeface="Tahoma" panose="020B0604030504040204" pitchFamily="34" charset="0"/>
                <a:ea typeface="Tahoma" panose="020B0604030504040204" pitchFamily="34" charset="0"/>
                <a:cs typeface="Tahoma" panose="020B0604030504040204" pitchFamily="34" charset="0"/>
              </a:rPr>
              <a:t>Misa</a:t>
            </a: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 AB Bondegatan 2018</a:t>
            </a:r>
          </a:p>
          <a:p>
            <a:pPr>
              <a:lnSpc>
                <a:spcPts val="3300"/>
              </a:lnSpc>
              <a:spcBef>
                <a:spcPts val="900"/>
              </a:spcBef>
            </a:pPr>
            <a:r>
              <a:rPr lang="sv-SE" sz="1600" dirty="0" err="1">
                <a:solidFill>
                  <a:schemeClr val="tx1"/>
                </a:solidFill>
                <a:latin typeface="Tahoma" panose="020B0604030504040204" pitchFamily="34" charset="0"/>
                <a:ea typeface="Tahoma" panose="020B0604030504040204" pitchFamily="34" charset="0"/>
                <a:cs typeface="Tahoma" panose="020B0604030504040204" pitchFamily="34" charset="0"/>
              </a:rPr>
              <a:t>Nytida</a:t>
            </a: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 Cylindervägen 4 Nacka Nord 2018</a:t>
            </a:r>
          </a:p>
          <a:p>
            <a:pPr>
              <a:lnSpc>
                <a:spcPts val="3300"/>
              </a:lnSpc>
              <a:spcBef>
                <a:spcPts val="900"/>
              </a:spcBef>
            </a:pPr>
            <a:r>
              <a:rPr lang="sv-SE" sz="1600" dirty="0" err="1">
                <a:solidFill>
                  <a:schemeClr val="tx1"/>
                </a:solidFill>
                <a:latin typeface="Tahoma" panose="020B0604030504040204" pitchFamily="34" charset="0"/>
                <a:ea typeface="Tahoma" panose="020B0604030504040204" pitchFamily="34" charset="0"/>
                <a:cs typeface="Tahoma" panose="020B0604030504040204" pitchFamily="34" charset="0"/>
              </a:rPr>
              <a:t>Nytida</a:t>
            </a: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 Cylindervägen 4 Nacka Syd 2018</a:t>
            </a:r>
          </a:p>
          <a:p>
            <a:pPr>
              <a:lnSpc>
                <a:spcPts val="3300"/>
              </a:lnSpc>
              <a:spcBef>
                <a:spcPts val="900"/>
              </a:spcBef>
            </a:pPr>
            <a:r>
              <a:rPr lang="sv-SE" sz="1600" dirty="0" err="1">
                <a:solidFill>
                  <a:schemeClr val="tx1"/>
                </a:solidFill>
                <a:latin typeface="Tahoma" panose="020B0604030504040204" pitchFamily="34" charset="0"/>
                <a:ea typeface="Tahoma" panose="020B0604030504040204" pitchFamily="34" charset="0"/>
                <a:cs typeface="Tahoma" panose="020B0604030504040204" pitchFamily="34" charset="0"/>
              </a:rPr>
              <a:t>Nytida</a:t>
            </a: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sv-SE" sz="1600" dirty="0" err="1">
                <a:solidFill>
                  <a:schemeClr val="tx1"/>
                </a:solidFill>
                <a:latin typeface="Tahoma" panose="020B0604030504040204" pitchFamily="34" charset="0"/>
                <a:ea typeface="Tahoma" panose="020B0604030504040204" pitchFamily="34" charset="0"/>
                <a:cs typeface="Tahoma" panose="020B0604030504040204" pitchFamily="34" charset="0"/>
              </a:rPr>
              <a:t>Rösundavägen</a:t>
            </a: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 2018</a:t>
            </a:r>
          </a:p>
          <a:p>
            <a:pPr>
              <a:lnSpc>
                <a:spcPts val="3300"/>
              </a:lnSpc>
              <a:spcBef>
                <a:spcPts val="900"/>
              </a:spcBef>
            </a:pPr>
            <a:r>
              <a:rPr lang="sv-SE" sz="1600" dirty="0" err="1">
                <a:solidFill>
                  <a:schemeClr val="tx1"/>
                </a:solidFill>
                <a:latin typeface="Tahoma" panose="020B0604030504040204" pitchFamily="34" charset="0"/>
                <a:ea typeface="Tahoma" panose="020B0604030504040204" pitchFamily="34" charset="0"/>
                <a:cs typeface="Tahoma" panose="020B0604030504040204" pitchFamily="34" charset="0"/>
              </a:rPr>
              <a:t>Waxö</a:t>
            </a: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 Omsorg 2018</a:t>
            </a:r>
          </a:p>
          <a:p>
            <a:pPr>
              <a:lnSpc>
                <a:spcPts val="3300"/>
              </a:lnSpc>
              <a:spcBef>
                <a:spcPts val="900"/>
              </a:spcBef>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Youth and Care Nacka AB 2018</a:t>
            </a: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8" name="Rektangel med rundade hörn 56">
            <a:extLst>
              <a:ext uri="{FF2B5EF4-FFF2-40B4-BE49-F238E27FC236}">
                <a16:creationId xmlns:a16="http://schemas.microsoft.com/office/drawing/2014/main" id="{FC973928-F6AD-4F0C-97ED-7AFE20BF40D9}"/>
              </a:ext>
            </a:extLst>
          </p:cNvPr>
          <p:cNvSpPr/>
          <p:nvPr/>
        </p:nvSpPr>
        <p:spPr>
          <a:xfrm>
            <a:off x="6250172" y="1983588"/>
            <a:ext cx="722475" cy="509993"/>
          </a:xfrm>
          <a:prstGeom prst="roundRect">
            <a:avLst>
              <a:gd name="adj" fmla="val 33333"/>
            </a:avLst>
          </a:prstGeom>
          <a:solidFill>
            <a:srgbClr val="E5928E"/>
          </a:solidFill>
          <a:ln>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rPr>
              <a:t>92</a:t>
            </a:r>
          </a:p>
        </p:txBody>
      </p:sp>
      <p:sp>
        <p:nvSpPr>
          <p:cNvPr id="29" name="Rektangel med rundade hörn 56">
            <a:extLst>
              <a:ext uri="{FF2B5EF4-FFF2-40B4-BE49-F238E27FC236}">
                <a16:creationId xmlns:a16="http://schemas.microsoft.com/office/drawing/2014/main" id="{8A4C9231-9E07-428F-8B88-747B3BA6979E}"/>
              </a:ext>
            </a:extLst>
          </p:cNvPr>
          <p:cNvSpPr/>
          <p:nvPr/>
        </p:nvSpPr>
        <p:spPr>
          <a:xfrm>
            <a:off x="6250170" y="2516731"/>
            <a:ext cx="722475" cy="509993"/>
          </a:xfrm>
          <a:prstGeom prst="roundRect">
            <a:avLst>
              <a:gd name="adj" fmla="val 33333"/>
            </a:avLst>
          </a:prstGeom>
          <a:solidFill>
            <a:srgbClr val="E5928E"/>
          </a:solidFill>
          <a:ln>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rPr>
              <a:t>100</a:t>
            </a:r>
          </a:p>
        </p:txBody>
      </p:sp>
      <p:sp>
        <p:nvSpPr>
          <p:cNvPr id="30" name="Rektangel med rundade hörn 56">
            <a:extLst>
              <a:ext uri="{FF2B5EF4-FFF2-40B4-BE49-F238E27FC236}">
                <a16:creationId xmlns:a16="http://schemas.microsoft.com/office/drawing/2014/main" id="{A2AFD304-22D5-44C0-8614-99B7B126CE7E}"/>
              </a:ext>
            </a:extLst>
          </p:cNvPr>
          <p:cNvSpPr/>
          <p:nvPr/>
        </p:nvSpPr>
        <p:spPr>
          <a:xfrm>
            <a:off x="6250171" y="3061449"/>
            <a:ext cx="722475" cy="509993"/>
          </a:xfrm>
          <a:prstGeom prst="roundRect">
            <a:avLst>
              <a:gd name="adj" fmla="val 33333"/>
            </a:avLst>
          </a:prstGeom>
          <a:solidFill>
            <a:srgbClr val="E5928E"/>
          </a:solidFill>
          <a:ln>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rPr>
              <a:t>90</a:t>
            </a:r>
          </a:p>
        </p:txBody>
      </p:sp>
      <p:sp>
        <p:nvSpPr>
          <p:cNvPr id="31" name="Rektangel med rundade hörn 56">
            <a:extLst>
              <a:ext uri="{FF2B5EF4-FFF2-40B4-BE49-F238E27FC236}">
                <a16:creationId xmlns:a16="http://schemas.microsoft.com/office/drawing/2014/main" id="{D036B513-4A41-43D7-9049-9C4D9F0A0E1B}"/>
              </a:ext>
            </a:extLst>
          </p:cNvPr>
          <p:cNvSpPr/>
          <p:nvPr/>
        </p:nvSpPr>
        <p:spPr>
          <a:xfrm>
            <a:off x="6250171" y="3600323"/>
            <a:ext cx="722475" cy="509993"/>
          </a:xfrm>
          <a:prstGeom prst="roundRect">
            <a:avLst>
              <a:gd name="adj" fmla="val 33333"/>
            </a:avLst>
          </a:prstGeom>
          <a:solidFill>
            <a:srgbClr val="E5928E"/>
          </a:solidFill>
          <a:ln>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94</a:t>
            </a:r>
            <a:endPar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2" name="Rektangel med rundade hörn 56">
            <a:extLst>
              <a:ext uri="{FF2B5EF4-FFF2-40B4-BE49-F238E27FC236}">
                <a16:creationId xmlns:a16="http://schemas.microsoft.com/office/drawing/2014/main" id="{C49038F9-B571-4696-B00B-3B4A101379DF}"/>
              </a:ext>
            </a:extLst>
          </p:cNvPr>
          <p:cNvSpPr/>
          <p:nvPr/>
        </p:nvSpPr>
        <p:spPr>
          <a:xfrm>
            <a:off x="6250172" y="4145041"/>
            <a:ext cx="722475" cy="509993"/>
          </a:xfrm>
          <a:prstGeom prst="roundRect">
            <a:avLst>
              <a:gd name="adj" fmla="val 33333"/>
            </a:avLst>
          </a:prstGeom>
          <a:solidFill>
            <a:srgbClr val="E5928E"/>
          </a:solidFill>
          <a:ln>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93</a:t>
            </a:r>
            <a:endPar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3" name="Rektangel med rundade hörn 56">
            <a:extLst>
              <a:ext uri="{FF2B5EF4-FFF2-40B4-BE49-F238E27FC236}">
                <a16:creationId xmlns:a16="http://schemas.microsoft.com/office/drawing/2014/main" id="{E120A718-DAD8-40BA-B0EF-CCE47CE2D294}"/>
              </a:ext>
            </a:extLst>
          </p:cNvPr>
          <p:cNvSpPr/>
          <p:nvPr/>
        </p:nvSpPr>
        <p:spPr>
          <a:xfrm>
            <a:off x="6250170" y="4678184"/>
            <a:ext cx="722475" cy="509993"/>
          </a:xfrm>
          <a:prstGeom prst="roundRect">
            <a:avLst>
              <a:gd name="adj" fmla="val 33333"/>
            </a:avLst>
          </a:prstGeom>
          <a:solidFill>
            <a:srgbClr val="E5928E"/>
          </a:solidFill>
          <a:ln>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86</a:t>
            </a:r>
            <a:endPar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4" name="Rektangel med rundade hörn 56">
            <a:extLst>
              <a:ext uri="{FF2B5EF4-FFF2-40B4-BE49-F238E27FC236}">
                <a16:creationId xmlns:a16="http://schemas.microsoft.com/office/drawing/2014/main" id="{C32DAD35-AE72-439F-AEF3-0D67D9F6C4FE}"/>
              </a:ext>
            </a:extLst>
          </p:cNvPr>
          <p:cNvSpPr/>
          <p:nvPr/>
        </p:nvSpPr>
        <p:spPr>
          <a:xfrm>
            <a:off x="6250171" y="5211327"/>
            <a:ext cx="722475" cy="509993"/>
          </a:xfrm>
          <a:prstGeom prst="roundRect">
            <a:avLst>
              <a:gd name="adj" fmla="val 33333"/>
            </a:avLst>
          </a:prstGeom>
          <a:solidFill>
            <a:srgbClr val="E5928E"/>
          </a:solidFill>
          <a:ln>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rPr>
              <a:t>95</a:t>
            </a:r>
          </a:p>
        </p:txBody>
      </p:sp>
      <p:sp>
        <p:nvSpPr>
          <p:cNvPr id="35" name="Rektangel med rundade hörn 56">
            <a:extLst>
              <a:ext uri="{FF2B5EF4-FFF2-40B4-BE49-F238E27FC236}">
                <a16:creationId xmlns:a16="http://schemas.microsoft.com/office/drawing/2014/main" id="{CC40A2E9-7130-4404-8EBF-7FD05FE0F0BF}"/>
              </a:ext>
            </a:extLst>
          </p:cNvPr>
          <p:cNvSpPr/>
          <p:nvPr/>
        </p:nvSpPr>
        <p:spPr>
          <a:xfrm>
            <a:off x="6250170" y="5756045"/>
            <a:ext cx="722475" cy="509993"/>
          </a:xfrm>
          <a:prstGeom prst="roundRect">
            <a:avLst>
              <a:gd name="adj" fmla="val 33333"/>
            </a:avLst>
          </a:prstGeom>
          <a:solidFill>
            <a:srgbClr val="E5928E"/>
          </a:solidFill>
          <a:ln>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100</a:t>
            </a:r>
            <a:endPar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62694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821D56D-716D-401C-99A3-4143D9862A0F}"/>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418989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EB8F61B-C52E-44E6-A45C-EF37AFF63302}"/>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062573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8245FBE-3546-43F0-81E7-4DFA61B48306}"/>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318949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7ED43A7-4A8B-47E3-953F-A854419A0A13}"/>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83945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C1B3144-7C58-4C76-8B10-CD7B131E207E}"/>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241264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5344520-4167-4243-AC3D-1AE174AF74B3}"/>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390580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3945EE5-390C-4ED9-8E0E-91EDDC32EA15}"/>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653165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AF16506-72C9-4219-8D55-E423482CCC77}"/>
              </a:ext>
            </a:extLst>
          </p:cNvPr>
          <p:cNvSpPr>
            <a:spLocks noGrp="1"/>
          </p:cNvSpPr>
          <p:nvPr>
            <p:ph type="title"/>
          </p:nvPr>
        </p:nvSpPr>
        <p:spPr/>
        <p:txBody>
          <a:bodyPr/>
          <a:lstStyle/>
          <a:p>
            <a:r>
              <a:rPr lang="sv-SE" sz="2667" dirty="0"/>
              <a:t>Sammanfattning</a:t>
            </a:r>
          </a:p>
        </p:txBody>
      </p:sp>
      <p:sp>
        <p:nvSpPr>
          <p:cNvPr id="4" name="Platshållare för text 3">
            <a:extLst>
              <a:ext uri="{FF2B5EF4-FFF2-40B4-BE49-F238E27FC236}">
                <a16:creationId xmlns:a16="http://schemas.microsoft.com/office/drawing/2014/main" id="{0D3C6D10-374D-42C5-BC44-F04FEE833E2F}"/>
              </a:ext>
            </a:extLst>
          </p:cNvPr>
          <p:cNvSpPr>
            <a:spLocks noGrp="1"/>
          </p:cNvSpPr>
          <p:nvPr>
            <p:ph type="body" sz="half" idx="10"/>
          </p:nvPr>
        </p:nvSpPr>
        <p:spPr>
          <a:xfrm>
            <a:off x="1008000" y="1439999"/>
            <a:ext cx="8701484" cy="5105179"/>
          </a:xfrm>
        </p:spPr>
        <p:txBody>
          <a:bodyPr/>
          <a:lstStyle/>
          <a:p>
            <a:r>
              <a:rPr lang="sv-SE" b="1" u="sng" dirty="0"/>
              <a:t>Målgrupp och Metod</a:t>
            </a:r>
            <a:endParaRPr lang="sv-SE" dirty="0"/>
          </a:p>
          <a:p>
            <a:pPr>
              <a:buClr>
                <a:srgbClr val="C00000"/>
              </a:buClr>
              <a:buSzPct val="110000"/>
            </a:pPr>
            <a:r>
              <a:rPr lang="sv-SE" kern="0" dirty="0"/>
              <a:t>Målgruppen för undersökningen är 210 personer/brukare med funktionsnedsättning som deltar i daglig verksamhet som de får som stöd inom ramen för LSS. Undersökningen har genomförts på plats i den dagliga verksamheten. </a:t>
            </a:r>
            <a:r>
              <a:rPr lang="sv-SE" dirty="0"/>
              <a:t>Enkäten har 2018 enbart besvarats av brukaren själv. Vid tidigare år har enkäten kunnat besvaras av brukaren själv, brukaren tillsammans med anhörig/god man eller enbart av anhörig/god man. </a:t>
            </a:r>
          </a:p>
          <a:p>
            <a:pPr>
              <a:buClr>
                <a:srgbClr val="C00000"/>
              </a:buClr>
              <a:buSzPct val="110000"/>
            </a:pPr>
            <a:r>
              <a:rPr lang="sv-SE" kern="0" dirty="0"/>
              <a:t>Totalt besvarades undersökningen av 107 personer vilket ger en svarsfrekvens på 51 procent. </a:t>
            </a:r>
          </a:p>
          <a:p>
            <a:pPr>
              <a:buClr>
                <a:srgbClr val="C00000"/>
              </a:buClr>
              <a:buSzPct val="110000"/>
            </a:pPr>
            <a:r>
              <a:rPr lang="sv-SE" b="1" u="sng" dirty="0"/>
              <a:t>Resultat</a:t>
            </a:r>
          </a:p>
          <a:p>
            <a:pPr>
              <a:buClr>
                <a:srgbClr val="C00000"/>
              </a:buClr>
              <a:buSzPct val="110000"/>
            </a:pPr>
            <a:r>
              <a:rPr lang="sv-SE" kern="0" dirty="0"/>
              <a:t>Resultatet av undersökningen visar på mer nöjda brukare. NKI (baserat på frågan: Trivs du på din dagliga verksamhet) uppgår 2018 till 92 jämfört med 89, 2017. </a:t>
            </a:r>
          </a:p>
          <a:p>
            <a:pPr>
              <a:buClr>
                <a:srgbClr val="C00000"/>
              </a:buClr>
              <a:buSzPct val="110000"/>
            </a:pPr>
            <a:r>
              <a:rPr lang="sv-SE" kern="0" dirty="0"/>
              <a:t>De allra flesta uppger att de får den hjälp de vill ha i den dagliga verksamheten (78 procent), att personalen bryr sig (86 procent) och att man själv får bestämma saker som är viktiga för brukaren i den dagliga verksamheten (75 procent). Resultaten är i nivå med eller något högre jämfört med 2017. </a:t>
            </a:r>
          </a:p>
          <a:p>
            <a:pPr>
              <a:buClr>
                <a:srgbClr val="C00000"/>
              </a:buClr>
              <a:buSzPct val="110000"/>
            </a:pPr>
            <a:r>
              <a:rPr lang="sv-SE" kern="0" dirty="0"/>
              <a:t>83 procent upplever också att det de gör på den dagliga verksamheten är viktigt för dem. Endast ett fåtal (3 procent) upplever inte det de gör på den dagliga verksamheten som viktigt för dem.</a:t>
            </a:r>
          </a:p>
        </p:txBody>
      </p:sp>
    </p:spTree>
    <p:extLst>
      <p:ext uri="{BB962C8B-B14F-4D97-AF65-F5344CB8AC3E}">
        <p14:creationId xmlns:p14="http://schemas.microsoft.com/office/powerpoint/2010/main" val="2805576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D1A28FA-2CA7-4D50-8DF1-9CF2D0267201}"/>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4264693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44996D2-AF75-49FC-BD34-FBF2F2446110}"/>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660776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04332F5-ED42-4818-A2DA-87734EB47E88}"/>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344324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7ABF9-153B-45D7-9F76-AC1760277DDE}"/>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796063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678AA6-BB31-4A3A-8BC3-9ADA275AEF0E}"/>
              </a:ext>
            </a:extLst>
          </p:cNvPr>
          <p:cNvSpPr>
            <a:spLocks noGrp="1"/>
          </p:cNvSpPr>
          <p:nvPr>
            <p:ph type="title"/>
          </p:nvPr>
        </p:nvSpPr>
        <p:spPr/>
        <p:txBody>
          <a:bodyPr/>
          <a:lstStyle/>
          <a:p>
            <a:r>
              <a:rPr lang="sv-SE" dirty="0"/>
              <a:t>Slutsats</a:t>
            </a:r>
          </a:p>
        </p:txBody>
      </p:sp>
      <p:sp>
        <p:nvSpPr>
          <p:cNvPr id="3" name="Platshållare för text 2">
            <a:extLst>
              <a:ext uri="{FF2B5EF4-FFF2-40B4-BE49-F238E27FC236}">
                <a16:creationId xmlns:a16="http://schemas.microsoft.com/office/drawing/2014/main" id="{13E7D1F3-8364-4990-A8B2-18DE81A93CAB}"/>
              </a:ext>
            </a:extLst>
          </p:cNvPr>
          <p:cNvSpPr>
            <a:spLocks noGrp="1"/>
          </p:cNvSpPr>
          <p:nvPr>
            <p:ph type="body" sz="half" idx="10"/>
          </p:nvPr>
        </p:nvSpPr>
        <p:spPr>
          <a:xfrm>
            <a:off x="1008000" y="1440000"/>
            <a:ext cx="9479378" cy="4742400"/>
          </a:xfrm>
        </p:spPr>
        <p:txBody>
          <a:bodyPr/>
          <a:lstStyle/>
          <a:p>
            <a:r>
              <a:rPr lang="sv-SE" kern="0" dirty="0"/>
              <a:t>Slutsatsen av undersökningen är att de flesta brukarna är nöjda med sin dagliga verksamhet. Resultatet visar på en liten uppgång jämfört med 2017.</a:t>
            </a:r>
          </a:p>
          <a:p>
            <a:r>
              <a:rPr lang="sv-SE" kern="0" dirty="0"/>
              <a:t>De största förändringarna sedan förra undersökningen 2017 upplevs inom området trygghet vilket också var ett av de prioriterade utvecklingsområdena efter 2017 års undersökning. </a:t>
            </a:r>
          </a:p>
          <a:p>
            <a:r>
              <a:rPr lang="sv-SE" kern="0" dirty="0"/>
              <a:t>De tydligaste utvecklingsområdena i 2018 års undersökning är:</a:t>
            </a:r>
            <a:br>
              <a:rPr lang="sv-SE" kern="0" dirty="0"/>
            </a:br>
            <a:r>
              <a:rPr lang="sv-SE" kern="0" dirty="0"/>
              <a:t>- Arbeta med tydligheten så att fler brukare upplever att all personal pratar med dem så att de förstår</a:t>
            </a:r>
            <a:br>
              <a:rPr lang="sv-SE" kern="0" dirty="0"/>
            </a:br>
            <a:r>
              <a:rPr lang="sv-SE" kern="0" dirty="0"/>
              <a:t>- Fortsätt arbetet med tryggheten. Ett mål bör vara att alla brukare skall känna sig trygga i sin dagliga </a:t>
            </a:r>
            <a:br>
              <a:rPr lang="sv-SE" kern="0" dirty="0"/>
            </a:br>
            <a:r>
              <a:rPr lang="sv-SE" kern="0" dirty="0"/>
              <a:t>  verksamhet och med personalen </a:t>
            </a:r>
            <a:br>
              <a:rPr lang="sv-SE" kern="0" dirty="0"/>
            </a:br>
            <a:r>
              <a:rPr lang="sv-SE" kern="0" dirty="0"/>
              <a:t>- Det finns variationer i svaren hos brukarna. Varje boende/organisation bör (även om det är få svar) </a:t>
            </a:r>
            <a:br>
              <a:rPr lang="sv-SE" kern="0" dirty="0"/>
            </a:br>
            <a:r>
              <a:rPr lang="sv-SE" kern="0" dirty="0"/>
              <a:t>  se över vilka områden där de i stort har enbart nöjda brukare och där det finns områden där någon </a:t>
            </a:r>
            <a:br>
              <a:rPr lang="sv-SE" kern="0" dirty="0"/>
            </a:br>
            <a:r>
              <a:rPr lang="sv-SE" kern="0" dirty="0"/>
              <a:t>  eller några brukare ger uttryck för att inte vara helt nöjda. Några av dessa områden noteras </a:t>
            </a:r>
            <a:r>
              <a:rPr lang="sv-SE" kern="0"/>
              <a:t>i </a:t>
            </a:r>
            <a:br>
              <a:rPr lang="sv-SE" kern="0"/>
            </a:br>
            <a:r>
              <a:rPr lang="sv-SE" kern="0"/>
              <a:t>  sammanfattningen </a:t>
            </a:r>
            <a:r>
              <a:rPr lang="sv-SE" kern="0" dirty="0"/>
              <a:t>på sidan 5 i </a:t>
            </a:r>
            <a:r>
              <a:rPr lang="sv-SE" kern="0"/>
              <a:t>denna rapport</a:t>
            </a:r>
            <a:endParaRPr lang="sv-SE" dirty="0"/>
          </a:p>
          <a:p>
            <a:pPr>
              <a:buClr>
                <a:srgbClr val="C00000"/>
              </a:buClr>
              <a:buSzPct val="110000"/>
            </a:pPr>
            <a:endParaRPr lang="sv-SE" kern="0" dirty="0"/>
          </a:p>
          <a:p>
            <a:endParaRPr lang="sv-SE" dirty="0"/>
          </a:p>
          <a:p>
            <a:endParaRPr lang="sv-SE" dirty="0"/>
          </a:p>
        </p:txBody>
      </p:sp>
    </p:spTree>
    <p:extLst>
      <p:ext uri="{BB962C8B-B14F-4D97-AF65-F5344CB8AC3E}">
        <p14:creationId xmlns:p14="http://schemas.microsoft.com/office/powerpoint/2010/main" val="4004892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F621702-A273-43EA-9C5B-FBEA82249EE7}"/>
              </a:ext>
            </a:extLst>
          </p:cNvPr>
          <p:cNvSpPr>
            <a:spLocks noGrp="1"/>
          </p:cNvSpPr>
          <p:nvPr>
            <p:ph type="title"/>
          </p:nvPr>
        </p:nvSpPr>
        <p:spPr>
          <a:xfrm>
            <a:off x="1115728" y="1088491"/>
            <a:ext cx="7200000" cy="1147200"/>
          </a:xfrm>
        </p:spPr>
        <p:txBody>
          <a:bodyPr/>
          <a:lstStyle/>
          <a:p>
            <a:pPr algn="l"/>
            <a:r>
              <a:rPr lang="sv-SE" sz="2800" dirty="0"/>
              <a:t>Kontakt Origo Group</a:t>
            </a:r>
          </a:p>
        </p:txBody>
      </p:sp>
      <p:sp>
        <p:nvSpPr>
          <p:cNvPr id="6" name="Platshållare för text 2">
            <a:extLst>
              <a:ext uri="{FF2B5EF4-FFF2-40B4-BE49-F238E27FC236}">
                <a16:creationId xmlns:a16="http://schemas.microsoft.com/office/drawing/2014/main" id="{43279E55-096C-4752-91D6-1F6ADC754A03}"/>
              </a:ext>
            </a:extLst>
          </p:cNvPr>
          <p:cNvSpPr>
            <a:spLocks noGrp="1"/>
          </p:cNvSpPr>
          <p:nvPr/>
        </p:nvSpPr>
        <p:spPr>
          <a:xfrm>
            <a:off x="1115728" y="3899595"/>
            <a:ext cx="7200000" cy="1629484"/>
          </a:xfrm>
          <a:prstGeom prst="rect">
            <a:avLst/>
          </a:prstGeom>
        </p:spPr>
        <p:txBody>
          <a:bodyPr vert="horz" lIns="91440" tIns="45720" rIns="91440" bIns="45720" rtlCol="0">
            <a:noAutofit/>
          </a:bodyPr>
          <a:lstStyle>
            <a:lvl1pPr marL="0" indent="0" algn="l" defTabSz="914378" rtl="0" eaLnBrk="1" latinLnBrk="0" hangingPunct="1">
              <a:lnSpc>
                <a:spcPct val="100000"/>
              </a:lnSpc>
              <a:spcBef>
                <a:spcPts val="1500"/>
              </a:spcBef>
              <a:buFont typeface="Arial" panose="020B0604020202020204" pitchFamily="34" charset="0"/>
              <a:buNone/>
              <a:defRPr lang="sv-SE" sz="1350" kern="1200" dirty="0">
                <a:solidFill>
                  <a:schemeClr val="bg1"/>
                </a:solidFill>
                <a:latin typeface="+mn-lt"/>
                <a:ea typeface="+mn-ea"/>
                <a:cs typeface="+mn-cs"/>
              </a:defRPr>
            </a:lvl1pPr>
            <a:lvl2pPr marL="457178" indent="0" algn="l" defTabSz="914378" rtl="0" eaLnBrk="1" latinLnBrk="0" hangingPunct="1">
              <a:lnSpc>
                <a:spcPct val="100000"/>
              </a:lnSpc>
              <a:spcBef>
                <a:spcPts val="1800"/>
              </a:spcBef>
              <a:buFont typeface="Arial" panose="020B0604020202020204" pitchFamily="34" charset="0"/>
              <a:buNone/>
              <a:defRPr lang="sv-SE" sz="1400" b="1" kern="1200">
                <a:solidFill>
                  <a:schemeClr val="tx1"/>
                </a:solidFill>
                <a:latin typeface="+mj-lt"/>
                <a:ea typeface="+mn-ea"/>
                <a:cs typeface="+mn-cs"/>
              </a:defRPr>
            </a:lvl2pPr>
            <a:lvl3pPr marL="914355" indent="0" algn="l" defTabSz="914378" rtl="0" eaLnBrk="1" latinLnBrk="0" hangingPunct="1">
              <a:lnSpc>
                <a:spcPct val="100000"/>
              </a:lnSpc>
              <a:spcBef>
                <a:spcPts val="500"/>
              </a:spcBef>
              <a:buFont typeface="Arial" panose="020B0604020202020204" pitchFamily="34" charset="0"/>
              <a:buNone/>
              <a:defRPr lang="sv-SE" sz="1200" kern="1200">
                <a:solidFill>
                  <a:schemeClr val="tx1"/>
                </a:solidFill>
                <a:latin typeface="+mn-lt"/>
                <a:ea typeface="+mn-ea"/>
                <a:cs typeface="+mn-cs"/>
              </a:defRPr>
            </a:lvl3pPr>
            <a:lvl4pPr marL="1371532" indent="0" algn="l" defTabSz="914378" rtl="0" eaLnBrk="1" latinLnBrk="0" hangingPunct="1">
              <a:lnSpc>
                <a:spcPct val="100000"/>
              </a:lnSpc>
              <a:spcBef>
                <a:spcPts val="500"/>
              </a:spcBef>
              <a:buFont typeface="Arial" panose="020B0604020202020204" pitchFamily="34" charset="0"/>
              <a:buNone/>
              <a:defRPr lang="sv-SE" sz="1000" kern="1200">
                <a:solidFill>
                  <a:schemeClr val="tx1"/>
                </a:solidFill>
                <a:latin typeface="+mn-lt"/>
                <a:ea typeface="+mn-ea"/>
                <a:cs typeface="+mn-cs"/>
              </a:defRPr>
            </a:lvl4pPr>
            <a:lvl5pPr marL="1828709" indent="0" algn="l" defTabSz="914378" rtl="0" eaLnBrk="1" latinLnBrk="0" hangingPunct="1">
              <a:lnSpc>
                <a:spcPct val="100000"/>
              </a:lnSpc>
              <a:spcBef>
                <a:spcPts val="500"/>
              </a:spcBef>
              <a:buFont typeface="Arial" panose="020B0604020202020204" pitchFamily="34" charset="0"/>
              <a:buNone/>
              <a:defRPr lang="sv-SE" sz="1000" kern="1200">
                <a:solidFill>
                  <a:schemeClr val="tx1"/>
                </a:solidFill>
                <a:latin typeface="+mn-lt"/>
                <a:ea typeface="+mn-ea"/>
                <a:cs typeface="+mn-cs"/>
              </a:defRPr>
            </a:lvl5pPr>
            <a:lvl6pPr marL="2285886"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064"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240"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418"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600" dirty="0"/>
              <a:t>Vid frågor kontakta: </a:t>
            </a:r>
          </a:p>
          <a:p>
            <a:pPr lvl="1">
              <a:spcBef>
                <a:spcPts val="600"/>
              </a:spcBef>
            </a:pPr>
            <a:r>
              <a:rPr lang="sv-SE" b="0" dirty="0">
                <a:solidFill>
                  <a:schemeClr val="bg1"/>
                </a:solidFill>
              </a:rPr>
              <a:t>Peter Linsér</a:t>
            </a:r>
          </a:p>
          <a:p>
            <a:pPr lvl="1">
              <a:spcBef>
                <a:spcPts val="600"/>
              </a:spcBef>
            </a:pPr>
            <a:r>
              <a:rPr lang="sv-SE" b="0" dirty="0">
                <a:solidFill>
                  <a:schemeClr val="bg1"/>
                </a:solidFill>
              </a:rPr>
              <a:t>E-post: </a:t>
            </a:r>
            <a:r>
              <a:rPr lang="sv-SE" sz="1200" b="0" dirty="0">
                <a:solidFill>
                  <a:schemeClr val="bg1"/>
                </a:solidFill>
              </a:rPr>
              <a:t>Peter.linser@origogroup.com</a:t>
            </a:r>
          </a:p>
          <a:p>
            <a:pPr lvl="1">
              <a:spcBef>
                <a:spcPts val="600"/>
              </a:spcBef>
            </a:pPr>
            <a:r>
              <a:rPr lang="sv-SE" sz="1200" b="0" dirty="0">
                <a:solidFill>
                  <a:schemeClr val="bg1"/>
                </a:solidFill>
              </a:rPr>
              <a:t>Tel: 070-697 85 05</a:t>
            </a:r>
          </a:p>
          <a:p>
            <a:endParaRPr lang="sv-SE" sz="1600" dirty="0"/>
          </a:p>
        </p:txBody>
      </p:sp>
    </p:spTree>
    <p:extLst>
      <p:ext uri="{BB962C8B-B14F-4D97-AF65-F5344CB8AC3E}">
        <p14:creationId xmlns:p14="http://schemas.microsoft.com/office/powerpoint/2010/main" val="2899297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AF16506-72C9-4219-8D55-E423482CCC77}"/>
              </a:ext>
            </a:extLst>
          </p:cNvPr>
          <p:cNvSpPr>
            <a:spLocks noGrp="1"/>
          </p:cNvSpPr>
          <p:nvPr>
            <p:ph type="title"/>
          </p:nvPr>
        </p:nvSpPr>
        <p:spPr/>
        <p:txBody>
          <a:bodyPr/>
          <a:lstStyle/>
          <a:p>
            <a:r>
              <a:rPr lang="sv-SE" sz="2667" dirty="0"/>
              <a:t>Sammanfattning</a:t>
            </a:r>
          </a:p>
        </p:txBody>
      </p:sp>
      <p:sp>
        <p:nvSpPr>
          <p:cNvPr id="4" name="Platshållare för text 3">
            <a:extLst>
              <a:ext uri="{FF2B5EF4-FFF2-40B4-BE49-F238E27FC236}">
                <a16:creationId xmlns:a16="http://schemas.microsoft.com/office/drawing/2014/main" id="{0D3C6D10-374D-42C5-BC44-F04FEE833E2F}"/>
              </a:ext>
            </a:extLst>
          </p:cNvPr>
          <p:cNvSpPr>
            <a:spLocks noGrp="1"/>
          </p:cNvSpPr>
          <p:nvPr>
            <p:ph type="body" sz="half" idx="10"/>
          </p:nvPr>
        </p:nvSpPr>
        <p:spPr>
          <a:xfrm>
            <a:off x="1008000" y="1440000"/>
            <a:ext cx="8701484" cy="4742400"/>
          </a:xfrm>
        </p:spPr>
        <p:txBody>
          <a:bodyPr/>
          <a:lstStyle/>
          <a:p>
            <a:pPr>
              <a:buClr>
                <a:srgbClr val="C00000"/>
              </a:buClr>
              <a:buSzPct val="110000"/>
            </a:pPr>
            <a:r>
              <a:rPr lang="sv-SE" kern="0" dirty="0"/>
              <a:t>Brukarnas upplevda trygghet har ökat 2018 jämfört med 2017. 2018 är det 77 procent (65 procent) som säger att de aldrig är rädda för något på den dagliga verksamheten. Andelen som 2018 upplever att de känner sig trygga med alla i personalen på den dagliga verksamheten uppgår till 84 procent (75 procent, 2017).</a:t>
            </a:r>
          </a:p>
          <a:p>
            <a:pPr>
              <a:buClr>
                <a:srgbClr val="C00000"/>
              </a:buClr>
              <a:buSzPct val="110000"/>
            </a:pPr>
            <a:r>
              <a:rPr lang="sv-SE" kern="0" dirty="0"/>
              <a:t>89 procent säger att de vet vem de ska prata med om något är dåligt på den dagliga verksamheten.</a:t>
            </a:r>
          </a:p>
          <a:p>
            <a:pPr>
              <a:buClr>
                <a:srgbClr val="C00000"/>
              </a:buClr>
              <a:buSzPct val="110000"/>
            </a:pPr>
            <a:br>
              <a:rPr lang="sv-SE" kern="0" dirty="0"/>
            </a:br>
            <a:endParaRPr lang="sv-SE" dirty="0">
              <a:solidFill>
                <a:srgbClr val="FF0000"/>
              </a:solidFill>
            </a:endParaRPr>
          </a:p>
        </p:txBody>
      </p:sp>
    </p:spTree>
    <p:extLst>
      <p:ext uri="{BB962C8B-B14F-4D97-AF65-F5344CB8AC3E}">
        <p14:creationId xmlns:p14="http://schemas.microsoft.com/office/powerpoint/2010/main" val="215226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AF16506-72C9-4219-8D55-E423482CCC77}"/>
              </a:ext>
            </a:extLst>
          </p:cNvPr>
          <p:cNvSpPr>
            <a:spLocks noGrp="1"/>
          </p:cNvSpPr>
          <p:nvPr>
            <p:ph type="title"/>
          </p:nvPr>
        </p:nvSpPr>
        <p:spPr/>
        <p:txBody>
          <a:bodyPr/>
          <a:lstStyle/>
          <a:p>
            <a:r>
              <a:rPr lang="sv-SE" sz="2667" dirty="0"/>
              <a:t>Sammanfattning</a:t>
            </a:r>
          </a:p>
        </p:txBody>
      </p:sp>
      <p:sp>
        <p:nvSpPr>
          <p:cNvPr id="4" name="Platshållare för text 3">
            <a:extLst>
              <a:ext uri="{FF2B5EF4-FFF2-40B4-BE49-F238E27FC236}">
                <a16:creationId xmlns:a16="http://schemas.microsoft.com/office/drawing/2014/main" id="{0D3C6D10-374D-42C5-BC44-F04FEE833E2F}"/>
              </a:ext>
            </a:extLst>
          </p:cNvPr>
          <p:cNvSpPr>
            <a:spLocks noGrp="1"/>
          </p:cNvSpPr>
          <p:nvPr>
            <p:ph type="body" sz="half" idx="10"/>
          </p:nvPr>
        </p:nvSpPr>
        <p:spPr>
          <a:xfrm>
            <a:off x="1008000" y="1440000"/>
            <a:ext cx="8701484" cy="4742400"/>
          </a:xfrm>
        </p:spPr>
        <p:txBody>
          <a:bodyPr/>
          <a:lstStyle/>
          <a:p>
            <a:pPr>
              <a:buClr>
                <a:srgbClr val="C00000"/>
              </a:buClr>
              <a:buSzPct val="110000"/>
            </a:pPr>
            <a:r>
              <a:rPr lang="sv-SE" b="1" u="sng" kern="0" dirty="0"/>
              <a:t>Jämförelse mellan enheter</a:t>
            </a:r>
          </a:p>
          <a:p>
            <a:pPr>
              <a:buClr>
                <a:srgbClr val="C00000"/>
              </a:buClr>
              <a:buSzPct val="110000"/>
            </a:pPr>
            <a:r>
              <a:rPr lang="sv-SE" kern="0" dirty="0"/>
              <a:t>Resultaten mätt som NKI (trivsel på den dagliga verksamheten) är generellt hög. Antalet svar per enhet är få vilket gör att enskilda personers svar får en stor påverkan på resultaten.  Resultaten bör därför tolkas med viss försiktighet. Ingen enhet får generellt högsta betyg. Alla har områden med högre/lägre resultat. Några områden där resultaten är lite lägre och som bör studeras vidare är:</a:t>
            </a:r>
            <a:br>
              <a:rPr lang="sv-SE" kern="0" dirty="0"/>
            </a:br>
            <a:r>
              <a:rPr lang="sv-SE" kern="0" dirty="0"/>
              <a:t>- </a:t>
            </a:r>
            <a:r>
              <a:rPr lang="sv-SE" kern="0" dirty="0" err="1"/>
              <a:t>Nytida</a:t>
            </a:r>
            <a:r>
              <a:rPr lang="sv-SE" kern="0" dirty="0"/>
              <a:t>, Nacka Nord. En något lägre andel uppger att de får den hjälp de vill ha, personalen </a:t>
            </a:r>
            <a:br>
              <a:rPr lang="sv-SE" kern="0" dirty="0"/>
            </a:br>
            <a:r>
              <a:rPr lang="sv-SE" kern="0" dirty="0"/>
              <a:t>  bryr sig i lägre omfattning och en högre andel uppger att det ibland är svårt att förstå/göra </a:t>
            </a:r>
            <a:br>
              <a:rPr lang="sv-SE" kern="0" dirty="0"/>
            </a:br>
            <a:r>
              <a:rPr lang="sv-SE" kern="0" dirty="0"/>
              <a:t>  sig förstådd</a:t>
            </a:r>
            <a:br>
              <a:rPr lang="sv-SE" kern="0" dirty="0"/>
            </a:br>
            <a:r>
              <a:rPr lang="sv-SE" kern="0" dirty="0"/>
              <a:t>- </a:t>
            </a:r>
            <a:r>
              <a:rPr lang="sv-SE" kern="0" dirty="0" err="1"/>
              <a:t>Nytida</a:t>
            </a:r>
            <a:r>
              <a:rPr lang="sv-SE" kern="0" dirty="0"/>
              <a:t> generellt. Något fler brukare uppger att de ibland/ofta är rädda för något på den </a:t>
            </a:r>
            <a:br>
              <a:rPr lang="sv-SE" kern="0" dirty="0"/>
            </a:br>
            <a:r>
              <a:rPr lang="sv-SE" kern="0" dirty="0"/>
              <a:t>  dagliga verksamheten</a:t>
            </a:r>
            <a:br>
              <a:rPr lang="sv-SE" kern="0" dirty="0"/>
            </a:br>
            <a:r>
              <a:rPr lang="sv-SE" kern="0" dirty="0"/>
              <a:t>- </a:t>
            </a:r>
            <a:r>
              <a:rPr lang="sv-SE" kern="0" dirty="0" err="1"/>
              <a:t>Misa</a:t>
            </a:r>
            <a:r>
              <a:rPr lang="sv-SE" kern="0" dirty="0"/>
              <a:t> Bondegatan. En högre andel uppger att det ibland är svårt att förstå/göra sig förstådd </a:t>
            </a:r>
            <a:br>
              <a:rPr lang="sv-SE" kern="0" dirty="0"/>
            </a:br>
            <a:r>
              <a:rPr lang="sv-SE" kern="0" dirty="0"/>
              <a:t>  och färre säger att de känner sig trygga med alla i personalen</a:t>
            </a:r>
            <a:br>
              <a:rPr lang="sv-SE" kern="0" dirty="0"/>
            </a:br>
            <a:r>
              <a:rPr lang="sv-SE" kern="0" dirty="0"/>
              <a:t>- </a:t>
            </a:r>
            <a:r>
              <a:rPr lang="sv-SE" kern="0" dirty="0" err="1"/>
              <a:t>Attendo</a:t>
            </a:r>
            <a:r>
              <a:rPr lang="sv-SE" kern="0" dirty="0"/>
              <a:t> </a:t>
            </a:r>
            <a:r>
              <a:rPr lang="sv-SE" kern="0" dirty="0" err="1"/>
              <a:t>Augustendalstorget</a:t>
            </a:r>
            <a:r>
              <a:rPr lang="sv-SE" kern="0" dirty="0"/>
              <a:t> och </a:t>
            </a:r>
            <a:r>
              <a:rPr lang="sv-SE" kern="0" dirty="0" err="1"/>
              <a:t>Waxö</a:t>
            </a:r>
            <a:r>
              <a:rPr lang="sv-SE" kern="0" dirty="0"/>
              <a:t> omsorg. En högre andel än genomsnittet uppger att </a:t>
            </a:r>
            <a:br>
              <a:rPr lang="sv-SE" kern="0" dirty="0"/>
            </a:br>
            <a:r>
              <a:rPr lang="sv-SE" kern="0" dirty="0"/>
              <a:t>  de inte vet vem de ska prata med om något är dåligt på den dagliga verksamheten</a:t>
            </a:r>
            <a:br>
              <a:rPr lang="sv-SE" kern="0" dirty="0"/>
            </a:br>
            <a:endParaRPr lang="sv-SE" dirty="0">
              <a:solidFill>
                <a:srgbClr val="FF0000"/>
              </a:solidFill>
            </a:endParaRPr>
          </a:p>
        </p:txBody>
      </p:sp>
    </p:spTree>
    <p:extLst>
      <p:ext uri="{BB962C8B-B14F-4D97-AF65-F5344CB8AC3E}">
        <p14:creationId xmlns:p14="http://schemas.microsoft.com/office/powerpoint/2010/main" val="279275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DE1A875-6C4B-47FA-8083-5E61B9B5C9F4}"/>
              </a:ext>
            </a:extLst>
          </p:cNvPr>
          <p:cNvSpPr>
            <a:spLocks noGrp="1"/>
          </p:cNvSpPr>
          <p:nvPr>
            <p:ph type="title"/>
          </p:nvPr>
        </p:nvSpPr>
        <p:spPr>
          <a:xfrm>
            <a:off x="960001" y="357328"/>
            <a:ext cx="5121952" cy="720153"/>
          </a:xfrm>
        </p:spPr>
        <p:txBody>
          <a:bodyPr/>
          <a:lstStyle/>
          <a:p>
            <a:r>
              <a:rPr lang="sv-SE" sz="2667" dirty="0"/>
              <a:t>Om undersökningen</a:t>
            </a:r>
          </a:p>
        </p:txBody>
      </p:sp>
      <p:sp>
        <p:nvSpPr>
          <p:cNvPr id="4" name="Platshållare för text 3">
            <a:extLst>
              <a:ext uri="{FF2B5EF4-FFF2-40B4-BE49-F238E27FC236}">
                <a16:creationId xmlns:a16="http://schemas.microsoft.com/office/drawing/2014/main" id="{7841A683-E913-4FD1-BF7D-05DC5E5A14C1}"/>
              </a:ext>
            </a:extLst>
          </p:cNvPr>
          <p:cNvSpPr>
            <a:spLocks noGrp="1"/>
          </p:cNvSpPr>
          <p:nvPr>
            <p:ph type="body" sz="half" idx="2"/>
          </p:nvPr>
        </p:nvSpPr>
        <p:spPr>
          <a:xfrm>
            <a:off x="960001" y="1301261"/>
            <a:ext cx="8804887" cy="5322824"/>
          </a:xfrm>
        </p:spPr>
        <p:txBody>
          <a:bodyPr/>
          <a:lstStyle/>
          <a:p>
            <a:r>
              <a:rPr lang="sv-SE" b="1" dirty="0"/>
              <a:t>Bakgrund och syfte</a:t>
            </a:r>
            <a:endParaRPr lang="sv-SE" dirty="0"/>
          </a:p>
          <a:p>
            <a:pPr>
              <a:lnSpc>
                <a:spcPct val="120000"/>
              </a:lnSpc>
              <a:buClr>
                <a:srgbClr val="FF0000"/>
              </a:buClr>
            </a:pPr>
            <a:r>
              <a:rPr lang="sv-SE" sz="1200" dirty="0"/>
              <a:t>Nacka kommun genomför löpande brukarundersökningar. S</a:t>
            </a:r>
            <a:r>
              <a:rPr lang="x-none" sz="1200" dirty="0"/>
              <a:t>yftet med brukarundersökningarna är att ge Socialnämnden kunskap om brukarnas uppfattning om kvaliteten på insatserna. Undersökningen ska visa om de mål som nämnden fastställt beträffande nöjdhetsgraden är uppfyllda. </a:t>
            </a:r>
            <a:r>
              <a:rPr lang="en-US" sz="1200" dirty="0"/>
              <a:t>Undersökningen är framtagen av Sveriges Kommuner och Landsting (SKL).</a:t>
            </a:r>
          </a:p>
          <a:p>
            <a:pPr>
              <a:lnSpc>
                <a:spcPct val="120000"/>
              </a:lnSpc>
              <a:buClr>
                <a:srgbClr val="FF0000"/>
              </a:buClr>
            </a:pPr>
            <a:r>
              <a:rPr lang="sv-SE" sz="1200" dirty="0"/>
              <a:t>Undersökningarna skall också tillhandahålla underlag för jämförelser mellan olika verksamhetsområden och enheter inom kommunens verksamhet för personer med funktionsnedsättningar. Jämförelser görs med tidigare undersökningsresultat och kommuner inom ramen för arbetet med Kvalitetsbarometern LSS. Undersökningarna har också som mål att stimulera till engagemang bland personalen i frågor kring kvalitet i verksamheten.</a:t>
            </a:r>
          </a:p>
          <a:p>
            <a:pPr>
              <a:lnSpc>
                <a:spcPct val="120000"/>
              </a:lnSpc>
              <a:buClr>
                <a:srgbClr val="FF0000"/>
              </a:buClr>
            </a:pPr>
            <a:r>
              <a:rPr lang="en-US" dirty="0"/>
              <a:t> </a:t>
            </a:r>
            <a:r>
              <a:rPr lang="sv-SE" dirty="0"/>
              <a:t>	</a:t>
            </a:r>
          </a:p>
          <a:p>
            <a:r>
              <a:rPr lang="sv-SE" b="1" dirty="0"/>
              <a:t>Genomförande</a:t>
            </a:r>
          </a:p>
          <a:p>
            <a:pPr>
              <a:lnSpc>
                <a:spcPct val="120000"/>
              </a:lnSpc>
              <a:buClr>
                <a:srgbClr val="FF0000"/>
              </a:buClr>
              <a:buSzPct val="110000"/>
            </a:pPr>
            <a:r>
              <a:rPr lang="sv-SE" sz="1200" dirty="0"/>
              <a:t>Undersökningen genomfördes  under veckorna 39-42. Personliga intervjuer genomfördes i boenden och dagliga verksamheter med surfplattor i första hand, men med möjlighet att även kunna besvara frågorna på en pappersenkät/ Pictogram om respondenten önskade detta.</a:t>
            </a:r>
          </a:p>
          <a:p>
            <a:pPr>
              <a:lnSpc>
                <a:spcPct val="120000"/>
              </a:lnSpc>
              <a:buClr>
                <a:srgbClr val="FF0000"/>
              </a:buClr>
              <a:buSzPct val="110000"/>
            </a:pPr>
            <a:r>
              <a:rPr lang="sv-SE" sz="1200" dirty="0"/>
              <a:t>2018 besvarades undersökning enbart av brukarna själva. 2017 besvarades undersökningen av brukarna själva, brukaren tillsammans med anhörig/god man eller enbart av anhörig/god man.</a:t>
            </a:r>
          </a:p>
          <a:p>
            <a:pPr>
              <a:lnSpc>
                <a:spcPct val="120000"/>
              </a:lnSpc>
              <a:buClr>
                <a:srgbClr val="FF0000"/>
              </a:buClr>
              <a:buSzPct val="110000"/>
            </a:pPr>
            <a:r>
              <a:rPr lang="sv-SE" sz="1200" dirty="0"/>
              <a:t>Totalt besvarades undersökningen av 107 personer vilket innebär en svarsfrekvens på 51 procent.</a:t>
            </a:r>
          </a:p>
        </p:txBody>
      </p:sp>
    </p:spTree>
    <p:extLst>
      <p:ext uri="{BB962C8B-B14F-4D97-AF65-F5344CB8AC3E}">
        <p14:creationId xmlns:p14="http://schemas.microsoft.com/office/powerpoint/2010/main" val="877418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DE1A875-6C4B-47FA-8083-5E61B9B5C9F4}"/>
              </a:ext>
            </a:extLst>
          </p:cNvPr>
          <p:cNvSpPr>
            <a:spLocks noGrp="1"/>
          </p:cNvSpPr>
          <p:nvPr>
            <p:ph type="title"/>
          </p:nvPr>
        </p:nvSpPr>
        <p:spPr>
          <a:xfrm>
            <a:off x="960001" y="357328"/>
            <a:ext cx="5121952" cy="720153"/>
          </a:xfrm>
        </p:spPr>
        <p:txBody>
          <a:bodyPr/>
          <a:lstStyle/>
          <a:p>
            <a:r>
              <a:rPr lang="sv-SE" sz="2667" dirty="0"/>
              <a:t>Om undersökningen</a:t>
            </a:r>
          </a:p>
        </p:txBody>
      </p:sp>
      <p:sp>
        <p:nvSpPr>
          <p:cNvPr id="4" name="Platshållare för text 3">
            <a:extLst>
              <a:ext uri="{FF2B5EF4-FFF2-40B4-BE49-F238E27FC236}">
                <a16:creationId xmlns:a16="http://schemas.microsoft.com/office/drawing/2014/main" id="{7841A683-E913-4FD1-BF7D-05DC5E5A14C1}"/>
              </a:ext>
            </a:extLst>
          </p:cNvPr>
          <p:cNvSpPr>
            <a:spLocks noGrp="1"/>
          </p:cNvSpPr>
          <p:nvPr>
            <p:ph type="body" sz="half" idx="2"/>
          </p:nvPr>
        </p:nvSpPr>
        <p:spPr>
          <a:xfrm>
            <a:off x="960001" y="1301261"/>
            <a:ext cx="8804887" cy="5322824"/>
          </a:xfrm>
        </p:spPr>
        <p:txBody>
          <a:bodyPr/>
          <a:lstStyle/>
          <a:p>
            <a:r>
              <a:rPr lang="sv-SE" b="1" dirty="0"/>
              <a:t>Verksamheter utan eget resultat</a:t>
            </a:r>
            <a:endParaRPr lang="sv-SE" dirty="0"/>
          </a:p>
          <a:p>
            <a:pPr>
              <a:lnSpc>
                <a:spcPct val="120000"/>
              </a:lnSpc>
              <a:buClr>
                <a:srgbClr val="FF0000"/>
              </a:buClr>
            </a:pPr>
            <a:r>
              <a:rPr lang="sv-SE" sz="1200" dirty="0"/>
              <a:t>För att ett resultat skall tas fram krävs att minst fem personer svarat. Syftet med denna gräns för antal svar är att skydda de svarandes anonymitet. Enheter med färre än fem svar får inget eget resultat. Svaren ingår dock i totalrapporten för hela Nacka kommun. Nedan redovisas antal svar för enheter med färre än fem svar:</a:t>
            </a:r>
          </a:p>
          <a:p>
            <a:pPr>
              <a:lnSpc>
                <a:spcPct val="120000"/>
              </a:lnSpc>
              <a:buClr>
                <a:srgbClr val="FF0000"/>
              </a:buClr>
            </a:pPr>
            <a:r>
              <a:rPr lang="en-US" dirty="0"/>
              <a:t> </a:t>
            </a:r>
            <a:r>
              <a:rPr lang="sv-SE" dirty="0"/>
              <a:t>	</a:t>
            </a:r>
          </a:p>
        </p:txBody>
      </p:sp>
      <p:graphicFrame>
        <p:nvGraphicFramePr>
          <p:cNvPr id="2" name="Tabell 1">
            <a:extLst>
              <a:ext uri="{FF2B5EF4-FFF2-40B4-BE49-F238E27FC236}">
                <a16:creationId xmlns:a16="http://schemas.microsoft.com/office/drawing/2014/main" id="{71F09305-58B9-40B0-9A36-01860A95FF9A}"/>
              </a:ext>
            </a:extLst>
          </p:cNvPr>
          <p:cNvGraphicFramePr>
            <a:graphicFrameLocks noGrp="1"/>
          </p:cNvGraphicFramePr>
          <p:nvPr>
            <p:extLst>
              <p:ext uri="{D42A27DB-BD31-4B8C-83A1-F6EECF244321}">
                <p14:modId xmlns:p14="http://schemas.microsoft.com/office/powerpoint/2010/main" val="1495798248"/>
              </p:ext>
            </p:extLst>
          </p:nvPr>
        </p:nvGraphicFramePr>
        <p:xfrm>
          <a:off x="1527858" y="2581153"/>
          <a:ext cx="6319777" cy="3460832"/>
        </p:xfrm>
        <a:graphic>
          <a:graphicData uri="http://schemas.openxmlformats.org/drawingml/2006/table">
            <a:tbl>
              <a:tblPr firstRow="1" bandRow="1">
                <a:tableStyleId>{5C22544A-7EE6-4342-B048-85BDC9FD1C3A}</a:tableStyleId>
              </a:tblPr>
              <a:tblGrid>
                <a:gridCol w="5139429">
                  <a:extLst>
                    <a:ext uri="{9D8B030D-6E8A-4147-A177-3AD203B41FA5}">
                      <a16:colId xmlns:a16="http://schemas.microsoft.com/office/drawing/2014/main" val="3075856142"/>
                    </a:ext>
                  </a:extLst>
                </a:gridCol>
                <a:gridCol w="1180348">
                  <a:extLst>
                    <a:ext uri="{9D8B030D-6E8A-4147-A177-3AD203B41FA5}">
                      <a16:colId xmlns:a16="http://schemas.microsoft.com/office/drawing/2014/main" val="3069184560"/>
                    </a:ext>
                  </a:extLst>
                </a:gridCol>
              </a:tblGrid>
              <a:tr h="216302">
                <a:tc>
                  <a:txBody>
                    <a:bodyPr/>
                    <a:lstStyle/>
                    <a:p>
                      <a:pPr algn="l" fontAlgn="b"/>
                      <a:r>
                        <a:rPr lang="sv-SE" sz="1100" u="none" strike="noStrike" dirty="0">
                          <a:effectLst/>
                        </a:rPr>
                        <a:t>Verksamhetsnamn</a:t>
                      </a:r>
                      <a:endParaRPr lang="sv-SE" sz="1100" b="0" i="0" u="none" strike="noStrike" dirty="0">
                        <a:solidFill>
                          <a:srgbClr val="000000"/>
                        </a:solidFill>
                        <a:effectLst/>
                        <a:latin typeface="Calibri" panose="020F0502020204030204" pitchFamily="34" charset="0"/>
                      </a:endParaRPr>
                    </a:p>
                  </a:txBody>
                  <a:tcPr marL="180000" marR="9525" marT="9525" marB="0" anchor="b"/>
                </a:tc>
                <a:tc>
                  <a:txBody>
                    <a:bodyPr/>
                    <a:lstStyle/>
                    <a:p>
                      <a:pPr algn="ctr" fontAlgn="b"/>
                      <a:r>
                        <a:rPr lang="sv-SE" sz="1100" u="none" strike="noStrike">
                          <a:effectLst/>
                        </a:rPr>
                        <a:t>Antal svar</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7187140"/>
                  </a:ext>
                </a:extLst>
              </a:tr>
              <a:tr h="216302">
                <a:tc>
                  <a:txBody>
                    <a:bodyPr/>
                    <a:lstStyle/>
                    <a:p>
                      <a:pPr algn="l" fontAlgn="t"/>
                      <a:r>
                        <a:rPr lang="sv-SE" sz="1100" u="none" strike="noStrike">
                          <a:effectLst/>
                        </a:rPr>
                        <a:t>Attendo LSS Planiavägen</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191368897"/>
                  </a:ext>
                </a:extLst>
              </a:tr>
              <a:tr h="216302">
                <a:tc>
                  <a:txBody>
                    <a:bodyPr/>
                    <a:lstStyle/>
                    <a:p>
                      <a:pPr algn="l" fontAlgn="t"/>
                      <a:r>
                        <a:rPr lang="sv-SE" sz="1100" u="none" strike="noStrike">
                          <a:effectLst/>
                        </a:rPr>
                        <a:t>Cedergruppen</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53979194"/>
                  </a:ext>
                </a:extLst>
              </a:tr>
              <a:tr h="216302">
                <a:tc>
                  <a:txBody>
                    <a:bodyPr/>
                    <a:lstStyle/>
                    <a:p>
                      <a:pPr algn="l" fontAlgn="t"/>
                      <a:r>
                        <a:rPr lang="sv-SE" sz="1100" u="none" strike="noStrike">
                          <a:effectLst/>
                        </a:rPr>
                        <a:t>Främja</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3</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28898206"/>
                  </a:ext>
                </a:extLst>
              </a:tr>
              <a:tr h="216302">
                <a:tc>
                  <a:txBody>
                    <a:bodyPr/>
                    <a:lstStyle/>
                    <a:p>
                      <a:pPr algn="l" fontAlgn="t"/>
                      <a:r>
                        <a:rPr lang="sv-SE" sz="1100" u="none" strike="noStrike">
                          <a:effectLst/>
                        </a:rPr>
                        <a:t>Individkraft</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885804308"/>
                  </a:ext>
                </a:extLst>
              </a:tr>
              <a:tr h="216302">
                <a:tc>
                  <a:txBody>
                    <a:bodyPr/>
                    <a:lstStyle/>
                    <a:p>
                      <a:pPr algn="l" fontAlgn="t"/>
                      <a:r>
                        <a:rPr lang="sv-SE" sz="1100" u="none" strike="noStrike">
                          <a:effectLst/>
                        </a:rPr>
                        <a:t>Misa AB Kapellgränd</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454831978"/>
                  </a:ext>
                </a:extLst>
              </a:tr>
              <a:tr h="216302">
                <a:tc>
                  <a:txBody>
                    <a:bodyPr/>
                    <a:lstStyle/>
                    <a:p>
                      <a:pPr algn="l" fontAlgn="t"/>
                      <a:r>
                        <a:rPr lang="sv-SE" sz="1100" u="none" strike="noStrike">
                          <a:effectLst/>
                        </a:rPr>
                        <a:t>Misa AB Kungsgatan</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080023337"/>
                  </a:ext>
                </a:extLst>
              </a:tr>
              <a:tr h="216302">
                <a:tc>
                  <a:txBody>
                    <a:bodyPr/>
                    <a:lstStyle/>
                    <a:p>
                      <a:pPr algn="l" fontAlgn="t"/>
                      <a:r>
                        <a:rPr lang="sv-SE" sz="1100" u="none" strike="noStrike">
                          <a:effectLst/>
                        </a:rPr>
                        <a:t>Misa AB Rökerigatan 19 och 20</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417137218"/>
                  </a:ext>
                </a:extLst>
              </a:tr>
              <a:tr h="216302">
                <a:tc>
                  <a:txBody>
                    <a:bodyPr/>
                    <a:lstStyle/>
                    <a:p>
                      <a:pPr algn="l" fontAlgn="t"/>
                      <a:r>
                        <a:rPr lang="sv-SE" sz="1100" u="none" strike="noStrike">
                          <a:effectLst/>
                        </a:rPr>
                        <a:t>Nytida Brattforsgatan</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561326183"/>
                  </a:ext>
                </a:extLst>
              </a:tr>
              <a:tr h="216302">
                <a:tc>
                  <a:txBody>
                    <a:bodyPr/>
                    <a:lstStyle/>
                    <a:p>
                      <a:pPr algn="l" fontAlgn="t"/>
                      <a:r>
                        <a:rPr lang="sv-SE" sz="1100" u="none" strike="noStrike">
                          <a:effectLst/>
                        </a:rPr>
                        <a:t>Nytida Cylindervägen 4 Nacka Jobb</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671596526"/>
                  </a:ext>
                </a:extLst>
              </a:tr>
              <a:tr h="216302">
                <a:tc>
                  <a:txBody>
                    <a:bodyPr/>
                    <a:lstStyle/>
                    <a:p>
                      <a:pPr algn="l" fontAlgn="t"/>
                      <a:r>
                        <a:rPr lang="sv-SE" sz="1100" u="none" strike="noStrike">
                          <a:effectLst/>
                        </a:rPr>
                        <a:t>Nytida Cylindervägen 12 Nacka Väst</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444364696"/>
                  </a:ext>
                </a:extLst>
              </a:tr>
              <a:tr h="216302">
                <a:tc>
                  <a:txBody>
                    <a:bodyPr/>
                    <a:lstStyle/>
                    <a:p>
                      <a:pPr algn="l" fontAlgn="t"/>
                      <a:r>
                        <a:rPr lang="sv-SE" sz="1100" u="none" strike="noStrike">
                          <a:effectLst/>
                        </a:rPr>
                        <a:t>Stadsmissionen</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696359795"/>
                  </a:ext>
                </a:extLst>
              </a:tr>
              <a:tr h="216302">
                <a:tc>
                  <a:txBody>
                    <a:bodyPr/>
                    <a:lstStyle/>
                    <a:p>
                      <a:pPr algn="l" fontAlgn="t"/>
                      <a:r>
                        <a:rPr lang="sv-SE" sz="1100" u="none" strike="noStrike">
                          <a:effectLst/>
                        </a:rPr>
                        <a:t>Välfärd Samhällsservice Gamla Landsvägen</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395215048"/>
                  </a:ext>
                </a:extLst>
              </a:tr>
              <a:tr h="216302">
                <a:tc>
                  <a:txBody>
                    <a:bodyPr/>
                    <a:lstStyle/>
                    <a:p>
                      <a:pPr algn="l" fontAlgn="t"/>
                      <a:r>
                        <a:rPr lang="sv-SE" sz="1100" u="none" strike="noStrike">
                          <a:effectLst/>
                        </a:rPr>
                        <a:t>Välfärd Samhällsservice Ornövägen</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977069681"/>
                  </a:ext>
                </a:extLst>
              </a:tr>
              <a:tr h="216302">
                <a:tc>
                  <a:txBody>
                    <a:bodyPr/>
                    <a:lstStyle/>
                    <a:p>
                      <a:pPr algn="l" fontAlgn="t"/>
                      <a:r>
                        <a:rPr lang="sv-SE" sz="1100" u="none" strike="noStrike">
                          <a:effectLst/>
                        </a:rPr>
                        <a:t>Välfärd Samhällsservice Paviljongvägen</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dirty="0">
                          <a:effectLst/>
                        </a:rPr>
                        <a:t>0</a:t>
                      </a:r>
                      <a:endParaRPr lang="sv-SE"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195903837"/>
                  </a:ext>
                </a:extLst>
              </a:tr>
              <a:tr h="216302">
                <a:tc>
                  <a:txBody>
                    <a:bodyPr/>
                    <a:lstStyle/>
                    <a:p>
                      <a:pPr algn="l" fontAlgn="t"/>
                      <a:r>
                        <a:rPr lang="sv-SE" sz="1100" u="none" strike="noStrike" dirty="0">
                          <a:effectLst/>
                        </a:rPr>
                        <a:t>Välfärd Samhällsservice </a:t>
                      </a:r>
                      <a:r>
                        <a:rPr lang="sv-SE" sz="1100" u="none" strike="noStrike" dirty="0" err="1">
                          <a:effectLst/>
                        </a:rPr>
                        <a:t>Svarvarevägen</a:t>
                      </a:r>
                      <a:endParaRPr lang="sv-SE" sz="1100" b="0" i="0" u="none" strike="noStrike" dirty="0">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dirty="0">
                          <a:effectLst/>
                        </a:rPr>
                        <a:t>3</a:t>
                      </a:r>
                      <a:endParaRPr lang="sv-SE"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77548455"/>
                  </a:ext>
                </a:extLst>
              </a:tr>
            </a:tbl>
          </a:graphicData>
        </a:graphic>
      </p:graphicFrame>
    </p:spTree>
    <p:extLst>
      <p:ext uri="{BB962C8B-B14F-4D97-AF65-F5344CB8AC3E}">
        <p14:creationId xmlns:p14="http://schemas.microsoft.com/office/powerpoint/2010/main" val="2129745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A7F9078-9CAA-4006-A758-8F6AC6140BD8}"/>
              </a:ext>
            </a:extLst>
          </p:cNvPr>
          <p:cNvSpPr>
            <a:spLocks noGrp="1"/>
          </p:cNvSpPr>
          <p:nvPr>
            <p:ph type="title"/>
          </p:nvPr>
        </p:nvSpPr>
        <p:spPr/>
        <p:txBody>
          <a:bodyPr/>
          <a:lstStyle/>
          <a:p>
            <a:pPr algn="ctr"/>
            <a:r>
              <a:rPr lang="sv-SE" dirty="0"/>
              <a:t>Resultat</a:t>
            </a:r>
            <a:br>
              <a:rPr lang="sv-SE" dirty="0"/>
            </a:br>
            <a:r>
              <a:rPr lang="sv-SE" dirty="0"/>
              <a:t>Totalt</a:t>
            </a:r>
          </a:p>
        </p:txBody>
      </p:sp>
    </p:spTree>
    <p:extLst>
      <p:ext uri="{BB962C8B-B14F-4D97-AF65-F5344CB8AC3E}">
        <p14:creationId xmlns:p14="http://schemas.microsoft.com/office/powerpoint/2010/main" val="1222942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43F75D5-0AF4-4498-9DD7-6D75C5CB5F82}"/>
              </a:ext>
            </a:extLst>
          </p:cNvPr>
          <p:cNvSpPr>
            <a:spLocks noGrp="1"/>
          </p:cNvSpPr>
          <p:nvPr>
            <p:ph type="title"/>
          </p:nvPr>
        </p:nvSpPr>
        <p:spPr/>
        <p:txBody>
          <a:bodyPr/>
          <a:lstStyle/>
          <a:p>
            <a:r>
              <a:rPr lang="sv-SE" dirty="0"/>
              <a:t>NKI – Nöjd Kund Index</a:t>
            </a:r>
          </a:p>
        </p:txBody>
      </p:sp>
      <p:grpSp>
        <p:nvGrpSpPr>
          <p:cNvPr id="7" name="Grupp 6">
            <a:extLst>
              <a:ext uri="{FF2B5EF4-FFF2-40B4-BE49-F238E27FC236}">
                <a16:creationId xmlns:a16="http://schemas.microsoft.com/office/drawing/2014/main" id="{DAF6EA60-F92C-4029-BEA2-7A5C774FEB62}"/>
              </a:ext>
            </a:extLst>
          </p:cNvPr>
          <p:cNvGrpSpPr/>
          <p:nvPr/>
        </p:nvGrpSpPr>
        <p:grpSpPr>
          <a:xfrm>
            <a:off x="2516698" y="2027253"/>
            <a:ext cx="3498208" cy="3694040"/>
            <a:chOff x="1560353" y="2085975"/>
            <a:chExt cx="3498208" cy="3694040"/>
          </a:xfrm>
        </p:grpSpPr>
        <p:sp>
          <p:nvSpPr>
            <p:cNvPr id="8" name="Rektangel 7">
              <a:extLst>
                <a:ext uri="{FF2B5EF4-FFF2-40B4-BE49-F238E27FC236}">
                  <a16:creationId xmlns:a16="http://schemas.microsoft.com/office/drawing/2014/main" id="{8DDAC12B-F15C-442B-BE19-E4608EE07C08}"/>
                </a:ext>
              </a:extLst>
            </p:cNvPr>
            <p:cNvSpPr/>
            <p:nvPr/>
          </p:nvSpPr>
          <p:spPr>
            <a:xfrm>
              <a:off x="1560353" y="2085975"/>
              <a:ext cx="3498208" cy="369404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 tIns="43200" rIns="43200" bIns="36000"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900"/>
                </a:spcBef>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Nöjd Kund Index</a:t>
              </a: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Nöjd Kund Index − NKI är ett mått på brukarnas övergripande nöjdhet med sitt boende och byggs upp av frågan nedan. </a:t>
              </a:r>
            </a:p>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NKI är beräknat som ett medelvärde av respondenternas svar. Medelvärdet har indexerats till en skala 0-100.</a:t>
              </a:r>
            </a:p>
            <a:p>
              <a:pPr marL="108000" indent="-108000" algn="l">
                <a:spcBef>
                  <a:spcPts val="900"/>
                </a:spcBef>
                <a:spcAft>
                  <a:spcPts val="0"/>
                </a:spcAft>
                <a:buClr>
                  <a:schemeClr val="tx1"/>
                </a:buClr>
                <a:buFont typeface="Arial" panose="020B0604020202020204" pitchFamily="34" charset="0"/>
                <a:buChar char="-"/>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Trivs du på din dagliga verksamhet?</a:t>
              </a:r>
            </a:p>
          </p:txBody>
        </p:sp>
        <p:sp>
          <p:nvSpPr>
            <p:cNvPr id="9" name="Rektangel med rundade hörn 56">
              <a:extLst>
                <a:ext uri="{FF2B5EF4-FFF2-40B4-BE49-F238E27FC236}">
                  <a16:creationId xmlns:a16="http://schemas.microsoft.com/office/drawing/2014/main" id="{E20D89DB-0B9A-4125-90DF-2843AADA8B14}"/>
                </a:ext>
              </a:extLst>
            </p:cNvPr>
            <p:cNvSpPr/>
            <p:nvPr/>
          </p:nvSpPr>
          <p:spPr>
            <a:xfrm>
              <a:off x="1560353" y="2418387"/>
              <a:ext cx="3498208"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a:solidFill>
                    <a:schemeClr val="bg1"/>
                  </a:solidFill>
                  <a:latin typeface="Tahoma" panose="020B0604030504040204" pitchFamily="34" charset="0"/>
                  <a:ea typeface="Tahoma" panose="020B0604030504040204" pitchFamily="34" charset="0"/>
                  <a:cs typeface="Tahoma" panose="020B0604030504040204" pitchFamily="34" charset="0"/>
                </a:rPr>
                <a:t>NKI</a:t>
              </a:r>
            </a:p>
          </p:txBody>
        </p:sp>
      </p:grpSp>
      <p:sp>
        <p:nvSpPr>
          <p:cNvPr id="11" name="Rektangel med rundade hörn 56">
            <a:extLst>
              <a:ext uri="{FF2B5EF4-FFF2-40B4-BE49-F238E27FC236}">
                <a16:creationId xmlns:a16="http://schemas.microsoft.com/office/drawing/2014/main" id="{A7F4565B-2526-4CD5-A40E-DBD9335FF29B}"/>
              </a:ext>
            </a:extLst>
          </p:cNvPr>
          <p:cNvSpPr/>
          <p:nvPr/>
        </p:nvSpPr>
        <p:spPr>
          <a:xfrm>
            <a:off x="6258237" y="2359665"/>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rPr>
              <a:t>92</a:t>
            </a:r>
          </a:p>
        </p:txBody>
      </p:sp>
      <p:sp>
        <p:nvSpPr>
          <p:cNvPr id="14" name="Rektangel 13">
            <a:extLst>
              <a:ext uri="{FF2B5EF4-FFF2-40B4-BE49-F238E27FC236}">
                <a16:creationId xmlns:a16="http://schemas.microsoft.com/office/drawing/2014/main" id="{D579FF7A-322A-4405-835B-790FBA9E3A3A}"/>
              </a:ext>
            </a:extLst>
          </p:cNvPr>
          <p:cNvSpPr/>
          <p:nvPr/>
        </p:nvSpPr>
        <p:spPr>
          <a:xfrm>
            <a:off x="6980710" y="2500268"/>
            <a:ext cx="3830043" cy="369404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 tIns="43200" rIns="43200" bIns="36000"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Daglig verksamhet totalt 2018</a:t>
            </a: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Daglig verksamhet totalt 2017</a:t>
            </a: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Rektangel med rundade hörn 56">
            <a:extLst>
              <a:ext uri="{FF2B5EF4-FFF2-40B4-BE49-F238E27FC236}">
                <a16:creationId xmlns:a16="http://schemas.microsoft.com/office/drawing/2014/main" id="{C273D54F-5DE0-4636-B4BF-DAE9BFDD8A73}"/>
              </a:ext>
            </a:extLst>
          </p:cNvPr>
          <p:cNvSpPr/>
          <p:nvPr/>
        </p:nvSpPr>
        <p:spPr>
          <a:xfrm>
            <a:off x="6259306" y="3064338"/>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89</a:t>
            </a:r>
            <a:endPar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6264852"/>
      </p:ext>
    </p:extLst>
  </p:cSld>
  <p:clrMapOvr>
    <a:masterClrMapping/>
  </p:clrMapOvr>
</p:sld>
</file>

<file path=ppt/theme/theme1.xml><?xml version="1.0" encoding="utf-8"?>
<a:theme xmlns:a="http://schemas.openxmlformats.org/drawingml/2006/main" name="Origo Group 2018 PPt">
  <a:themeElements>
    <a:clrScheme name="Origo Group 2018">
      <a:dk1>
        <a:srgbClr val="000000"/>
      </a:dk1>
      <a:lt1>
        <a:srgbClr val="FFFFFF"/>
      </a:lt1>
      <a:dk2>
        <a:srgbClr val="37414A"/>
      </a:dk2>
      <a:lt2>
        <a:srgbClr val="D3D9DE"/>
      </a:lt2>
      <a:accent1>
        <a:srgbClr val="5F8CA3"/>
      </a:accent1>
      <a:accent2>
        <a:srgbClr val="E5928E"/>
      </a:accent2>
      <a:accent3>
        <a:srgbClr val="8DDBB0"/>
      </a:accent3>
      <a:accent4>
        <a:srgbClr val="9F96C0"/>
      </a:accent4>
      <a:accent5>
        <a:srgbClr val="E3EA90"/>
      </a:accent5>
      <a:accent6>
        <a:srgbClr val="4F758C"/>
      </a:accent6>
      <a:hlink>
        <a:srgbClr val="3B5769"/>
      </a:hlink>
      <a:folHlink>
        <a:srgbClr val="3B5769"/>
      </a:folHlink>
    </a:clrScheme>
    <a:fontScheme name="Porta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5928E"/>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apportmall Origo Group Tahoma.potx" id="{F94B3180-9954-450B-8730-AF046D556813}" vid="{50128075-07E0-450D-8231-21B6AFE8BA9A}"/>
    </a:ext>
  </a:extLst>
</a:theme>
</file>

<file path=docProps/app.xml><?xml version="1.0" encoding="utf-8"?>
<Properties xmlns="http://schemas.openxmlformats.org/officeDocument/2006/extended-properties" xmlns:vt="http://schemas.openxmlformats.org/officeDocument/2006/docPropsVTypes">
  <Template>Rapport - Hyresgäster med kommunalt kontrakt</Template>
  <TotalTime>1322</TotalTime>
  <Words>877</Words>
  <Application>Microsoft Office PowerPoint</Application>
  <PresentationFormat>Bredbild</PresentationFormat>
  <Paragraphs>122</Paragraphs>
  <Slides>35</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35</vt:i4>
      </vt:variant>
    </vt:vector>
  </HeadingPairs>
  <TitlesOfParts>
    <vt:vector size="39" baseType="lpstr">
      <vt:lpstr>Arial</vt:lpstr>
      <vt:lpstr>Calibri</vt:lpstr>
      <vt:lpstr>Tahoma</vt:lpstr>
      <vt:lpstr>Origo Group 2018 PPt</vt:lpstr>
      <vt:lpstr>Nacka Kommun  LSS</vt:lpstr>
      <vt:lpstr>Innehåll</vt:lpstr>
      <vt:lpstr>Sammanfattning</vt:lpstr>
      <vt:lpstr>Sammanfattning</vt:lpstr>
      <vt:lpstr>Sammanfattning</vt:lpstr>
      <vt:lpstr>Om undersökningen</vt:lpstr>
      <vt:lpstr>Om undersökningen</vt:lpstr>
      <vt:lpstr>Resultat Totalt</vt:lpstr>
      <vt:lpstr>NKI – Nöjd Kund Index</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Resultat Per verksamhet</vt:lpstr>
      <vt:lpstr>NKI – Nöjd Kund Index</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Slutsats</vt:lpstr>
      <vt:lpstr>Kontakt Origo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Göteborgs Stad</dc:title>
  <dc:creator>Omta Moushe Ashak</dc:creator>
  <cp:lastModifiedBy>Peter Linsér</cp:lastModifiedBy>
  <cp:revision>138</cp:revision>
  <cp:lastPrinted>2018-10-22T12:56:27Z</cp:lastPrinted>
  <dcterms:created xsi:type="dcterms:W3CDTF">2018-09-12T13:48:56Z</dcterms:created>
  <dcterms:modified xsi:type="dcterms:W3CDTF">2018-10-22T14:23:00Z</dcterms:modified>
</cp:coreProperties>
</file>