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drawings/drawing4.xml" ContentType="application/vnd.openxmlformats-officedocument.drawingml.chartshapes+xml"/>
  <Override PartName="/ppt/charts/chart6.xml" ContentType="application/vnd.openxmlformats-officedocument.drawingml.chart+xml"/>
  <Override PartName="/ppt/drawings/drawing5.xml" ContentType="application/vnd.openxmlformats-officedocument.drawingml.chartshapes+xml"/>
  <Override PartName="/ppt/charts/chart7.xml" ContentType="application/vnd.openxmlformats-officedocument.drawingml.chart+xml"/>
  <Override PartName="/ppt/drawings/drawing6.xml" ContentType="application/vnd.openxmlformats-officedocument.drawingml.chartshapes+xml"/>
  <Override PartName="/ppt/charts/chart8.xml" ContentType="application/vnd.openxmlformats-officedocument.drawingml.chart+xml"/>
  <Override PartName="/ppt/drawings/drawing7.xml" ContentType="application/vnd.openxmlformats-officedocument.drawingml.chartshapes+xml"/>
  <Override PartName="/ppt/charts/chart9.xml" ContentType="application/vnd.openxmlformats-officedocument.drawingml.chart+xml"/>
  <Override PartName="/ppt/drawings/drawing8.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0" r:id="rId2"/>
    <p:sldMasterId id="2147483712" r:id="rId3"/>
  </p:sldMasterIdLst>
  <p:notesMasterIdLst>
    <p:notesMasterId r:id="rId23"/>
  </p:notesMasterIdLst>
  <p:handoutMasterIdLst>
    <p:handoutMasterId r:id="rId24"/>
  </p:handoutMasterIdLst>
  <p:sldIdLst>
    <p:sldId id="277" r:id="rId4"/>
    <p:sldId id="259" r:id="rId5"/>
    <p:sldId id="305" r:id="rId6"/>
    <p:sldId id="280" r:id="rId7"/>
    <p:sldId id="284" r:id="rId8"/>
    <p:sldId id="285" r:id="rId9"/>
    <p:sldId id="286" r:id="rId10"/>
    <p:sldId id="321" r:id="rId11"/>
    <p:sldId id="289" r:id="rId12"/>
    <p:sldId id="257" r:id="rId13"/>
    <p:sldId id="290" r:id="rId14"/>
    <p:sldId id="291" r:id="rId15"/>
    <p:sldId id="294" r:id="rId16"/>
    <p:sldId id="296" r:id="rId17"/>
    <p:sldId id="320" r:id="rId18"/>
    <p:sldId id="326" r:id="rId19"/>
    <p:sldId id="324" r:id="rId20"/>
    <p:sldId id="325" r:id="rId21"/>
    <p:sldId id="270" r:id="rId22"/>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256">
          <p15:clr>
            <a:srgbClr val="A4A3A4"/>
          </p15:clr>
        </p15:guide>
        <p15:guide id="2" orient="horz" pos="3908">
          <p15:clr>
            <a:srgbClr val="A4A3A4"/>
          </p15:clr>
        </p15:guide>
        <p15:guide id="3" orient="horz" pos="3566">
          <p15:clr>
            <a:srgbClr val="A4A3A4"/>
          </p15:clr>
        </p15:guide>
        <p15:guide id="4" orient="horz" pos="1341">
          <p15:clr>
            <a:srgbClr val="A4A3A4"/>
          </p15:clr>
        </p15:guide>
        <p15:guide id="5" orient="horz" pos="443">
          <p15:clr>
            <a:srgbClr val="A4A3A4"/>
          </p15:clr>
        </p15:guide>
        <p15:guide id="6" pos="511">
          <p15:clr>
            <a:srgbClr val="A4A3A4"/>
          </p15:clr>
        </p15:guide>
        <p15:guide id="7" pos="4889">
          <p15:clr>
            <a:srgbClr val="A4A3A4"/>
          </p15:clr>
        </p15:guide>
        <p15:guide id="8" pos="2143">
          <p15:clr>
            <a:srgbClr val="A4A3A4"/>
          </p15:clr>
        </p15:guide>
      </p15:sldGuideLst>
    </p:ext>
    <p:ext uri="{2D200454-40CA-4A62-9FC3-DE9A4176ACB9}">
      <p15:notesGuideLst xmlns:p15="http://schemas.microsoft.com/office/powerpoint/2012/main" xmlns="">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7363"/>
    <a:srgbClr val="FFFFFF"/>
    <a:srgbClr val="3F9C35"/>
    <a:srgbClr val="D3BF96"/>
    <a:srgbClr val="E98300"/>
    <a:srgbClr val="ED8B00"/>
    <a:srgbClr val="A5ACAF"/>
    <a:srgbClr val="3DB7E4"/>
    <a:srgbClr val="A2AAAD"/>
    <a:srgbClr val="DAD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59" autoAdjust="0"/>
    <p:restoredTop sz="94713" autoAdjust="0"/>
  </p:normalViewPr>
  <p:slideViewPr>
    <p:cSldViewPr snapToGrid="0" showGuides="1">
      <p:cViewPr varScale="1">
        <p:scale>
          <a:sx n="69" d="100"/>
          <a:sy n="69" d="100"/>
        </p:scale>
        <p:origin x="-1620" y="-102"/>
      </p:cViewPr>
      <p:guideLst>
        <p:guide orient="horz" pos="1256"/>
        <p:guide orient="horz" pos="3908"/>
        <p:guide orient="horz" pos="3566"/>
        <p:guide orient="horz" pos="1341"/>
        <p:guide orient="horz" pos="443"/>
        <p:guide pos="511"/>
        <p:guide pos="4889"/>
        <p:guide pos="214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4020" y="-9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129562043795619"/>
          <c:y val="3.7671263535261901E-2"/>
          <c:w val="0.55905569285591161"/>
          <c:h val="0.7891786215079275"/>
        </c:manualLayout>
      </c:layout>
      <c:barChart>
        <c:barDir val="bar"/>
        <c:grouping val="clustered"/>
        <c:varyColors val="0"/>
        <c:ser>
          <c:idx val="0"/>
          <c:order val="0"/>
          <c:tx>
            <c:strRef>
              <c:f>Blad1!$B$1</c:f>
              <c:strCache>
                <c:ptCount val="1"/>
                <c:pt idx="0">
                  <c:v>Ideal Vård och Service Hemtjänst</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Blad1!$A$2:$A$6</c:f>
              <c:strCache>
                <c:ptCount val="5"/>
                <c:pt idx="0">
                  <c:v>Känner förtroende för personalen</c:v>
                </c:pt>
                <c:pt idx="1">
                  <c:v>Personalen tar hänsyn till den äldres egna åsikter och önskemål</c:v>
                </c:pt>
                <c:pt idx="2">
                  <c:v>Är sammantaget nöjd med hemtjänsten</c:v>
                </c:pt>
                <c:pt idx="3">
                  <c:v>Personalen kommer på avtalad tid</c:v>
                </c:pt>
                <c:pt idx="4">
                  <c:v>Får bra bemötande från personalen</c:v>
                </c:pt>
              </c:strCache>
            </c:strRef>
          </c:cat>
          <c:val>
            <c:numRef>
              <c:f>Blad1!$B$2:$B$6</c:f>
              <c:numCache>
                <c:formatCode>General</c:formatCode>
                <c:ptCount val="5"/>
                <c:pt idx="0">
                  <c:v>86</c:v>
                </c:pt>
                <c:pt idx="1">
                  <c:v>87</c:v>
                </c:pt>
                <c:pt idx="2">
                  <c:v>91</c:v>
                </c:pt>
                <c:pt idx="3">
                  <c:v>94</c:v>
                </c:pt>
                <c:pt idx="4">
                  <c:v>94</c:v>
                </c:pt>
              </c:numCache>
            </c:numRef>
          </c:val>
          <c:extLst xmlns:c16r2="http://schemas.microsoft.com/office/drawing/2015/06/chart">
            <c:ext xmlns:c16="http://schemas.microsoft.com/office/drawing/2014/chart" uri="{C3380CC4-5D6E-409C-BE32-E72D297353CC}">
              <c16:uniqueId val="{00000000-BAB5-4229-BD48-46BBE6837599}"/>
            </c:ext>
          </c:extLst>
        </c:ser>
        <c:dLbls>
          <c:showLegendKey val="0"/>
          <c:showVal val="0"/>
          <c:showCatName val="0"/>
          <c:showSerName val="0"/>
          <c:showPercent val="0"/>
          <c:showBubbleSize val="0"/>
        </c:dLbls>
        <c:gapWidth val="100"/>
        <c:axId val="34624256"/>
        <c:axId val="34625792"/>
      </c:barChart>
      <c:catAx>
        <c:axId val="34624256"/>
        <c:scaling>
          <c:orientation val="minMax"/>
        </c:scaling>
        <c:delete val="1"/>
        <c:axPos val="l"/>
        <c:numFmt formatCode="000\ 00" sourceLinked="0"/>
        <c:majorTickMark val="in"/>
        <c:minorTickMark val="none"/>
        <c:tickLblPos val="none"/>
        <c:crossAx val="34625792"/>
        <c:crosses val="autoZero"/>
        <c:auto val="1"/>
        <c:lblAlgn val="l"/>
        <c:lblOffset val="100"/>
        <c:noMultiLvlLbl val="0"/>
      </c:catAx>
      <c:valAx>
        <c:axId val="34625792"/>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25797459624115"/>
              <c:y val="0.89811697767231169"/>
            </c:manualLayout>
          </c:layout>
          <c:overlay val="0"/>
        </c:title>
        <c:numFmt formatCode="General" sourceLinked="1"/>
        <c:majorTickMark val="none"/>
        <c:minorTickMark val="none"/>
        <c:tickLblPos val="nextTo"/>
        <c:spPr>
          <a:ln w="19050">
            <a:solidFill>
              <a:schemeClr val="tx1"/>
            </a:solidFill>
          </a:ln>
        </c:spPr>
        <c:txPr>
          <a:bodyPr/>
          <a:lstStyle/>
          <a:p>
            <a:pPr>
              <a:defRPr sz="1050">
                <a:latin typeface="Century Gothic" panose="020B0502020202020204" pitchFamily="34" charset="0"/>
              </a:defRPr>
            </a:pPr>
            <a:endParaRPr lang="sv-SE"/>
          </a:p>
        </c:txPr>
        <c:crossAx val="34624256"/>
        <c:crosses val="autoZero"/>
        <c:crossBetween val="between"/>
        <c:majorUnit val="20"/>
      </c:valAx>
      <c:spPr>
        <a:solidFill>
          <a:srgbClr val="FFFFFF"/>
        </a:solidFill>
        <a:ln w="25400" cmpd="sng">
          <a:solidFill>
            <a:schemeClr val="tx1"/>
          </a:solidFill>
        </a:ln>
      </c:spPr>
    </c:plotArea>
    <c:legend>
      <c:legendPos val="b"/>
      <c:layout/>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014E-2"/>
          <c:w val="0.55358124030116684"/>
          <c:h val="0.7891786215079275"/>
        </c:manualLayout>
      </c:layout>
      <c:barChart>
        <c:barDir val="bar"/>
        <c:grouping val="clustered"/>
        <c:varyColors val="0"/>
        <c:ser>
          <c:idx val="0"/>
          <c:order val="0"/>
          <c:tx>
            <c:strRef>
              <c:f>Blad1!$B$1</c:f>
              <c:strCache>
                <c:ptCount val="1"/>
                <c:pt idx="0">
                  <c:v>Ideal Vård och Service Hemtjänst</c:v>
                </c:pt>
              </c:strCache>
            </c:strRef>
          </c:tx>
          <c:invertIfNegative val="0"/>
          <c:dLbls>
            <c:dLbl>
              <c:idx val="4"/>
              <c:spPr>
                <a:noFill/>
                <a:ln>
                  <a:noFill/>
                </a:ln>
                <a:effectLst/>
              </c:spPr>
              <c:txPr>
                <a:bodyPr/>
                <a:lstStyle/>
                <a:p>
                  <a:pPr>
                    <a:defRPr sz="1050">
                      <a:latin typeface="+mn-lt"/>
                    </a:defRPr>
                  </a:pPr>
                  <a:endParaRPr lang="sv-SE"/>
                </a:p>
              </c:txPr>
              <c:showLegendKey val="0"/>
              <c:showVal val="1"/>
              <c:showCatName val="0"/>
              <c:showSerName val="0"/>
              <c:showPercent val="0"/>
              <c:showBubbleSize val="0"/>
            </c:dLbl>
            <c:spPr>
              <a:noFill/>
              <a:ln>
                <a:noFill/>
              </a:ln>
              <a:effectLst/>
            </c:spPr>
            <c:txPr>
              <a:bodyPr/>
              <a:lstStyle/>
              <a:p>
                <a:pPr>
                  <a:defRPr sz="105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Blad1!$A$2:$A$6</c:f>
              <c:strCache>
                <c:ptCount val="5"/>
                <c:pt idx="0">
                  <c:v>Känner sig trygg hemma med hemtjänst</c:v>
                </c:pt>
                <c:pt idx="1">
                  <c:v>Personalen utför sina arbetsuppgifter bra</c:v>
                </c:pt>
                <c:pt idx="2">
                  <c:v>Vet vart man vänder sig med synpunkter och klagomål</c:v>
                </c:pt>
                <c:pt idx="3">
                  <c:v>Kan påverka vid vilka tider man får hjälp</c:v>
                </c:pt>
                <c:pt idx="4">
                  <c:v>Besväras inte av ensamhet</c:v>
                </c:pt>
              </c:strCache>
            </c:strRef>
          </c:cat>
          <c:val>
            <c:numRef>
              <c:f>Blad1!$B$2:$B$6</c:f>
              <c:numCache>
                <c:formatCode>General</c:formatCode>
                <c:ptCount val="5"/>
                <c:pt idx="0">
                  <c:v>82</c:v>
                </c:pt>
                <c:pt idx="1">
                  <c:v>81</c:v>
                </c:pt>
                <c:pt idx="2">
                  <c:v>73</c:v>
                </c:pt>
                <c:pt idx="3">
                  <c:v>66</c:v>
                </c:pt>
                <c:pt idx="4">
                  <c:v>47</c:v>
                </c:pt>
              </c:numCache>
            </c:numRef>
          </c:val>
          <c:extLst xmlns:c16r2="http://schemas.microsoft.com/office/drawing/2015/06/chart">
            <c:ext xmlns:c16="http://schemas.microsoft.com/office/drawing/2014/chart" uri="{C3380CC4-5D6E-409C-BE32-E72D297353CC}">
              <c16:uniqueId val="{00000000-15D7-4E79-A880-CCE39E264052}"/>
            </c:ext>
          </c:extLst>
        </c:ser>
        <c:dLbls>
          <c:showLegendKey val="0"/>
          <c:showVal val="0"/>
          <c:showCatName val="0"/>
          <c:showSerName val="0"/>
          <c:showPercent val="0"/>
          <c:showBubbleSize val="0"/>
        </c:dLbls>
        <c:gapWidth val="100"/>
        <c:axId val="34733440"/>
        <c:axId val="35067008"/>
      </c:barChart>
      <c:catAx>
        <c:axId val="34733440"/>
        <c:scaling>
          <c:orientation val="minMax"/>
        </c:scaling>
        <c:delete val="1"/>
        <c:axPos val="l"/>
        <c:numFmt formatCode="000\ 00" sourceLinked="0"/>
        <c:majorTickMark val="in"/>
        <c:minorTickMark val="none"/>
        <c:tickLblPos val="none"/>
        <c:crossAx val="35067008"/>
        <c:crosses val="autoZero"/>
        <c:auto val="1"/>
        <c:lblAlgn val="l"/>
        <c:lblOffset val="100"/>
        <c:noMultiLvlLbl val="0"/>
      </c:catAx>
      <c:valAx>
        <c:axId val="35067008"/>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440456348065976"/>
              <c:y val="0.89469232013806488"/>
            </c:manualLayout>
          </c:layout>
          <c:overlay val="0"/>
        </c:title>
        <c:numFmt formatCode="General" sourceLinked="1"/>
        <c:majorTickMark val="none"/>
        <c:minorTickMark val="none"/>
        <c:tickLblPos val="nextTo"/>
        <c:spPr>
          <a:ln w="19050">
            <a:solidFill>
              <a:schemeClr val="tx1"/>
            </a:solidFill>
          </a:ln>
        </c:spPr>
        <c:txPr>
          <a:bodyPr/>
          <a:lstStyle/>
          <a:p>
            <a:pPr>
              <a:defRPr sz="1050">
                <a:latin typeface="Century Gothic" panose="020B0502020202020204" pitchFamily="34" charset="0"/>
              </a:defRPr>
            </a:pPr>
            <a:endParaRPr lang="sv-SE"/>
          </a:p>
        </c:txPr>
        <c:crossAx val="34733440"/>
        <c:crosses val="autoZero"/>
        <c:crossBetween val="between"/>
        <c:majorUnit val="20"/>
      </c:valAx>
      <c:spPr>
        <a:solidFill>
          <a:srgbClr val="FFFFFF"/>
        </a:solidFill>
        <a:ln w="25400">
          <a:solidFill>
            <a:schemeClr val="tx1"/>
          </a:solidFill>
        </a:ln>
      </c:spPr>
    </c:plotArea>
    <c:legend>
      <c:legendPos val="b"/>
      <c:layout/>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sv-SE" sz="1050" dirty="0"/>
              <a:t>Ideal Vård och Service Hemtjänst</a:t>
            </a:r>
          </a:p>
        </c:rich>
      </c:tx>
      <c:layout/>
      <c:overlay val="0"/>
    </c:title>
    <c:autoTitleDeleted val="0"/>
    <c:plotArea>
      <c:layout/>
      <c:pieChart>
        <c:varyColors val="1"/>
        <c:ser>
          <c:idx val="0"/>
          <c:order val="0"/>
          <c:tx>
            <c:strRef>
              <c:f>Blad1!$B$1</c:f>
              <c:strCache>
                <c:ptCount val="1"/>
                <c:pt idx="0">
                  <c:v>Stadsdel</c:v>
                </c:pt>
              </c:strCache>
            </c:strRef>
          </c:tx>
          <c:spPr>
            <a:ln w="25400">
              <a:noFill/>
            </a:ln>
          </c:spPr>
          <c:dPt>
            <c:idx val="1"/>
            <c:bubble3D val="0"/>
            <c:spPr>
              <a:solidFill>
                <a:srgbClr val="857363"/>
              </a:solidFill>
              <a:ln w="25400">
                <a:noFill/>
              </a:ln>
            </c:spPr>
            <c:extLst xmlns:c16r2="http://schemas.microsoft.com/office/drawing/2015/06/chart">
              <c:ext xmlns:c16="http://schemas.microsoft.com/office/drawing/2014/chart" uri="{C3380CC4-5D6E-409C-BE32-E72D297353CC}">
                <c16:uniqueId val="{00000000-8A02-42E2-968C-5253F11E5184}"/>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Blad1!$A$2:$A$3</c:f>
              <c:strCache>
                <c:ptCount val="2"/>
                <c:pt idx="0">
                  <c:v>Andel positiva svar</c:v>
                </c:pt>
                <c:pt idx="1">
                  <c:v>Andel neutrala eller negativa svar</c:v>
                </c:pt>
              </c:strCache>
            </c:strRef>
          </c:cat>
          <c:val>
            <c:numRef>
              <c:f>Blad1!$B$2:$B$3</c:f>
              <c:numCache>
                <c:formatCode>General</c:formatCode>
                <c:ptCount val="2"/>
                <c:pt idx="0">
                  <c:v>29</c:v>
                </c:pt>
                <c:pt idx="1">
                  <c:v>3</c:v>
                </c:pt>
              </c:numCache>
            </c:numRef>
          </c:val>
          <c:extLst xmlns:c16r2="http://schemas.microsoft.com/office/drawing/2015/06/chart">
            <c:ext xmlns:c16="http://schemas.microsoft.com/office/drawing/2014/chart" uri="{C3380CC4-5D6E-409C-BE32-E72D297353CC}">
              <c16:uniqueId val="{00000001-8A02-42E2-968C-5253F11E5184}"/>
            </c:ext>
          </c:extLst>
        </c:ser>
        <c:dLbls>
          <c:showLegendKey val="0"/>
          <c:showVal val="0"/>
          <c:showCatName val="0"/>
          <c:showSerName val="0"/>
          <c:showPercent val="1"/>
          <c:showBubbleSize val="0"/>
          <c:showLeaderLines val="1"/>
        </c:dLbls>
        <c:firstSliceAng val="0"/>
      </c:pieChart>
    </c:plotArea>
    <c:legend>
      <c:legendPos val="b"/>
      <c:layout/>
      <c:overlay val="0"/>
      <c:txPr>
        <a:bodyPr/>
        <a:lstStyle/>
        <a:p>
          <a:pPr>
            <a:defRPr sz="1050"/>
          </a:pPr>
          <a:endParaRPr lang="sv-SE"/>
        </a:p>
      </c:txPr>
    </c:legend>
    <c:plotVisOnly val="1"/>
    <c:dispBlanksAs val="zero"/>
    <c:showDLblsOverMax val="0"/>
  </c:chart>
  <c:spPr>
    <a:solidFill>
      <a:schemeClr val="bg1"/>
    </a:solidFill>
  </c:spPr>
  <c:txPr>
    <a:bodyPr/>
    <a:lstStyle/>
    <a:p>
      <a:pPr>
        <a:defRPr sz="1800"/>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049270072993034"/>
          <c:y val="3.7671232876713062E-2"/>
          <c:w val="0.52435337128107207"/>
          <c:h val="0.7891786215079275"/>
        </c:manualLayout>
      </c:layout>
      <c:barChart>
        <c:barDir val="bar"/>
        <c:grouping val="clustered"/>
        <c:varyColors val="0"/>
        <c:ser>
          <c:idx val="0"/>
          <c:order val="0"/>
          <c:tx>
            <c:strRef>
              <c:f>Blad1!$B$1</c:f>
              <c:strCache>
                <c:ptCount val="1"/>
                <c:pt idx="0">
                  <c:v>Ideal Vård och Service Hemtjänst</c:v>
                </c:pt>
              </c:strCache>
            </c:strRef>
          </c:tx>
          <c:spPr>
            <a:solidFill>
              <a:srgbClr val="857363"/>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Vet du vart du ska vända dig om du vill framföra synpunkter eller klagomål på hemtjänsten?</c:v>
                </c:pt>
                <c:pt idx="1">
                  <c:v>Fick välja utförare av hemtjänsten </c:v>
                </c:pt>
                <c:pt idx="2">
                  <c:v>Handläggarbeslutet är anpassat efter brukarens behov</c:v>
                </c:pt>
              </c:strCache>
            </c:strRef>
          </c:cat>
          <c:val>
            <c:numRef>
              <c:f>Blad1!$B$2:$B$4</c:f>
              <c:numCache>
                <c:formatCode>General</c:formatCode>
                <c:ptCount val="3"/>
                <c:pt idx="0">
                  <c:v>73</c:v>
                </c:pt>
                <c:pt idx="1">
                  <c:v>88</c:v>
                </c:pt>
                <c:pt idx="2">
                  <c:v>75</c:v>
                </c:pt>
              </c:numCache>
            </c:numRef>
          </c:val>
          <c:extLst xmlns:c16r2="http://schemas.microsoft.com/office/drawing/2015/06/chart">
            <c:ext xmlns:c16="http://schemas.microsoft.com/office/drawing/2014/chart" uri="{C3380CC4-5D6E-409C-BE32-E72D297353CC}">
              <c16:uniqueId val="{00000000-FA85-4430-8FC1-CC28947BBBF2}"/>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Vet du vart du ska vända dig om du vill framföra synpunkter eller klagomål på hemtjänsten?</c:v>
                </c:pt>
                <c:pt idx="1">
                  <c:v>Fick välja utförare av hemtjänsten </c:v>
                </c:pt>
                <c:pt idx="2">
                  <c:v>Handläggarbeslutet är anpassat efter brukarens behov</c:v>
                </c:pt>
              </c:strCache>
            </c:strRef>
          </c:cat>
          <c:val>
            <c:numRef>
              <c:f>Blad1!$C$2:$C$4</c:f>
              <c:numCache>
                <c:formatCode>General</c:formatCode>
                <c:ptCount val="3"/>
                <c:pt idx="0">
                  <c:v>69</c:v>
                </c:pt>
                <c:pt idx="1">
                  <c:v>86</c:v>
                </c:pt>
                <c:pt idx="2">
                  <c:v>74</c:v>
                </c:pt>
              </c:numCache>
            </c:numRef>
          </c:val>
          <c:extLst xmlns:c16r2="http://schemas.microsoft.com/office/drawing/2015/06/chart">
            <c:ext xmlns:c16="http://schemas.microsoft.com/office/drawing/2014/chart" uri="{C3380CC4-5D6E-409C-BE32-E72D297353CC}">
              <c16:uniqueId val="{00000001-FA85-4430-8FC1-CC28947BBBF2}"/>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Vet du vart du ska vända dig om du vill framföra synpunkter eller klagomål på hemtjänsten?</c:v>
                </c:pt>
                <c:pt idx="1">
                  <c:v>Fick välja utförare av hemtjänsten </c:v>
                </c:pt>
                <c:pt idx="2">
                  <c:v>Handläggarbeslutet är anpassat efter brukarens behov</c:v>
                </c:pt>
              </c:strCache>
            </c:strRef>
          </c:cat>
          <c:val>
            <c:numRef>
              <c:f>Blad1!$D$2:$D$4</c:f>
              <c:numCache>
                <c:formatCode>General</c:formatCode>
                <c:ptCount val="3"/>
                <c:pt idx="0">
                  <c:v>66</c:v>
                </c:pt>
                <c:pt idx="1">
                  <c:v>74</c:v>
                </c:pt>
                <c:pt idx="2">
                  <c:v>68</c:v>
                </c:pt>
              </c:numCache>
            </c:numRef>
          </c:val>
          <c:extLst xmlns:c16r2="http://schemas.microsoft.com/office/drawing/2015/06/chart">
            <c:ext xmlns:c16="http://schemas.microsoft.com/office/drawing/2014/chart" uri="{C3380CC4-5D6E-409C-BE32-E72D297353CC}">
              <c16:uniqueId val="{00000002-FA85-4430-8FC1-CC28947BBBF2}"/>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Vet du vart du ska vända dig om du vill framföra synpunkter eller klagomål på hemtjänsten?</c:v>
                </c:pt>
                <c:pt idx="1">
                  <c:v>Fick välja utförare av hemtjänsten </c:v>
                </c:pt>
                <c:pt idx="2">
                  <c:v>Handläggarbeslutet är anpassat efter brukarens behov</c:v>
                </c:pt>
              </c:strCache>
            </c:strRef>
          </c:cat>
          <c:val>
            <c:numRef>
              <c:f>Blad1!$E$2:$E$4</c:f>
              <c:numCache>
                <c:formatCode>General</c:formatCode>
                <c:ptCount val="3"/>
                <c:pt idx="0">
                  <c:v>63</c:v>
                </c:pt>
                <c:pt idx="1">
                  <c:v>57</c:v>
                </c:pt>
                <c:pt idx="2">
                  <c:v>72</c:v>
                </c:pt>
              </c:numCache>
            </c:numRef>
          </c:val>
          <c:extLst xmlns:c16r2="http://schemas.microsoft.com/office/drawing/2015/06/chart">
            <c:ext xmlns:c16="http://schemas.microsoft.com/office/drawing/2014/chart" uri="{C3380CC4-5D6E-409C-BE32-E72D297353CC}">
              <c16:uniqueId val="{00000003-FA85-4430-8FC1-CC28947BBBF2}"/>
            </c:ext>
          </c:extLst>
        </c:ser>
        <c:dLbls>
          <c:showLegendKey val="0"/>
          <c:showVal val="0"/>
          <c:showCatName val="0"/>
          <c:showSerName val="0"/>
          <c:showPercent val="0"/>
          <c:showBubbleSize val="0"/>
        </c:dLbls>
        <c:gapWidth val="100"/>
        <c:axId val="135025792"/>
        <c:axId val="135027328"/>
      </c:barChart>
      <c:catAx>
        <c:axId val="135025792"/>
        <c:scaling>
          <c:orientation val="minMax"/>
        </c:scaling>
        <c:delete val="1"/>
        <c:axPos val="l"/>
        <c:numFmt formatCode="General" sourceLinked="0"/>
        <c:majorTickMark val="in"/>
        <c:minorTickMark val="none"/>
        <c:tickLblPos val="none"/>
        <c:crossAx val="135027328"/>
        <c:crosses val="autoZero"/>
        <c:auto val="1"/>
        <c:lblAlgn val="ctr"/>
        <c:lblOffset val="100"/>
        <c:noMultiLvlLbl val="0"/>
      </c:catAx>
      <c:valAx>
        <c:axId val="135027328"/>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439833822697965"/>
              <c:y val="0.89144033421576752"/>
            </c:manualLayout>
          </c:layout>
          <c:overlay val="0"/>
        </c:title>
        <c:numFmt formatCode="General" sourceLinked="1"/>
        <c:majorTickMark val="none"/>
        <c:minorTickMark val="none"/>
        <c:tickLblPos val="nextTo"/>
        <c:spPr>
          <a:ln w="25400">
            <a:solidFill>
              <a:srgbClr val="000000"/>
            </a:solidFill>
          </a:ln>
        </c:spPr>
        <c:txPr>
          <a:bodyPr/>
          <a:lstStyle/>
          <a:p>
            <a:pPr>
              <a:defRPr sz="1050">
                <a:latin typeface="Century Gothic" panose="020B0502020202020204" pitchFamily="34" charset="0"/>
              </a:defRPr>
            </a:pPr>
            <a:endParaRPr lang="sv-SE"/>
          </a:p>
        </c:txPr>
        <c:crossAx val="135025792"/>
        <c:crosses val="autoZero"/>
        <c:crossBetween val="between"/>
        <c:majorUnit val="20"/>
      </c:valAx>
      <c:spPr>
        <a:solidFill>
          <a:srgbClr val="FFFFFF"/>
        </a:solidFill>
        <a:ln w="25400">
          <a:solidFill>
            <a:srgbClr val="000000"/>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800"/>
      </a:pPr>
      <a:endParaRPr lang="sv-SE"/>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2498606003161771"/>
          <c:y val="4.1002120184343807E-2"/>
          <c:w val="0.5335082476004368"/>
          <c:h val="0.7891786215079275"/>
        </c:manualLayout>
      </c:layout>
      <c:barChart>
        <c:barDir val="bar"/>
        <c:grouping val="clustered"/>
        <c:varyColors val="0"/>
        <c:ser>
          <c:idx val="0"/>
          <c:order val="0"/>
          <c:tx>
            <c:strRef>
              <c:f>Blad1!$B$1</c:f>
              <c:strCache>
                <c:ptCount val="1"/>
                <c:pt idx="0">
                  <c:v>Ideal Vård och Service Hemtjänst</c:v>
                </c:pt>
              </c:strCache>
            </c:strRef>
          </c:tx>
          <c:spPr>
            <a:solidFill>
              <a:srgbClr val="85736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Kan påverka vid vilka tider man får hjälp</c:v>
                </c:pt>
                <c:pt idx="1">
                  <c:v>Personalen tar hänsyn till brukarens egna åsikter och önskemål</c:v>
                </c:pt>
              </c:strCache>
            </c:strRef>
          </c:cat>
          <c:val>
            <c:numRef>
              <c:f>Blad1!$B$2:$B$3</c:f>
              <c:numCache>
                <c:formatCode>General</c:formatCode>
                <c:ptCount val="2"/>
                <c:pt idx="0">
                  <c:v>66</c:v>
                </c:pt>
                <c:pt idx="1">
                  <c:v>87</c:v>
                </c:pt>
              </c:numCache>
            </c:numRef>
          </c:val>
          <c:extLst xmlns:c16r2="http://schemas.microsoft.com/office/drawing/2015/06/chart">
            <c:ext xmlns:c16="http://schemas.microsoft.com/office/drawing/2014/chart" uri="{C3380CC4-5D6E-409C-BE32-E72D297353CC}">
              <c16:uniqueId val="{00000000-0527-472C-A0B5-A270C518DC6F}"/>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Kan påverka vid vilka tider man får hjälp</c:v>
                </c:pt>
                <c:pt idx="1">
                  <c:v>Personalen tar hänsyn till brukarens egna åsikter och önskemål</c:v>
                </c:pt>
              </c:strCache>
            </c:strRef>
          </c:cat>
          <c:val>
            <c:numRef>
              <c:f>Blad1!$C$2:$C$3</c:f>
              <c:numCache>
                <c:formatCode>General</c:formatCode>
                <c:ptCount val="2"/>
                <c:pt idx="0">
                  <c:v>70</c:v>
                </c:pt>
                <c:pt idx="1">
                  <c:v>90</c:v>
                </c:pt>
              </c:numCache>
            </c:numRef>
          </c:val>
          <c:extLst xmlns:c16r2="http://schemas.microsoft.com/office/drawing/2015/06/chart">
            <c:ext xmlns:c16="http://schemas.microsoft.com/office/drawing/2014/chart" uri="{C3380CC4-5D6E-409C-BE32-E72D297353CC}">
              <c16:uniqueId val="{00000001-0527-472C-A0B5-A270C518DC6F}"/>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Kan påverka vid vilka tider man får hjälp</c:v>
                </c:pt>
                <c:pt idx="1">
                  <c:v>Personalen tar hänsyn till brukarens egna åsikter och önskemål</c:v>
                </c:pt>
              </c:strCache>
            </c:strRef>
          </c:cat>
          <c:val>
            <c:numRef>
              <c:f>Blad1!$D$2:$D$3</c:f>
              <c:numCache>
                <c:formatCode>General</c:formatCode>
                <c:ptCount val="2"/>
                <c:pt idx="0">
                  <c:v>64</c:v>
                </c:pt>
                <c:pt idx="1">
                  <c:v>85</c:v>
                </c:pt>
              </c:numCache>
            </c:numRef>
          </c:val>
          <c:extLst xmlns:c16r2="http://schemas.microsoft.com/office/drawing/2015/06/chart">
            <c:ext xmlns:c16="http://schemas.microsoft.com/office/drawing/2014/chart" uri="{C3380CC4-5D6E-409C-BE32-E72D297353CC}">
              <c16:uniqueId val="{00000002-0527-472C-A0B5-A270C518DC6F}"/>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Kan påverka vid vilka tider man får hjälp</c:v>
                </c:pt>
                <c:pt idx="1">
                  <c:v>Personalen tar hänsyn till brukarens egna åsikter och önskemål</c:v>
                </c:pt>
              </c:strCache>
            </c:strRef>
          </c:cat>
          <c:val>
            <c:numRef>
              <c:f>Blad1!$E$2:$E$3</c:f>
              <c:numCache>
                <c:formatCode>General</c:formatCode>
                <c:ptCount val="2"/>
                <c:pt idx="0">
                  <c:v>60</c:v>
                </c:pt>
                <c:pt idx="1">
                  <c:v>86</c:v>
                </c:pt>
              </c:numCache>
            </c:numRef>
          </c:val>
          <c:extLst xmlns:c16r2="http://schemas.microsoft.com/office/drawing/2015/06/chart">
            <c:ext xmlns:c16="http://schemas.microsoft.com/office/drawing/2014/chart" uri="{C3380CC4-5D6E-409C-BE32-E72D297353CC}">
              <c16:uniqueId val="{00000003-0527-472C-A0B5-A270C518DC6F}"/>
            </c:ext>
          </c:extLst>
        </c:ser>
        <c:dLbls>
          <c:showLegendKey val="0"/>
          <c:showVal val="0"/>
          <c:showCatName val="0"/>
          <c:showSerName val="0"/>
          <c:showPercent val="0"/>
          <c:showBubbleSize val="0"/>
        </c:dLbls>
        <c:gapWidth val="100"/>
        <c:axId val="147540992"/>
        <c:axId val="147546880"/>
      </c:barChart>
      <c:catAx>
        <c:axId val="147540992"/>
        <c:scaling>
          <c:orientation val="minMax"/>
        </c:scaling>
        <c:delete val="1"/>
        <c:axPos val="l"/>
        <c:numFmt formatCode="General" sourceLinked="0"/>
        <c:majorTickMark val="in"/>
        <c:minorTickMark val="none"/>
        <c:tickLblPos val="none"/>
        <c:crossAx val="147546880"/>
        <c:crosses val="autoZero"/>
        <c:auto val="1"/>
        <c:lblAlgn val="ctr"/>
        <c:lblOffset val="100"/>
        <c:noMultiLvlLbl val="0"/>
      </c:catAx>
      <c:valAx>
        <c:axId val="147546880"/>
        <c:scaling>
          <c:orientation val="minMax"/>
          <c:max val="100"/>
        </c:scaling>
        <c:delete val="0"/>
        <c:axPos val="b"/>
        <c:majorGridlines/>
        <c:title>
          <c:tx>
            <c:rich>
              <a:bodyPr/>
              <a:lstStyle/>
              <a:p>
                <a:pPr>
                  <a:defRPr>
                    <a:latin typeface="Century Gothic" panose="020B0502020202020204" pitchFamily="34" charset="0"/>
                  </a:defRPr>
                </a:pPr>
                <a:r>
                  <a:rPr lang="sv-SE" dirty="0">
                    <a:latin typeface="Century Gothic" panose="020B0502020202020204" pitchFamily="34" charset="0"/>
                  </a:rPr>
                  <a:t>Procent</a:t>
                </a:r>
              </a:p>
            </c:rich>
          </c:tx>
          <c:layout>
            <c:manualLayout>
              <c:xMode val="edge"/>
              <c:yMode val="edge"/>
              <c:x val="0.87626164301713849"/>
              <c:y val="0.89145542629762953"/>
            </c:manualLayout>
          </c:layout>
          <c:overlay val="0"/>
        </c:title>
        <c:numFmt formatCode="General" sourceLinked="1"/>
        <c:majorTickMark val="none"/>
        <c:minorTickMark val="none"/>
        <c:tickLblPos val="nextTo"/>
        <c:spPr>
          <a:noFill/>
          <a:ln w="25400">
            <a:solidFill>
              <a:srgbClr val="000000"/>
            </a:solidFill>
          </a:ln>
        </c:spPr>
        <c:txPr>
          <a:bodyPr/>
          <a:lstStyle/>
          <a:p>
            <a:pPr>
              <a:defRPr>
                <a:latin typeface="Century Gothic" panose="020B0502020202020204" pitchFamily="34" charset="0"/>
              </a:defRPr>
            </a:pPr>
            <a:endParaRPr lang="sv-SE"/>
          </a:p>
        </c:txPr>
        <c:crossAx val="14754099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b="0"/>
      </a:pPr>
      <a:endParaRPr lang="sv-SE"/>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779197080291982"/>
          <c:y val="3.7671232876713062E-2"/>
          <c:w val="0.52254250402016289"/>
          <c:h val="0.7891786215079275"/>
        </c:manualLayout>
      </c:layout>
      <c:barChart>
        <c:barDir val="bar"/>
        <c:grouping val="clustered"/>
        <c:varyColors val="0"/>
        <c:ser>
          <c:idx val="0"/>
          <c:order val="0"/>
          <c:tx>
            <c:strRef>
              <c:f>Blad1!$B$1</c:f>
              <c:strCache>
                <c:ptCount val="1"/>
                <c:pt idx="0">
                  <c:v>Ideal Vård och Service Hemtjänst</c:v>
                </c:pt>
              </c:strCache>
            </c:strRef>
          </c:tx>
          <c:spPr>
            <a:solidFill>
              <a:srgbClr val="85736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Brukar personalen meddela dig i förväg om tillfälliga förändringar? T.ex. byte av tid/dag, förseningar, personaländringar etc. </c:v>
                </c:pt>
                <c:pt idx="1">
                  <c:v>Brukar personalen ha tillräckligt med tid 
för att kunna utföra sitt arbete hos dig?</c:v>
                </c:pt>
                <c:pt idx="2">
                  <c:v>Brukar personalen komma på avtalad 
tid?</c:v>
                </c:pt>
                <c:pt idx="3">
                  <c:v>Hur tycker du personalen utför sina arbetsuppgifter?</c:v>
                </c:pt>
              </c:strCache>
            </c:strRef>
          </c:cat>
          <c:val>
            <c:numRef>
              <c:f>Blad1!$B$2:$B$5</c:f>
              <c:numCache>
                <c:formatCode>General</c:formatCode>
                <c:ptCount val="4"/>
                <c:pt idx="0">
                  <c:v>84</c:v>
                </c:pt>
                <c:pt idx="1">
                  <c:v>83</c:v>
                </c:pt>
                <c:pt idx="2">
                  <c:v>94</c:v>
                </c:pt>
                <c:pt idx="3">
                  <c:v>81</c:v>
                </c:pt>
              </c:numCache>
            </c:numRef>
          </c:val>
          <c:extLst xmlns:c16r2="http://schemas.microsoft.com/office/drawing/2015/06/chart">
            <c:ext xmlns:c16="http://schemas.microsoft.com/office/drawing/2014/chart" uri="{C3380CC4-5D6E-409C-BE32-E72D297353CC}">
              <c16:uniqueId val="{00000000-FC9F-4604-AA9E-8E7636F4073A}"/>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Brukar personalen meddela dig i förväg om tillfälliga förändringar? T.ex. byte av tid/dag, förseningar, personaländringar etc. </c:v>
                </c:pt>
                <c:pt idx="1">
                  <c:v>Brukar personalen ha tillräckligt med tid 
för att kunna utföra sitt arbete hos dig?</c:v>
                </c:pt>
                <c:pt idx="2">
                  <c:v>Brukar personalen komma på avtalad 
tid?</c:v>
                </c:pt>
                <c:pt idx="3">
                  <c:v>Hur tycker du personalen utför sina arbetsuppgifter?</c:v>
                </c:pt>
              </c:strCache>
            </c:strRef>
          </c:cat>
          <c:val>
            <c:numRef>
              <c:f>Blad1!$C$2:$C$5</c:f>
              <c:numCache>
                <c:formatCode>General</c:formatCode>
                <c:ptCount val="4"/>
                <c:pt idx="0">
                  <c:v>72</c:v>
                </c:pt>
                <c:pt idx="1">
                  <c:v>87</c:v>
                </c:pt>
                <c:pt idx="2">
                  <c:v>86</c:v>
                </c:pt>
                <c:pt idx="3">
                  <c:v>83</c:v>
                </c:pt>
              </c:numCache>
            </c:numRef>
          </c:val>
          <c:extLst xmlns:c16r2="http://schemas.microsoft.com/office/drawing/2015/06/chart">
            <c:ext xmlns:c16="http://schemas.microsoft.com/office/drawing/2014/chart" uri="{C3380CC4-5D6E-409C-BE32-E72D297353CC}">
              <c16:uniqueId val="{00000001-FC9F-4604-AA9E-8E7636F4073A}"/>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Brukar personalen meddela dig i förväg om tillfälliga förändringar? T.ex. byte av tid/dag, förseningar, personaländringar etc. </c:v>
                </c:pt>
                <c:pt idx="1">
                  <c:v>Brukar personalen ha tillräckligt med tid 
för att kunna utföra sitt arbete hos dig?</c:v>
                </c:pt>
                <c:pt idx="2">
                  <c:v>Brukar personalen komma på avtalad 
tid?</c:v>
                </c:pt>
                <c:pt idx="3">
                  <c:v>Hur tycker du personalen utför sina arbetsuppgifter?</c:v>
                </c:pt>
              </c:strCache>
            </c:strRef>
          </c:cat>
          <c:val>
            <c:numRef>
              <c:f>Blad1!$D$2:$D$5</c:f>
              <c:numCache>
                <c:formatCode>General</c:formatCode>
                <c:ptCount val="4"/>
                <c:pt idx="0">
                  <c:v>66</c:v>
                </c:pt>
                <c:pt idx="1">
                  <c:v>79</c:v>
                </c:pt>
                <c:pt idx="2">
                  <c:v>83</c:v>
                </c:pt>
                <c:pt idx="3">
                  <c:v>83</c:v>
                </c:pt>
              </c:numCache>
            </c:numRef>
          </c:val>
          <c:extLst xmlns:c16r2="http://schemas.microsoft.com/office/drawing/2015/06/chart">
            <c:ext xmlns:c16="http://schemas.microsoft.com/office/drawing/2014/chart" uri="{C3380CC4-5D6E-409C-BE32-E72D297353CC}">
              <c16:uniqueId val="{00000002-FC9F-4604-AA9E-8E7636F4073A}"/>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Brukar personalen meddela dig i förväg om tillfälliga förändringar? T.ex. byte av tid/dag, förseningar, personaländringar etc. </c:v>
                </c:pt>
                <c:pt idx="1">
                  <c:v>Brukar personalen ha tillräckligt med tid 
för att kunna utföra sitt arbete hos dig?</c:v>
                </c:pt>
                <c:pt idx="2">
                  <c:v>Brukar personalen komma på avtalad 
tid?</c:v>
                </c:pt>
                <c:pt idx="3">
                  <c:v>Hur tycker du personalen utför sina arbetsuppgifter?</c:v>
                </c:pt>
              </c:strCache>
            </c:strRef>
          </c:cat>
          <c:val>
            <c:numRef>
              <c:f>Blad1!$E$2:$E$5</c:f>
              <c:numCache>
                <c:formatCode>General</c:formatCode>
                <c:ptCount val="4"/>
                <c:pt idx="0">
                  <c:v>67</c:v>
                </c:pt>
                <c:pt idx="1">
                  <c:v>82</c:v>
                </c:pt>
                <c:pt idx="2">
                  <c:v>84</c:v>
                </c:pt>
                <c:pt idx="3">
                  <c:v>86</c:v>
                </c:pt>
              </c:numCache>
            </c:numRef>
          </c:val>
          <c:extLst xmlns:c16r2="http://schemas.microsoft.com/office/drawing/2015/06/chart">
            <c:ext xmlns:c16="http://schemas.microsoft.com/office/drawing/2014/chart" uri="{C3380CC4-5D6E-409C-BE32-E72D297353CC}">
              <c16:uniqueId val="{00000003-FC9F-4604-AA9E-8E7636F4073A}"/>
            </c:ext>
          </c:extLst>
        </c:ser>
        <c:dLbls>
          <c:showLegendKey val="0"/>
          <c:showVal val="0"/>
          <c:showCatName val="0"/>
          <c:showSerName val="0"/>
          <c:showPercent val="0"/>
          <c:showBubbleSize val="0"/>
        </c:dLbls>
        <c:gapWidth val="100"/>
        <c:axId val="147583744"/>
        <c:axId val="147585280"/>
      </c:barChart>
      <c:catAx>
        <c:axId val="147583744"/>
        <c:scaling>
          <c:orientation val="minMax"/>
        </c:scaling>
        <c:delete val="1"/>
        <c:axPos val="l"/>
        <c:numFmt formatCode="General" sourceLinked="0"/>
        <c:majorTickMark val="in"/>
        <c:minorTickMark val="none"/>
        <c:tickLblPos val="none"/>
        <c:crossAx val="147585280"/>
        <c:crosses val="autoZero"/>
        <c:auto val="1"/>
        <c:lblAlgn val="ctr"/>
        <c:lblOffset val="100"/>
        <c:noMultiLvlLbl val="0"/>
      </c:catAx>
      <c:valAx>
        <c:axId val="147585280"/>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443825982522039"/>
              <c:y val="0.89164294878721428"/>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47583744"/>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414233576642336"/>
          <c:y val="3.7671232876713062E-2"/>
          <c:w val="0.5261921190372395"/>
          <c:h val="0.7891786215079275"/>
        </c:manualLayout>
      </c:layout>
      <c:barChart>
        <c:barDir val="bar"/>
        <c:grouping val="clustered"/>
        <c:varyColors val="0"/>
        <c:ser>
          <c:idx val="0"/>
          <c:order val="0"/>
          <c:tx>
            <c:strRef>
              <c:f>Blad1!$B$1</c:f>
              <c:strCache>
                <c:ptCount val="1"/>
                <c:pt idx="0">
                  <c:v>Ideal Vård och Service Hemtjänst</c:v>
                </c:pt>
              </c:strCache>
            </c:strRef>
          </c:tx>
          <c:spPr>
            <a:solidFill>
              <a:srgbClr val="85736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Får bra bemötande från personalen</c:v>
                </c:pt>
              </c:strCache>
            </c:strRef>
          </c:cat>
          <c:val>
            <c:numRef>
              <c:f>Blad1!$B$2</c:f>
              <c:numCache>
                <c:formatCode>General</c:formatCode>
                <c:ptCount val="1"/>
                <c:pt idx="0">
                  <c:v>94</c:v>
                </c:pt>
              </c:numCache>
            </c:numRef>
          </c:val>
          <c:extLst xmlns:c16r2="http://schemas.microsoft.com/office/drawing/2015/06/chart">
            <c:ext xmlns:c16="http://schemas.microsoft.com/office/drawing/2014/chart" uri="{C3380CC4-5D6E-409C-BE32-E72D297353CC}">
              <c16:uniqueId val="{00000000-E745-43B0-820C-9E1238D51E28}"/>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Får bra bemötande från personalen</c:v>
                </c:pt>
              </c:strCache>
            </c:strRef>
          </c:cat>
          <c:val>
            <c:numRef>
              <c:f>Blad1!$C$2</c:f>
              <c:numCache>
                <c:formatCode>General</c:formatCode>
                <c:ptCount val="1"/>
                <c:pt idx="0">
                  <c:v>98</c:v>
                </c:pt>
              </c:numCache>
            </c:numRef>
          </c:val>
          <c:extLst xmlns:c16r2="http://schemas.microsoft.com/office/drawing/2015/06/chart">
            <c:ext xmlns:c16="http://schemas.microsoft.com/office/drawing/2014/chart" uri="{C3380CC4-5D6E-409C-BE32-E72D297353CC}">
              <c16:uniqueId val="{00000001-E745-43B0-820C-9E1238D51E28}"/>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Får bra bemötande från personalen</c:v>
                </c:pt>
              </c:strCache>
            </c:strRef>
          </c:cat>
          <c:val>
            <c:numRef>
              <c:f>Blad1!$D$2</c:f>
              <c:numCache>
                <c:formatCode>General</c:formatCode>
                <c:ptCount val="1"/>
                <c:pt idx="0">
                  <c:v>96</c:v>
                </c:pt>
              </c:numCache>
            </c:numRef>
          </c:val>
          <c:extLst xmlns:c16r2="http://schemas.microsoft.com/office/drawing/2015/06/chart">
            <c:ext xmlns:c16="http://schemas.microsoft.com/office/drawing/2014/chart" uri="{C3380CC4-5D6E-409C-BE32-E72D297353CC}">
              <c16:uniqueId val="{00000002-E745-43B0-820C-9E1238D51E28}"/>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Får bra bemötande från personalen</c:v>
                </c:pt>
              </c:strCache>
            </c:strRef>
          </c:cat>
          <c:val>
            <c:numRef>
              <c:f>Blad1!$E$2</c:f>
              <c:numCache>
                <c:formatCode>General</c:formatCode>
                <c:ptCount val="1"/>
                <c:pt idx="0">
                  <c:v>97</c:v>
                </c:pt>
              </c:numCache>
            </c:numRef>
          </c:val>
          <c:extLst xmlns:c16r2="http://schemas.microsoft.com/office/drawing/2015/06/chart">
            <c:ext xmlns:c16="http://schemas.microsoft.com/office/drawing/2014/chart" uri="{C3380CC4-5D6E-409C-BE32-E72D297353CC}">
              <c16:uniqueId val="{00000003-E745-43B0-820C-9E1238D51E28}"/>
            </c:ext>
          </c:extLst>
        </c:ser>
        <c:dLbls>
          <c:showLegendKey val="0"/>
          <c:showVal val="0"/>
          <c:showCatName val="0"/>
          <c:showSerName val="0"/>
          <c:showPercent val="0"/>
          <c:showBubbleSize val="0"/>
        </c:dLbls>
        <c:gapWidth val="100"/>
        <c:axId val="147766272"/>
        <c:axId val="147772160"/>
      </c:barChart>
      <c:catAx>
        <c:axId val="147766272"/>
        <c:scaling>
          <c:orientation val="minMax"/>
        </c:scaling>
        <c:delete val="1"/>
        <c:axPos val="l"/>
        <c:numFmt formatCode="General" sourceLinked="0"/>
        <c:majorTickMark val="in"/>
        <c:minorTickMark val="none"/>
        <c:tickLblPos val="none"/>
        <c:crossAx val="147772160"/>
        <c:crosses val="autoZero"/>
        <c:auto val="1"/>
        <c:lblAlgn val="ctr"/>
        <c:lblOffset val="100"/>
        <c:noMultiLvlLbl val="0"/>
      </c:catAx>
      <c:valAx>
        <c:axId val="147772160"/>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259663547732402"/>
              <c:y val="0.88812460725184883"/>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4776627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779197080291982"/>
          <c:y val="3.7671232876713062E-2"/>
          <c:w val="0.52070878468234216"/>
          <c:h val="0.7891786215079275"/>
        </c:manualLayout>
      </c:layout>
      <c:barChart>
        <c:barDir val="bar"/>
        <c:grouping val="clustered"/>
        <c:varyColors val="0"/>
        <c:ser>
          <c:idx val="0"/>
          <c:order val="0"/>
          <c:tx>
            <c:strRef>
              <c:f>Blad1!$B$1</c:f>
              <c:strCache>
                <c:ptCount val="1"/>
                <c:pt idx="0">
                  <c:v>Ideal Vård och Service Hemtjänst</c:v>
                </c:pt>
              </c:strCache>
            </c:strRef>
          </c:tx>
          <c:spPr>
            <a:solidFill>
              <a:srgbClr val="85736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Hur lätt eller svårt är det att få kontakt med hemtjänstpersonalen vid behov?</c:v>
                </c:pt>
                <c:pt idx="1">
                  <c:v>Besväras inte av ensamhet</c:v>
                </c:pt>
                <c:pt idx="2">
                  <c:v>Känner förtroende för personalen</c:v>
                </c:pt>
                <c:pt idx="3">
                  <c:v>Känner sig trygg hemma med hemtjänst</c:v>
                </c:pt>
              </c:strCache>
            </c:strRef>
          </c:cat>
          <c:val>
            <c:numRef>
              <c:f>Blad1!$B$2:$B$5</c:f>
              <c:numCache>
                <c:formatCode>General</c:formatCode>
                <c:ptCount val="4"/>
                <c:pt idx="0">
                  <c:v>83</c:v>
                </c:pt>
                <c:pt idx="1">
                  <c:v>47</c:v>
                </c:pt>
                <c:pt idx="2">
                  <c:v>86</c:v>
                </c:pt>
                <c:pt idx="3">
                  <c:v>82</c:v>
                </c:pt>
              </c:numCache>
            </c:numRef>
          </c:val>
          <c:extLst xmlns:c16r2="http://schemas.microsoft.com/office/drawing/2015/06/chart">
            <c:ext xmlns:c16="http://schemas.microsoft.com/office/drawing/2014/chart" uri="{C3380CC4-5D6E-409C-BE32-E72D297353CC}">
              <c16:uniqueId val="{00000000-FAB0-4B63-9E1C-EA131FD888C7}"/>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Hur lätt eller svårt är det att få kontakt med hemtjänstpersonalen vid behov?</c:v>
                </c:pt>
                <c:pt idx="1">
                  <c:v>Besväras inte av ensamhet</c:v>
                </c:pt>
                <c:pt idx="2">
                  <c:v>Känner förtroende för personalen</c:v>
                </c:pt>
                <c:pt idx="3">
                  <c:v>Känner sig trygg hemma med hemtjänst</c:v>
                </c:pt>
              </c:strCache>
            </c:strRef>
          </c:cat>
          <c:val>
            <c:numRef>
              <c:f>Blad1!$C$2:$C$5</c:f>
              <c:numCache>
                <c:formatCode>General</c:formatCode>
                <c:ptCount val="4"/>
                <c:pt idx="0">
                  <c:v>80</c:v>
                </c:pt>
                <c:pt idx="1">
                  <c:v>48</c:v>
                </c:pt>
                <c:pt idx="2">
                  <c:v>88</c:v>
                </c:pt>
                <c:pt idx="3">
                  <c:v>79</c:v>
                </c:pt>
              </c:numCache>
            </c:numRef>
          </c:val>
          <c:extLst xmlns:c16r2="http://schemas.microsoft.com/office/drawing/2015/06/chart">
            <c:ext xmlns:c16="http://schemas.microsoft.com/office/drawing/2014/chart" uri="{C3380CC4-5D6E-409C-BE32-E72D297353CC}">
              <c16:uniqueId val="{00000001-FAB0-4B63-9E1C-EA131FD888C7}"/>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Hur lätt eller svårt är det att få kontakt med hemtjänstpersonalen vid behov?</c:v>
                </c:pt>
                <c:pt idx="1">
                  <c:v>Besväras inte av ensamhet</c:v>
                </c:pt>
                <c:pt idx="2">
                  <c:v>Känner förtroende för personalen</c:v>
                </c:pt>
                <c:pt idx="3">
                  <c:v>Känner sig trygg hemma med hemtjänst</c:v>
                </c:pt>
              </c:strCache>
            </c:strRef>
          </c:cat>
          <c:val>
            <c:numRef>
              <c:f>Blad1!$D$2:$D$5</c:f>
              <c:numCache>
                <c:formatCode>General</c:formatCode>
                <c:ptCount val="4"/>
                <c:pt idx="0">
                  <c:v>74</c:v>
                </c:pt>
                <c:pt idx="1">
                  <c:v>47</c:v>
                </c:pt>
                <c:pt idx="2">
                  <c:v>87</c:v>
                </c:pt>
                <c:pt idx="3">
                  <c:v>81</c:v>
                </c:pt>
              </c:numCache>
            </c:numRef>
          </c:val>
          <c:extLst xmlns:c16r2="http://schemas.microsoft.com/office/drawing/2015/06/chart">
            <c:ext xmlns:c16="http://schemas.microsoft.com/office/drawing/2014/chart" uri="{C3380CC4-5D6E-409C-BE32-E72D297353CC}">
              <c16:uniqueId val="{00000003-FAB0-4B63-9E1C-EA131FD888C7}"/>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Hur lätt eller svårt är det att få kontakt med hemtjänstpersonalen vid behov?</c:v>
                </c:pt>
                <c:pt idx="1">
                  <c:v>Besväras inte av ensamhet</c:v>
                </c:pt>
                <c:pt idx="2">
                  <c:v>Känner förtroende för personalen</c:v>
                </c:pt>
                <c:pt idx="3">
                  <c:v>Känner sig trygg hemma med hemtjänst</c:v>
                </c:pt>
              </c:strCache>
            </c:strRef>
          </c:cat>
          <c:val>
            <c:numRef>
              <c:f>Blad1!$E$2:$E$5</c:f>
              <c:numCache>
                <c:formatCode>General</c:formatCode>
                <c:ptCount val="4"/>
                <c:pt idx="0">
                  <c:v>77</c:v>
                </c:pt>
                <c:pt idx="1">
                  <c:v>46</c:v>
                </c:pt>
                <c:pt idx="2">
                  <c:v>90</c:v>
                </c:pt>
                <c:pt idx="3">
                  <c:v>85</c:v>
                </c:pt>
              </c:numCache>
            </c:numRef>
          </c:val>
          <c:extLst xmlns:c16r2="http://schemas.microsoft.com/office/drawing/2015/06/chart">
            <c:ext xmlns:c16="http://schemas.microsoft.com/office/drawing/2014/chart" uri="{C3380CC4-5D6E-409C-BE32-E72D297353CC}">
              <c16:uniqueId val="{00000004-FAB0-4B63-9E1C-EA131FD888C7}"/>
            </c:ext>
          </c:extLst>
        </c:ser>
        <c:dLbls>
          <c:showLegendKey val="0"/>
          <c:showVal val="0"/>
          <c:showCatName val="0"/>
          <c:showSerName val="0"/>
          <c:showPercent val="0"/>
          <c:showBubbleSize val="0"/>
        </c:dLbls>
        <c:gapWidth val="100"/>
        <c:axId val="147947904"/>
        <c:axId val="147949440"/>
      </c:barChart>
      <c:catAx>
        <c:axId val="147947904"/>
        <c:scaling>
          <c:orientation val="minMax"/>
        </c:scaling>
        <c:delete val="1"/>
        <c:axPos val="l"/>
        <c:numFmt formatCode="General" sourceLinked="0"/>
        <c:majorTickMark val="in"/>
        <c:minorTickMark val="none"/>
        <c:tickLblPos val="none"/>
        <c:crossAx val="147949440"/>
        <c:crosses val="autoZero"/>
        <c:auto val="1"/>
        <c:lblAlgn val="ctr"/>
        <c:lblOffset val="100"/>
        <c:noMultiLvlLbl val="0"/>
      </c:catAx>
      <c:valAx>
        <c:axId val="147949440"/>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441208417135641"/>
              <c:y val="0.88793682249304751"/>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47947904"/>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231751824817538"/>
          <c:y val="3.7671232876713062E-2"/>
          <c:w val="0.52617977417720174"/>
          <c:h val="0.7891786215079275"/>
        </c:manualLayout>
      </c:layout>
      <c:barChart>
        <c:barDir val="bar"/>
        <c:grouping val="clustered"/>
        <c:varyColors val="0"/>
        <c:ser>
          <c:idx val="0"/>
          <c:order val="0"/>
          <c:tx>
            <c:strRef>
              <c:f>Blad1!$B$1</c:f>
              <c:strCache>
                <c:ptCount val="1"/>
                <c:pt idx="0">
                  <c:v>Ideal Vård och Service Hemtjänst</c:v>
                </c:pt>
              </c:strCache>
            </c:strRef>
          </c:tx>
          <c:spPr>
            <a:solidFill>
              <a:srgbClr val="85736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Hur nöjd eller missnöjd är du sammantaget med den hemtjänst du har? </c:v>
                </c:pt>
              </c:strCache>
            </c:strRef>
          </c:cat>
          <c:val>
            <c:numRef>
              <c:f>Blad1!$B$2</c:f>
              <c:numCache>
                <c:formatCode>General</c:formatCode>
                <c:ptCount val="1"/>
                <c:pt idx="0">
                  <c:v>91</c:v>
                </c:pt>
              </c:numCache>
            </c:numRef>
          </c:val>
          <c:extLst xmlns:c16r2="http://schemas.microsoft.com/office/drawing/2015/06/chart">
            <c:ext xmlns:c16="http://schemas.microsoft.com/office/drawing/2014/chart" uri="{C3380CC4-5D6E-409C-BE32-E72D297353CC}">
              <c16:uniqueId val="{00000000-9D99-4EA0-BCE7-1FA59B3D98E0}"/>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Hur nöjd eller missnöjd är du sammantaget med den hemtjänst du har? </c:v>
                </c:pt>
              </c:strCache>
            </c:strRef>
          </c:cat>
          <c:val>
            <c:numRef>
              <c:f>Blad1!$C$2</c:f>
              <c:numCache>
                <c:formatCode>General</c:formatCode>
                <c:ptCount val="1"/>
                <c:pt idx="0">
                  <c:v>86</c:v>
                </c:pt>
              </c:numCache>
            </c:numRef>
          </c:val>
          <c:extLst xmlns:c16r2="http://schemas.microsoft.com/office/drawing/2015/06/chart">
            <c:ext xmlns:c16="http://schemas.microsoft.com/office/drawing/2014/chart" uri="{C3380CC4-5D6E-409C-BE32-E72D297353CC}">
              <c16:uniqueId val="{00000001-9D99-4EA0-BCE7-1FA59B3D98E0}"/>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Hur nöjd eller missnöjd är du sammantaget med den hemtjänst du har? </c:v>
                </c:pt>
              </c:strCache>
            </c:strRef>
          </c:cat>
          <c:val>
            <c:numRef>
              <c:f>Blad1!$D$2</c:f>
              <c:numCache>
                <c:formatCode>General</c:formatCode>
                <c:ptCount val="1"/>
                <c:pt idx="0">
                  <c:v>84</c:v>
                </c:pt>
              </c:numCache>
            </c:numRef>
          </c:val>
          <c:extLst xmlns:c16r2="http://schemas.microsoft.com/office/drawing/2015/06/chart">
            <c:ext xmlns:c16="http://schemas.microsoft.com/office/drawing/2014/chart" uri="{C3380CC4-5D6E-409C-BE32-E72D297353CC}">
              <c16:uniqueId val="{00000002-9D99-4EA0-BCE7-1FA59B3D98E0}"/>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Hur nöjd eller missnöjd är du sammantaget med den hemtjänst du har? </c:v>
                </c:pt>
              </c:strCache>
            </c:strRef>
          </c:cat>
          <c:val>
            <c:numRef>
              <c:f>Blad1!$E$2</c:f>
              <c:numCache>
                <c:formatCode>General</c:formatCode>
                <c:ptCount val="1"/>
                <c:pt idx="0">
                  <c:v>88</c:v>
                </c:pt>
              </c:numCache>
            </c:numRef>
          </c:val>
          <c:extLst xmlns:c16r2="http://schemas.microsoft.com/office/drawing/2015/06/chart">
            <c:ext xmlns:c16="http://schemas.microsoft.com/office/drawing/2014/chart" uri="{C3380CC4-5D6E-409C-BE32-E72D297353CC}">
              <c16:uniqueId val="{00000004-9D99-4EA0-BCE7-1FA59B3D98E0}"/>
            </c:ext>
          </c:extLst>
        </c:ser>
        <c:dLbls>
          <c:showLegendKey val="0"/>
          <c:showVal val="0"/>
          <c:showCatName val="0"/>
          <c:showSerName val="0"/>
          <c:showPercent val="0"/>
          <c:showBubbleSize val="0"/>
        </c:dLbls>
        <c:gapWidth val="100"/>
        <c:axId val="148512128"/>
        <c:axId val="148624512"/>
      </c:barChart>
      <c:catAx>
        <c:axId val="148512128"/>
        <c:scaling>
          <c:orientation val="minMax"/>
        </c:scaling>
        <c:delete val="1"/>
        <c:axPos val="l"/>
        <c:numFmt formatCode="General" sourceLinked="0"/>
        <c:majorTickMark val="in"/>
        <c:minorTickMark val="none"/>
        <c:tickLblPos val="none"/>
        <c:crossAx val="148624512"/>
        <c:crosses val="autoZero"/>
        <c:auto val="1"/>
        <c:lblAlgn val="ctr"/>
        <c:lblOffset val="100"/>
        <c:noMultiLvlLbl val="0"/>
      </c:catAx>
      <c:valAx>
        <c:axId val="148624512"/>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16380386779784"/>
              <c:y val="0.89154905640781601"/>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48512128"/>
        <c:crosses val="autoZero"/>
        <c:crossBetween val="between"/>
        <c:majorUnit val="20"/>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0.02363</cdr:x>
      <cdr:y>0.08548</cdr:y>
    </cdr:from>
    <cdr:to>
      <cdr:x>0.38557</cdr:x>
      <cdr:y>0.20262</cdr:y>
    </cdr:to>
    <cdr:sp macro="" textlink="">
      <cdr:nvSpPr>
        <cdr:cNvPr id="2" name="textruta 1"/>
        <cdr:cNvSpPr txBox="1"/>
      </cdr:nvSpPr>
      <cdr:spPr>
        <a:xfrm xmlns:a="http://schemas.openxmlformats.org/drawingml/2006/main">
          <a:off x="164455" y="315097"/>
          <a:ext cx="2518958"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smtClean="0">
              <a:latin typeface="+mn-lt"/>
              <a:ea typeface="+mn-ea"/>
              <a:cs typeface="+mn-cs"/>
            </a:rPr>
            <a:t>Får bra bemötande från personalen</a:t>
          </a:r>
          <a:endParaRPr lang="sv-SE" sz="1050" dirty="0"/>
        </a:p>
      </cdr:txBody>
    </cdr:sp>
  </cdr:relSizeAnchor>
  <cdr:relSizeAnchor xmlns:cdr="http://schemas.openxmlformats.org/drawingml/2006/chartDrawing">
    <cdr:from>
      <cdr:x>0.02218</cdr:x>
      <cdr:y>0.40052</cdr:y>
    </cdr:from>
    <cdr:to>
      <cdr:x>0.38309</cdr:x>
      <cdr:y>0.51766</cdr:y>
    </cdr:to>
    <cdr:sp macro="" textlink="">
      <cdr:nvSpPr>
        <cdr:cNvPr id="4" name="textruta 1"/>
        <cdr:cNvSpPr txBox="1"/>
      </cdr:nvSpPr>
      <cdr:spPr>
        <a:xfrm xmlns:a="http://schemas.openxmlformats.org/drawingml/2006/main">
          <a:off x="154364" y="1476399"/>
          <a:ext cx="2511789"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Är sammantaget nöjd med hemtjänsten</a:t>
          </a:r>
          <a:endParaRPr lang="sv-SE" sz="1050" dirty="0"/>
        </a:p>
      </cdr:txBody>
    </cdr:sp>
  </cdr:relSizeAnchor>
  <cdr:relSizeAnchor xmlns:cdr="http://schemas.openxmlformats.org/drawingml/2006/chartDrawing">
    <cdr:from>
      <cdr:x>0.02389</cdr:x>
      <cdr:y>0.23682</cdr:y>
    </cdr:from>
    <cdr:to>
      <cdr:x>0.38433</cdr:x>
      <cdr:y>0.35396</cdr:y>
    </cdr:to>
    <cdr:sp macro="" textlink="">
      <cdr:nvSpPr>
        <cdr:cNvPr id="5" name="textruta 1"/>
        <cdr:cNvSpPr txBox="1"/>
      </cdr:nvSpPr>
      <cdr:spPr>
        <a:xfrm xmlns:a="http://schemas.openxmlformats.org/drawingml/2006/main">
          <a:off x="166265" y="872967"/>
          <a:ext cx="2508518"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Personalen kommer på avtalad tid</a:t>
          </a:r>
          <a:endParaRPr lang="sv-SE" sz="1050" dirty="0"/>
        </a:p>
      </cdr:txBody>
    </cdr:sp>
  </cdr:relSizeAnchor>
  <cdr:relSizeAnchor xmlns:cdr="http://schemas.openxmlformats.org/drawingml/2006/chartDrawing">
    <cdr:from>
      <cdr:x>0.02389</cdr:x>
      <cdr:y>0.55652</cdr:y>
    </cdr:from>
    <cdr:to>
      <cdr:x>0.38557</cdr:x>
      <cdr:y>0.67366</cdr:y>
    </cdr:to>
    <cdr:sp macro="" textlink="">
      <cdr:nvSpPr>
        <cdr:cNvPr id="6" name="textruta 1"/>
        <cdr:cNvSpPr txBox="1"/>
      </cdr:nvSpPr>
      <cdr:spPr>
        <a:xfrm xmlns:a="http://schemas.openxmlformats.org/drawingml/2006/main">
          <a:off x="166265" y="2051447"/>
          <a:ext cx="2517148"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Personalen tar hänsyn till den äldres egna åsikter och önskemål</a:t>
          </a:r>
          <a:endParaRPr lang="sv-SE" sz="1050" dirty="0"/>
        </a:p>
      </cdr:txBody>
    </cdr:sp>
  </cdr:relSizeAnchor>
  <cdr:relSizeAnchor xmlns:cdr="http://schemas.openxmlformats.org/drawingml/2006/chartDrawing">
    <cdr:from>
      <cdr:x>0.02244</cdr:x>
      <cdr:y>0.71525</cdr:y>
    </cdr:from>
    <cdr:to>
      <cdr:x>0.38557</cdr:x>
      <cdr:y>0.83239</cdr:y>
    </cdr:to>
    <cdr:sp macro="" textlink="">
      <cdr:nvSpPr>
        <cdr:cNvPr id="7" name="textruta 1"/>
        <cdr:cNvSpPr txBox="1"/>
      </cdr:nvSpPr>
      <cdr:spPr>
        <a:xfrm xmlns:a="http://schemas.openxmlformats.org/drawingml/2006/main">
          <a:off x="156173" y="2636558"/>
          <a:ext cx="2527240"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Känner förtroende för personalen</a:t>
          </a:r>
          <a:endParaRPr lang="sv-SE" sz="1050" dirty="0"/>
        </a:p>
      </cdr:txBody>
    </cdr:sp>
  </cdr:relSizeAnchor>
</c:userShapes>
</file>

<file path=ppt/drawings/drawing2.xml><?xml version="1.0" encoding="utf-8"?>
<c:userShapes xmlns:c="http://schemas.openxmlformats.org/drawingml/2006/chart">
  <cdr:relSizeAnchor xmlns:cdr="http://schemas.openxmlformats.org/drawingml/2006/chartDrawing">
    <cdr:from>
      <cdr:x>0.02363</cdr:x>
      <cdr:y>0.08548</cdr:y>
    </cdr:from>
    <cdr:to>
      <cdr:x>0.38804</cdr:x>
      <cdr:y>0.20261</cdr:y>
    </cdr:to>
    <cdr:sp macro="" textlink="">
      <cdr:nvSpPr>
        <cdr:cNvPr id="2" name="textruta 1"/>
        <cdr:cNvSpPr txBox="1"/>
      </cdr:nvSpPr>
      <cdr:spPr>
        <a:xfrm xmlns:a="http://schemas.openxmlformats.org/drawingml/2006/main">
          <a:off x="164455" y="315113"/>
          <a:ext cx="2536148"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smtClean="0">
              <a:latin typeface="+mn-lt"/>
              <a:ea typeface="+mn-ea"/>
              <a:cs typeface="+mn-cs"/>
            </a:rPr>
            <a:t>Besväras inte av ensamhet</a:t>
          </a:r>
          <a:endParaRPr lang="sv-SE" sz="1050" dirty="0"/>
        </a:p>
      </cdr:txBody>
    </cdr:sp>
  </cdr:relSizeAnchor>
  <cdr:relSizeAnchor xmlns:cdr="http://schemas.openxmlformats.org/drawingml/2006/chartDrawing">
    <cdr:from>
      <cdr:x>0.02218</cdr:x>
      <cdr:y>0.40052</cdr:y>
    </cdr:from>
    <cdr:to>
      <cdr:x>0.38557</cdr:x>
      <cdr:y>0.51765</cdr:y>
    </cdr:to>
    <cdr:sp macro="" textlink="">
      <cdr:nvSpPr>
        <cdr:cNvPr id="4" name="textruta 1"/>
        <cdr:cNvSpPr txBox="1"/>
      </cdr:nvSpPr>
      <cdr:spPr>
        <a:xfrm xmlns:a="http://schemas.openxmlformats.org/drawingml/2006/main">
          <a:off x="154364" y="1476477"/>
          <a:ext cx="2529049"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Vet vart man vänder sig med synpunkter och klagomål</a:t>
          </a:r>
          <a:endParaRPr lang="sv-SE" sz="1050" dirty="0"/>
        </a:p>
      </cdr:txBody>
    </cdr:sp>
  </cdr:relSizeAnchor>
  <cdr:relSizeAnchor xmlns:cdr="http://schemas.openxmlformats.org/drawingml/2006/chartDrawing">
    <cdr:from>
      <cdr:x>0.02363</cdr:x>
      <cdr:y>0.24002</cdr:y>
    </cdr:from>
    <cdr:to>
      <cdr:x>0.38681</cdr:x>
      <cdr:y>0.35715</cdr:y>
    </cdr:to>
    <cdr:sp macro="" textlink="">
      <cdr:nvSpPr>
        <cdr:cNvPr id="5" name="textruta 1"/>
        <cdr:cNvSpPr txBox="1"/>
      </cdr:nvSpPr>
      <cdr:spPr>
        <a:xfrm xmlns:a="http://schemas.openxmlformats.org/drawingml/2006/main">
          <a:off x="164455" y="884810"/>
          <a:ext cx="2527588"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Kan påverka vid vilka tider man får hjälp</a:t>
          </a:r>
          <a:endParaRPr lang="sv-SE" sz="1050" dirty="0"/>
        </a:p>
      </cdr:txBody>
    </cdr:sp>
  </cdr:relSizeAnchor>
  <cdr:relSizeAnchor xmlns:cdr="http://schemas.openxmlformats.org/drawingml/2006/chartDrawing">
    <cdr:from>
      <cdr:x>0.02487</cdr:x>
      <cdr:y>0.55973</cdr:y>
    </cdr:from>
    <cdr:to>
      <cdr:x>0.38681</cdr:x>
      <cdr:y>0.67686</cdr:y>
    </cdr:to>
    <cdr:sp macro="" textlink="">
      <cdr:nvSpPr>
        <cdr:cNvPr id="6" name="textruta 1"/>
        <cdr:cNvSpPr txBox="1"/>
      </cdr:nvSpPr>
      <cdr:spPr>
        <a:xfrm xmlns:a="http://schemas.openxmlformats.org/drawingml/2006/main">
          <a:off x="173085" y="2063389"/>
          <a:ext cx="2518958"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Personalen utför sina arbetsuppgifter bra</a:t>
          </a:r>
          <a:endParaRPr lang="sv-SE" sz="1050" dirty="0"/>
        </a:p>
      </cdr:txBody>
    </cdr:sp>
  </cdr:relSizeAnchor>
  <cdr:relSizeAnchor xmlns:cdr="http://schemas.openxmlformats.org/drawingml/2006/chartDrawing">
    <cdr:from>
      <cdr:x>0.02244</cdr:x>
      <cdr:y>0.70885</cdr:y>
    </cdr:from>
    <cdr:to>
      <cdr:x>0.39052</cdr:x>
      <cdr:y>0.82598</cdr:y>
    </cdr:to>
    <cdr:sp macro="" textlink="">
      <cdr:nvSpPr>
        <cdr:cNvPr id="7" name="textruta 1"/>
        <cdr:cNvSpPr txBox="1"/>
      </cdr:nvSpPr>
      <cdr:spPr>
        <a:xfrm xmlns:a="http://schemas.openxmlformats.org/drawingml/2006/main">
          <a:off x="156173" y="2613105"/>
          <a:ext cx="2561690"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Känner sig trygg hemma med hemtjänst</a:t>
          </a:r>
          <a:endParaRPr lang="sv-SE" sz="1050" dirty="0"/>
        </a:p>
      </cdr:txBody>
    </cdr:sp>
  </cdr:relSizeAnchor>
</c:userShapes>
</file>

<file path=ppt/drawings/drawing3.xml><?xml version="1.0" encoding="utf-8"?>
<c:userShapes xmlns:c="http://schemas.openxmlformats.org/drawingml/2006/chart">
  <cdr:relSizeAnchor xmlns:cdr="http://schemas.openxmlformats.org/drawingml/2006/chartDrawing">
    <cdr:from>
      <cdr:x>0.02247</cdr:x>
      <cdr:y>0.5978</cdr:y>
    </cdr:from>
    <cdr:to>
      <cdr:x>0.45109</cdr:x>
      <cdr:y>0.75341</cdr:y>
    </cdr:to>
    <cdr:sp macro="" textlink="">
      <cdr:nvSpPr>
        <cdr:cNvPr id="2" name="textruta 1"/>
        <cdr:cNvSpPr txBox="1"/>
      </cdr:nvSpPr>
      <cdr:spPr>
        <a:xfrm xmlns:a="http://schemas.openxmlformats.org/drawingml/2006/main">
          <a:off x="155843" y="2274180"/>
          <a:ext cx="2973009" cy="591979"/>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dirty="0"/>
            <a:t>Vet du vart du ska vända dig om du vill framföra synpunkter eller klagomål på hemtjänsten?</a:t>
          </a:r>
        </a:p>
      </cdr:txBody>
    </cdr:sp>
  </cdr:relSizeAnchor>
  <cdr:relSizeAnchor xmlns:cdr="http://schemas.openxmlformats.org/drawingml/2006/chartDrawing">
    <cdr:from>
      <cdr:x>0.02247</cdr:x>
      <cdr:y>0.07521</cdr:y>
    </cdr:from>
    <cdr:to>
      <cdr:x>0.44794</cdr:x>
      <cdr:y>0.18725</cdr:y>
    </cdr:to>
    <cdr:sp macro="" textlink="">
      <cdr:nvSpPr>
        <cdr:cNvPr id="3" name="textruta 1"/>
        <cdr:cNvSpPr txBox="1"/>
      </cdr:nvSpPr>
      <cdr:spPr>
        <a:xfrm xmlns:a="http://schemas.openxmlformats.org/drawingml/2006/main">
          <a:off x="155845" y="286118"/>
          <a:ext cx="2951160" cy="42622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handläggarens beslut anpassat efter dina behov?</a:t>
          </a:r>
        </a:p>
      </cdr:txBody>
    </cdr:sp>
  </cdr:relSizeAnchor>
  <cdr:relSizeAnchor xmlns:cdr="http://schemas.openxmlformats.org/drawingml/2006/chartDrawing">
    <cdr:from>
      <cdr:x>0.02327</cdr:x>
      <cdr:y>0.33199</cdr:y>
    </cdr:from>
    <cdr:to>
      <cdr:x>0.44735</cdr:x>
      <cdr:y>0.53118</cdr:y>
    </cdr:to>
    <cdr:sp macro="" textlink="">
      <cdr:nvSpPr>
        <cdr:cNvPr id="4" name="textruta 1"/>
        <cdr:cNvSpPr txBox="1"/>
      </cdr:nvSpPr>
      <cdr:spPr>
        <a:xfrm xmlns:a="http://schemas.openxmlformats.org/drawingml/2006/main">
          <a:off x="161925" y="1231137"/>
          <a:ext cx="2951427" cy="73867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Fick du välja utförare av hemtjänsten? Med utförare menar vi kommunal hemtjänst eller olika företag och organisationer.</a:t>
          </a:r>
        </a:p>
      </cdr:txBody>
    </cdr:sp>
  </cdr:relSizeAnchor>
</c:userShapes>
</file>

<file path=ppt/drawings/drawing4.xml><?xml version="1.0" encoding="utf-8"?>
<c:userShapes xmlns:c="http://schemas.openxmlformats.org/drawingml/2006/chart">
  <cdr:relSizeAnchor xmlns:cdr="http://schemas.openxmlformats.org/drawingml/2006/chartDrawing">
    <cdr:from>
      <cdr:x>0.02252</cdr:x>
      <cdr:y>0.47888</cdr:y>
    </cdr:from>
    <cdr:to>
      <cdr:x>0.45187</cdr:x>
      <cdr:y>0.59092</cdr:y>
    </cdr:to>
    <cdr:sp macro="" textlink="">
      <cdr:nvSpPr>
        <cdr:cNvPr id="2" name="textruta 1"/>
        <cdr:cNvSpPr txBox="1"/>
      </cdr:nvSpPr>
      <cdr:spPr>
        <a:xfrm xmlns:a="http://schemas.openxmlformats.org/drawingml/2006/main">
          <a:off x="155843" y="1825910"/>
          <a:ext cx="2970625" cy="427195"/>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dirty="0"/>
            <a:t>Brukar du kunna påverka vid vilka tider personalen kommer?</a:t>
          </a:r>
        </a:p>
      </cdr:txBody>
    </cdr:sp>
  </cdr:relSizeAnchor>
  <cdr:relSizeAnchor xmlns:cdr="http://schemas.openxmlformats.org/drawingml/2006/chartDrawing">
    <cdr:from>
      <cdr:x>0.02327</cdr:x>
      <cdr:y>0.09024</cdr:y>
    </cdr:from>
    <cdr:to>
      <cdr:x>0.45324</cdr:x>
      <cdr:y>0.24585</cdr:y>
    </cdr:to>
    <cdr:sp macro="" textlink="">
      <cdr:nvSpPr>
        <cdr:cNvPr id="3" name="textruta 1"/>
        <cdr:cNvSpPr txBox="1"/>
      </cdr:nvSpPr>
      <cdr:spPr>
        <a:xfrm xmlns:a="http://schemas.openxmlformats.org/drawingml/2006/main">
          <a:off x="161935" y="334646"/>
          <a:ext cx="2992419" cy="57708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Brukar personalen ta hänsyn till dina </a:t>
          </a:r>
        </a:p>
        <a:p xmlns:a="http://schemas.openxmlformats.org/drawingml/2006/main">
          <a:r>
            <a:rPr lang="sv-SE" sz="1050" dirty="0"/>
            <a:t>åsikter och önskemål om hur hjälpen </a:t>
          </a:r>
        </a:p>
        <a:p xmlns:a="http://schemas.openxmlformats.org/drawingml/2006/main">
          <a:r>
            <a:rPr lang="sv-SE" sz="1050" dirty="0"/>
            <a:t>skall utföras?</a:t>
          </a:r>
        </a:p>
      </cdr:txBody>
    </cdr:sp>
  </cdr:relSizeAnchor>
</c:userShapes>
</file>

<file path=ppt/drawings/drawing5.xml><?xml version="1.0" encoding="utf-8"?>
<c:userShapes xmlns:c="http://schemas.openxmlformats.org/drawingml/2006/chart">
  <cdr:relSizeAnchor xmlns:cdr="http://schemas.openxmlformats.org/drawingml/2006/chartDrawing">
    <cdr:from>
      <cdr:x>0.02413</cdr:x>
      <cdr:y>0.25762</cdr:y>
    </cdr:from>
    <cdr:to>
      <cdr:x>0.42523</cdr:x>
      <cdr:y>0.36966</cdr:y>
    </cdr:to>
    <cdr:sp macro="" textlink="">
      <cdr:nvSpPr>
        <cdr:cNvPr id="2" name="textruta 1"/>
        <cdr:cNvSpPr txBox="1"/>
      </cdr:nvSpPr>
      <cdr:spPr>
        <a:xfrm xmlns:a="http://schemas.openxmlformats.org/drawingml/2006/main">
          <a:off x="167932" y="955358"/>
          <a:ext cx="2791497" cy="41548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Brukar personalen komma på avtalad </a:t>
          </a:r>
        </a:p>
        <a:p xmlns:a="http://schemas.openxmlformats.org/drawingml/2006/main">
          <a:r>
            <a:rPr lang="sv-SE" sz="1050" dirty="0"/>
            <a:t>tid?</a:t>
          </a:r>
        </a:p>
      </cdr:txBody>
    </cdr:sp>
  </cdr:relSizeAnchor>
  <cdr:relSizeAnchor xmlns:cdr="http://schemas.openxmlformats.org/drawingml/2006/chartDrawing">
    <cdr:from>
      <cdr:x>0.02426</cdr:x>
      <cdr:y>0.45378</cdr:y>
    </cdr:from>
    <cdr:to>
      <cdr:x>0.42895</cdr:x>
      <cdr:y>0.56582</cdr:y>
    </cdr:to>
    <cdr:sp macro="" textlink="">
      <cdr:nvSpPr>
        <cdr:cNvPr id="3" name="textruta 1"/>
        <cdr:cNvSpPr txBox="1"/>
      </cdr:nvSpPr>
      <cdr:spPr>
        <a:xfrm xmlns:a="http://schemas.openxmlformats.org/drawingml/2006/main">
          <a:off x="168841" y="1682798"/>
          <a:ext cx="2816468" cy="41548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Brukar personalen ha tillräckligt med tid </a:t>
          </a:r>
        </a:p>
        <a:p xmlns:a="http://schemas.openxmlformats.org/drawingml/2006/main">
          <a:r>
            <a:rPr lang="sv-SE" sz="1050" dirty="0"/>
            <a:t>för att kunna utföra sitt arbete hos dig?</a:t>
          </a:r>
        </a:p>
      </cdr:txBody>
    </cdr:sp>
  </cdr:relSizeAnchor>
  <cdr:relSizeAnchor xmlns:cdr="http://schemas.openxmlformats.org/drawingml/2006/chartDrawing">
    <cdr:from>
      <cdr:x>0.02374</cdr:x>
      <cdr:y>0.65799</cdr:y>
    </cdr:from>
    <cdr:to>
      <cdr:x>0.42771</cdr:x>
      <cdr:y>0.85718</cdr:y>
    </cdr:to>
    <cdr:sp macro="" textlink="">
      <cdr:nvSpPr>
        <cdr:cNvPr id="4" name="textruta 1"/>
        <cdr:cNvSpPr txBox="1"/>
      </cdr:nvSpPr>
      <cdr:spPr>
        <a:xfrm xmlns:a="http://schemas.openxmlformats.org/drawingml/2006/main">
          <a:off x="164470" y="2508834"/>
          <a:ext cx="2798525" cy="75948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Brukar personalen meddela dig i förväg om tillfälliga förändringar? T.ex. byte av tid/dag, förseningar, personaländringar etc. </a:t>
          </a:r>
        </a:p>
      </cdr:txBody>
    </cdr:sp>
  </cdr:relSizeAnchor>
  <cdr:relSizeAnchor xmlns:cdr="http://schemas.openxmlformats.org/drawingml/2006/chartDrawing">
    <cdr:from>
      <cdr:x>0.02479</cdr:x>
      <cdr:y>0.08142</cdr:y>
    </cdr:from>
    <cdr:to>
      <cdr:x>0.42523</cdr:x>
      <cdr:y>0.19346</cdr:y>
    </cdr:to>
    <cdr:sp macro="" textlink="">
      <cdr:nvSpPr>
        <cdr:cNvPr id="5" name="textruta 1"/>
        <cdr:cNvSpPr txBox="1"/>
      </cdr:nvSpPr>
      <cdr:spPr>
        <a:xfrm xmlns:a="http://schemas.openxmlformats.org/drawingml/2006/main">
          <a:off x="172528" y="301924"/>
          <a:ext cx="2786901" cy="4154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Hur tycker du personalen utför sina arbetsuppgifter?</a:t>
          </a:r>
        </a:p>
      </cdr:txBody>
    </cdr:sp>
  </cdr:relSizeAnchor>
</c:userShapes>
</file>

<file path=ppt/drawings/drawing6.xml><?xml version="1.0" encoding="utf-8"?>
<c:userShapes xmlns:c="http://schemas.openxmlformats.org/drawingml/2006/chart">
  <cdr:relSizeAnchor xmlns:cdr="http://schemas.openxmlformats.org/drawingml/2006/chartDrawing">
    <cdr:from>
      <cdr:x>0.02374</cdr:x>
      <cdr:y>0.13777</cdr:y>
    </cdr:from>
    <cdr:to>
      <cdr:x>0.40727</cdr:x>
      <cdr:y>0.24981</cdr:y>
    </cdr:to>
    <cdr:sp macro="" textlink="">
      <cdr:nvSpPr>
        <cdr:cNvPr id="2" name="textruta 1"/>
        <cdr:cNvSpPr txBox="1"/>
      </cdr:nvSpPr>
      <cdr:spPr>
        <a:xfrm xmlns:a="http://schemas.openxmlformats.org/drawingml/2006/main">
          <a:off x="164469" y="525300"/>
          <a:ext cx="2656937" cy="427195"/>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dirty="0"/>
            <a:t>Brukar personalen bemöta dig på ett </a:t>
          </a:r>
        </a:p>
        <a:p xmlns:a="http://schemas.openxmlformats.org/drawingml/2006/main">
          <a:r>
            <a:rPr lang="sv-SE" sz="1050" dirty="0"/>
            <a:t>bra sätt?</a:t>
          </a:r>
        </a:p>
      </cdr:txBody>
    </cdr:sp>
  </cdr:relSizeAnchor>
</c:userShapes>
</file>

<file path=ppt/drawings/drawing7.xml><?xml version="1.0" encoding="utf-8"?>
<c:userShapes xmlns:c="http://schemas.openxmlformats.org/drawingml/2006/chart">
  <cdr:relSizeAnchor xmlns:cdr="http://schemas.openxmlformats.org/drawingml/2006/chartDrawing">
    <cdr:from>
      <cdr:x>0.0208</cdr:x>
      <cdr:y>0.51967</cdr:y>
    </cdr:from>
    <cdr:to>
      <cdr:x>0.45469</cdr:x>
      <cdr:y>0.61096</cdr:y>
    </cdr:to>
    <cdr:sp macro="" textlink="">
      <cdr:nvSpPr>
        <cdr:cNvPr id="2" name="textruta 1"/>
        <cdr:cNvSpPr txBox="1"/>
      </cdr:nvSpPr>
      <cdr:spPr>
        <a:xfrm xmlns:a="http://schemas.openxmlformats.org/drawingml/2006/main">
          <a:off x="144049" y="1981428"/>
          <a:ext cx="3005561" cy="34807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nej svaren på frågan om </a:t>
          </a:r>
        </a:p>
        <a:p xmlns:a="http://schemas.openxmlformats.org/drawingml/2006/main">
          <a:r>
            <a:rPr lang="sv-SE" sz="800" i="1" dirty="0"/>
            <a:t>ensamhet som redovisas som positiva svar</a:t>
          </a:r>
        </a:p>
      </cdr:txBody>
    </cdr:sp>
  </cdr:relSizeAnchor>
  <cdr:relSizeAnchor xmlns:cdr="http://schemas.openxmlformats.org/drawingml/2006/chartDrawing">
    <cdr:from>
      <cdr:x>0.02368</cdr:x>
      <cdr:y>0.4207</cdr:y>
    </cdr:from>
    <cdr:to>
      <cdr:x>0.42151</cdr:x>
      <cdr:y>0.53274</cdr:y>
    </cdr:to>
    <cdr:sp macro="" textlink="">
      <cdr:nvSpPr>
        <cdr:cNvPr id="3" name="textruta 1"/>
        <cdr:cNvSpPr txBox="1"/>
      </cdr:nvSpPr>
      <cdr:spPr>
        <a:xfrm xmlns:a="http://schemas.openxmlformats.org/drawingml/2006/main">
          <a:off x="164032" y="1604064"/>
          <a:ext cx="2755773" cy="42719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Händer det att du besväras av </a:t>
          </a:r>
        </a:p>
        <a:p xmlns:a="http://schemas.openxmlformats.org/drawingml/2006/main">
          <a:r>
            <a:rPr lang="sv-SE" sz="1050" dirty="0"/>
            <a:t>ensamhet?</a:t>
          </a:r>
        </a:p>
      </cdr:txBody>
    </cdr:sp>
  </cdr:relSizeAnchor>
  <cdr:relSizeAnchor xmlns:cdr="http://schemas.openxmlformats.org/drawingml/2006/chartDrawing">
    <cdr:from>
      <cdr:x>0.02231</cdr:x>
      <cdr:y>0.23878</cdr:y>
    </cdr:from>
    <cdr:to>
      <cdr:x>0.42895</cdr:x>
      <cdr:y>0.35082</cdr:y>
    </cdr:to>
    <cdr:sp macro="" textlink="">
      <cdr:nvSpPr>
        <cdr:cNvPr id="4" name="textruta 1"/>
        <cdr:cNvSpPr txBox="1"/>
      </cdr:nvSpPr>
      <cdr:spPr>
        <a:xfrm xmlns:a="http://schemas.openxmlformats.org/drawingml/2006/main">
          <a:off x="154542" y="910425"/>
          <a:ext cx="2816800" cy="42719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Känner du förtroende för personalen </a:t>
          </a:r>
        </a:p>
        <a:p xmlns:a="http://schemas.openxmlformats.org/drawingml/2006/main">
          <a:r>
            <a:rPr lang="sv-SE" sz="1050" dirty="0"/>
            <a:t>som kommer hem till dig?</a:t>
          </a:r>
        </a:p>
      </cdr:txBody>
    </cdr:sp>
  </cdr:relSizeAnchor>
  <cdr:relSizeAnchor xmlns:cdr="http://schemas.openxmlformats.org/drawingml/2006/chartDrawing">
    <cdr:from>
      <cdr:x>0.02322</cdr:x>
      <cdr:y>0.08607</cdr:y>
    </cdr:from>
    <cdr:to>
      <cdr:x>0.43019</cdr:x>
      <cdr:y>0.19811</cdr:y>
    </cdr:to>
    <cdr:sp macro="" textlink="">
      <cdr:nvSpPr>
        <cdr:cNvPr id="5" name="textruta 1"/>
        <cdr:cNvSpPr txBox="1"/>
      </cdr:nvSpPr>
      <cdr:spPr>
        <a:xfrm xmlns:a="http://schemas.openxmlformats.org/drawingml/2006/main">
          <a:off x="161576" y="319178"/>
          <a:ext cx="2832359" cy="4154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Hur tryggt eller otryggt känns det att bo hemma med stöd från hemtjänsten?</a:t>
          </a:r>
        </a:p>
      </cdr:txBody>
    </cdr:sp>
  </cdr:relSizeAnchor>
  <cdr:relSizeAnchor xmlns:cdr="http://schemas.openxmlformats.org/drawingml/2006/chartDrawing">
    <cdr:from>
      <cdr:x>0.02067</cdr:x>
      <cdr:y>0.65082</cdr:y>
    </cdr:from>
    <cdr:to>
      <cdr:x>0.42053</cdr:x>
      <cdr:y>0.76286</cdr:y>
    </cdr:to>
    <cdr:sp macro="" textlink="">
      <cdr:nvSpPr>
        <cdr:cNvPr id="6" name="textruta 1"/>
        <cdr:cNvSpPr txBox="1"/>
      </cdr:nvSpPr>
      <cdr:spPr>
        <a:xfrm xmlns:a="http://schemas.openxmlformats.org/drawingml/2006/main">
          <a:off x="143198" y="2481503"/>
          <a:ext cx="2769835" cy="42719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sv-SE" sz="1050" dirty="0"/>
            <a:t>Hur lätt eller svårt är det att få kontakt </a:t>
          </a:r>
        </a:p>
        <a:p xmlns:a="http://schemas.openxmlformats.org/drawingml/2006/main">
          <a:r>
            <a:rPr lang="sv-SE" sz="1050" dirty="0"/>
            <a:t>med hemtjänstpersonalen vid behov?</a:t>
          </a:r>
        </a:p>
      </cdr:txBody>
    </cdr:sp>
  </cdr:relSizeAnchor>
  <cdr:relSizeAnchor xmlns:cdr="http://schemas.openxmlformats.org/drawingml/2006/chartDrawing">
    <cdr:from>
      <cdr:x>0.02096</cdr:x>
      <cdr:y>0.75259</cdr:y>
    </cdr:from>
    <cdr:to>
      <cdr:x>0.42362</cdr:x>
      <cdr:y>0.87708</cdr:y>
    </cdr:to>
    <cdr:sp macro="" textlink="">
      <cdr:nvSpPr>
        <cdr:cNvPr id="7" name="textruta 1"/>
        <cdr:cNvSpPr txBox="1"/>
      </cdr:nvSpPr>
      <cdr:spPr>
        <a:xfrm xmlns:a="http://schemas.openxmlformats.org/drawingml/2006/main">
          <a:off x="145218" y="2869551"/>
          <a:ext cx="2789231" cy="474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sv-SE" sz="800" i="1" dirty="0"/>
            <a:t>Observera att det är de brukare som svarat mycket </a:t>
          </a:r>
        </a:p>
        <a:p xmlns:a="http://schemas.openxmlformats.org/drawingml/2006/main">
          <a:r>
            <a:rPr lang="sv-SE" sz="800" i="1" dirty="0"/>
            <a:t>lätt eller ganska lätt som redovisas som positiva svar </a:t>
          </a:r>
        </a:p>
        <a:p xmlns:a="http://schemas.openxmlformats.org/drawingml/2006/main">
          <a:r>
            <a:rPr lang="sv-SE" sz="800" i="1" dirty="0"/>
            <a:t>på denna fråga</a:t>
          </a:r>
        </a:p>
      </cdr:txBody>
    </cdr:sp>
  </cdr:relSizeAnchor>
</c:userShapes>
</file>

<file path=ppt/drawings/drawing8.xml><?xml version="1.0" encoding="utf-8"?>
<c:userShapes xmlns:c="http://schemas.openxmlformats.org/drawingml/2006/chart">
  <cdr:relSizeAnchor xmlns:cdr="http://schemas.openxmlformats.org/drawingml/2006/chartDrawing">
    <cdr:from>
      <cdr:x>0.0193</cdr:x>
      <cdr:y>0.14655</cdr:y>
    </cdr:from>
    <cdr:to>
      <cdr:x>0.4146</cdr:x>
      <cdr:y>0.30216</cdr:y>
    </cdr:to>
    <cdr:sp macro="" textlink="">
      <cdr:nvSpPr>
        <cdr:cNvPr id="2" name="textruta 1"/>
        <cdr:cNvSpPr txBox="1"/>
      </cdr:nvSpPr>
      <cdr:spPr>
        <a:xfrm xmlns:a="http://schemas.openxmlformats.org/drawingml/2006/main">
          <a:off x="133607" y="558777"/>
          <a:ext cx="2736501" cy="59332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Hur nöjd eller missnöjd är du</a:t>
          </a:r>
        </a:p>
        <a:p xmlns:a="http://schemas.openxmlformats.org/drawingml/2006/main">
          <a:r>
            <a:rPr lang="sv-SE" sz="1050" dirty="0"/>
            <a:t>sammantaget med den hemtjänst </a:t>
          </a:r>
        </a:p>
        <a:p xmlns:a="http://schemas.openxmlformats.org/drawingml/2006/main">
          <a:r>
            <a:rPr lang="sv-SE" sz="1050" dirty="0"/>
            <a:t>du har? </a:t>
          </a:r>
        </a:p>
      </cdr:txBody>
    </cdr:sp>
  </cdr:relSizeAnchor>
  <cdr:relSizeAnchor xmlns:cdr="http://schemas.openxmlformats.org/drawingml/2006/chartDrawing">
    <cdr:from>
      <cdr:x>0.02107</cdr:x>
      <cdr:y>0.70251</cdr:y>
    </cdr:from>
    <cdr:to>
      <cdr:x>0.41212</cdr:x>
      <cdr:y>0.827</cdr:y>
    </cdr:to>
    <cdr:sp macro="" textlink="">
      <cdr:nvSpPr>
        <cdr:cNvPr id="3" name="textruta 1"/>
        <cdr:cNvSpPr txBox="1"/>
      </cdr:nvSpPr>
      <cdr:spPr>
        <a:xfrm xmlns:a="http://schemas.openxmlformats.org/drawingml/2006/main">
          <a:off x="146649" y="2605178"/>
          <a:ext cx="2721532"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de brukare som svarat mycket  nöjd eller ganska nöjd som redovisas som positiva svar på denna fråga</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3947" cy="497296"/>
          </a:xfrm>
          <a:prstGeom prst="rect">
            <a:avLst/>
          </a:prstGeom>
        </p:spPr>
        <p:txBody>
          <a:bodyPr vert="horz" lIns="101361" tIns="50681" rIns="101361" bIns="50681" rtlCol="0"/>
          <a:lstStyle>
            <a:lvl1pPr algn="l">
              <a:defRPr sz="1300"/>
            </a:lvl1pPr>
          </a:lstStyle>
          <a:p>
            <a:endParaRPr lang="sv-SE"/>
          </a:p>
        </p:txBody>
      </p:sp>
      <p:sp>
        <p:nvSpPr>
          <p:cNvPr id="3" name="Platshållare för datum 2"/>
          <p:cNvSpPr>
            <a:spLocks noGrp="1"/>
          </p:cNvSpPr>
          <p:nvPr>
            <p:ph type="dt" sz="quarter" idx="1"/>
          </p:nvPr>
        </p:nvSpPr>
        <p:spPr>
          <a:xfrm>
            <a:off x="3848869" y="1"/>
            <a:ext cx="2943947" cy="497296"/>
          </a:xfrm>
          <a:prstGeom prst="rect">
            <a:avLst/>
          </a:prstGeom>
        </p:spPr>
        <p:txBody>
          <a:bodyPr vert="horz" lIns="101361" tIns="50681" rIns="101361" bIns="50681" rtlCol="0"/>
          <a:lstStyle>
            <a:lvl1pPr algn="r">
              <a:defRPr sz="1300"/>
            </a:lvl1pPr>
          </a:lstStyle>
          <a:p>
            <a:fld id="{EE4E35D8-A431-48E7-8AEB-D32A58D60D18}" type="datetimeFigureOut">
              <a:rPr lang="sv-SE" smtClean="0"/>
              <a:pPr/>
              <a:t>2018-08-20</a:t>
            </a:fld>
            <a:endParaRPr lang="sv-SE"/>
          </a:p>
        </p:txBody>
      </p:sp>
      <p:sp>
        <p:nvSpPr>
          <p:cNvPr id="4" name="Platshållare för sidfot 3"/>
          <p:cNvSpPr>
            <a:spLocks noGrp="1"/>
          </p:cNvSpPr>
          <p:nvPr>
            <p:ph type="ftr" sz="quarter" idx="2"/>
          </p:nvPr>
        </p:nvSpPr>
        <p:spPr>
          <a:xfrm>
            <a:off x="0" y="9432290"/>
            <a:ext cx="2943947" cy="497296"/>
          </a:xfrm>
          <a:prstGeom prst="rect">
            <a:avLst/>
          </a:prstGeom>
        </p:spPr>
        <p:txBody>
          <a:bodyPr vert="horz" lIns="101361" tIns="50681" rIns="101361" bIns="50681" rtlCol="0" anchor="b"/>
          <a:lstStyle>
            <a:lvl1pPr algn="l">
              <a:defRPr sz="1300"/>
            </a:lvl1pPr>
          </a:lstStyle>
          <a:p>
            <a:endParaRPr lang="sv-SE"/>
          </a:p>
        </p:txBody>
      </p:sp>
      <p:sp>
        <p:nvSpPr>
          <p:cNvPr id="5" name="Platshållare för bildnummer 4"/>
          <p:cNvSpPr>
            <a:spLocks noGrp="1"/>
          </p:cNvSpPr>
          <p:nvPr>
            <p:ph type="sldNum" sz="quarter" idx="3"/>
          </p:nvPr>
        </p:nvSpPr>
        <p:spPr>
          <a:xfrm>
            <a:off x="3848869" y="9432290"/>
            <a:ext cx="2943947" cy="497296"/>
          </a:xfrm>
          <a:prstGeom prst="rect">
            <a:avLst/>
          </a:prstGeom>
        </p:spPr>
        <p:txBody>
          <a:bodyPr vert="horz" lIns="101361" tIns="50681" rIns="101361" bIns="50681" rtlCol="0" anchor="b"/>
          <a:lstStyle>
            <a:lvl1pPr algn="r">
              <a:defRPr sz="1300"/>
            </a:lvl1pPr>
          </a:lstStyle>
          <a:p>
            <a:fld id="{3B7895A1-36BB-4A5A-A2AF-EE41160F7321}" type="slidenum">
              <a:rPr lang="sv-SE" smtClean="0"/>
              <a:pPr/>
              <a:t>‹#›</a:t>
            </a:fld>
            <a:endParaRPr lang="sv-SE"/>
          </a:p>
        </p:txBody>
      </p:sp>
    </p:spTree>
    <p:extLst>
      <p:ext uri="{BB962C8B-B14F-4D97-AF65-F5344CB8AC3E}">
        <p14:creationId xmlns:p14="http://schemas.microsoft.com/office/powerpoint/2010/main" val="205685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4283" cy="496570"/>
          </a:xfrm>
          <a:prstGeom prst="rect">
            <a:avLst/>
          </a:prstGeom>
        </p:spPr>
        <p:txBody>
          <a:bodyPr vert="horz" lIns="95565" tIns="47783" rIns="95565" bIns="47783" rtlCol="0"/>
          <a:lstStyle>
            <a:lvl1pPr algn="l">
              <a:defRPr sz="1200"/>
            </a:lvl1pPr>
          </a:lstStyle>
          <a:p>
            <a:endParaRPr lang="sv-SE"/>
          </a:p>
        </p:txBody>
      </p:sp>
      <p:sp>
        <p:nvSpPr>
          <p:cNvPr id="3" name="Platshållare för datum 2"/>
          <p:cNvSpPr>
            <a:spLocks noGrp="1"/>
          </p:cNvSpPr>
          <p:nvPr>
            <p:ph type="dt" idx="1"/>
          </p:nvPr>
        </p:nvSpPr>
        <p:spPr>
          <a:xfrm>
            <a:off x="3848645" y="1"/>
            <a:ext cx="2944283" cy="496570"/>
          </a:xfrm>
          <a:prstGeom prst="rect">
            <a:avLst/>
          </a:prstGeom>
        </p:spPr>
        <p:txBody>
          <a:bodyPr vert="horz" lIns="95565" tIns="47783" rIns="95565" bIns="47783" rtlCol="0"/>
          <a:lstStyle>
            <a:lvl1pPr algn="r">
              <a:defRPr sz="1200"/>
            </a:lvl1pPr>
          </a:lstStyle>
          <a:p>
            <a:fld id="{00F28322-9E50-4BFC-ADA5-24FE44B8EB92}" type="datetimeFigureOut">
              <a:rPr lang="sv-SE" smtClean="0"/>
              <a:pPr/>
              <a:t>2018-08-20</a:t>
            </a:fld>
            <a:endParaRPr lang="sv-SE"/>
          </a:p>
        </p:txBody>
      </p:sp>
      <p:sp>
        <p:nvSpPr>
          <p:cNvPr id="4" name="Platshållare för bildobjekt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95565" tIns="47783" rIns="95565" bIns="47783"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5565" tIns="47783" rIns="95565" bIns="47783"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7"/>
            <a:ext cx="2944283" cy="496570"/>
          </a:xfrm>
          <a:prstGeom prst="rect">
            <a:avLst/>
          </a:prstGeom>
        </p:spPr>
        <p:txBody>
          <a:bodyPr vert="horz" lIns="95565" tIns="47783" rIns="95565" bIns="47783"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7"/>
            <a:ext cx="2944283" cy="496570"/>
          </a:xfrm>
          <a:prstGeom prst="rect">
            <a:avLst/>
          </a:prstGeom>
        </p:spPr>
        <p:txBody>
          <a:bodyPr vert="horz" lIns="95565" tIns="47783" rIns="95565" bIns="47783" rtlCol="0" anchor="b"/>
          <a:lstStyle>
            <a:lvl1pPr algn="r">
              <a:defRPr sz="1200"/>
            </a:lvl1pPr>
          </a:lstStyle>
          <a:p>
            <a:fld id="{D4045FB0-5EAC-49C2-A7A1-C763FDD81356}" type="slidenum">
              <a:rPr lang="sv-SE" smtClean="0"/>
              <a:pPr/>
              <a:t>‹#›</a:t>
            </a:fld>
            <a:endParaRPr lang="sv-SE"/>
          </a:p>
        </p:txBody>
      </p:sp>
    </p:spTree>
    <p:extLst>
      <p:ext uri="{BB962C8B-B14F-4D97-AF65-F5344CB8AC3E}">
        <p14:creationId xmlns:p14="http://schemas.microsoft.com/office/powerpoint/2010/main" val="1882376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D4045FB0-5EAC-49C2-A7A1-C763FDD81356}" type="slidenum">
              <a:rPr lang="sv-SE" smtClean="0"/>
              <a:pPr/>
              <a:t>1</a:t>
            </a:fld>
            <a:endParaRPr lang="sv-SE"/>
          </a:p>
        </p:txBody>
      </p:sp>
    </p:spTree>
    <p:extLst>
      <p:ext uri="{BB962C8B-B14F-4D97-AF65-F5344CB8AC3E}">
        <p14:creationId xmlns:p14="http://schemas.microsoft.com/office/powerpoint/2010/main" val="2771421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6" name="Rektangel 15"/>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4173579"/>
            <a:ext cx="9147600" cy="2684421"/>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4421">
                <a:moveTo>
                  <a:pt x="1" y="2337683"/>
                </a:moveTo>
                <a:lnTo>
                  <a:pt x="9131698" y="0"/>
                </a:lnTo>
                <a:cubicBezTo>
                  <a:pt x="9136999" y="894807"/>
                  <a:pt x="9142299" y="1789614"/>
                  <a:pt x="9147600" y="2684421"/>
                </a:cubicBezTo>
                <a:lnTo>
                  <a:pt x="0" y="2684421"/>
                </a:lnTo>
                <a:cubicBezTo>
                  <a:pt x="0" y="2568842"/>
                  <a:pt x="1" y="2453262"/>
                  <a:pt x="1" y="2337683"/>
                </a:cubicBezTo>
                <a:close/>
              </a:path>
            </a:pathLst>
          </a:custGeom>
          <a:solidFill>
            <a:srgbClr val="A5ACAF"/>
          </a:solidFill>
        </p:spPr>
        <p:txBody>
          <a:bodyPr anchor="b" anchorCtr="0"/>
          <a:lstStyle>
            <a:lvl1pPr marL="0" indent="0" algn="r">
              <a:buNone/>
              <a:defRPr b="0"/>
            </a:lvl1pPr>
          </a:lstStyle>
          <a:p>
            <a:r>
              <a:rPr lang="sv-SE" dirty="0"/>
              <a:t>Klicka på ikonen för att lägga till en bild</a:t>
            </a:r>
          </a:p>
        </p:txBody>
      </p:sp>
      <p:sp>
        <p:nvSpPr>
          <p:cNvPr id="2" name="Rubrik 1"/>
          <p:cNvSpPr>
            <a:spLocks noGrp="1"/>
          </p:cNvSpPr>
          <p:nvPr>
            <p:ph type="ctrTitle"/>
          </p:nvPr>
        </p:nvSpPr>
        <p:spPr>
          <a:xfrm>
            <a:off x="784342" y="2059055"/>
            <a:ext cx="7772400" cy="1104900"/>
          </a:xfrm>
        </p:spPr>
        <p:txBody>
          <a:bodyPr/>
          <a:lstStyle>
            <a:lvl1pPr>
              <a:defRPr sz="2600">
                <a:solidFill>
                  <a:srgbClr val="E98300"/>
                </a:solidFill>
              </a:defRPr>
            </a:lvl1pPr>
          </a:lstStyle>
          <a:p>
            <a:r>
              <a:rPr lang="sv-SE"/>
              <a:t>Klicka här för att ändra format</a:t>
            </a:r>
            <a:endParaRPr lang="sv-SE" dirty="0"/>
          </a:p>
        </p:txBody>
      </p:sp>
      <p:sp>
        <p:nvSpPr>
          <p:cNvPr id="3" name="Underrubrik 2"/>
          <p:cNvSpPr>
            <a:spLocks noGrp="1"/>
          </p:cNvSpPr>
          <p:nvPr>
            <p:ph type="subTitle" idx="1"/>
          </p:nvPr>
        </p:nvSpPr>
        <p:spPr>
          <a:xfrm>
            <a:off x="801688" y="4266501"/>
            <a:ext cx="5858518" cy="232375"/>
          </a:xfrm>
        </p:spPr>
        <p:txBody>
          <a:bodyPr/>
          <a:lstStyle>
            <a:lvl1pPr marL="0" indent="0" algn="l">
              <a:spcBef>
                <a:spcPts val="0"/>
              </a:spcBef>
              <a:spcAft>
                <a:spcPts val="0"/>
              </a:spcAft>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a:xfrm>
            <a:off x="817590" y="5380362"/>
            <a:ext cx="1152128" cy="267235"/>
          </a:xfrm>
          <a:prstGeom prst="rect">
            <a:avLst/>
          </a:prstGeom>
        </p:spPr>
        <p:txBody>
          <a:bodyPr/>
          <a:lstStyle>
            <a:lvl1pPr>
              <a:defRPr sz="900" b="1">
                <a:solidFill>
                  <a:srgbClr val="FFFFFF"/>
                </a:solidFill>
              </a:defRPr>
            </a:lvl1pPr>
          </a:lstStyle>
          <a:p>
            <a:endParaRPr lang="sv-SE"/>
          </a:p>
        </p:txBody>
      </p:sp>
      <p:sp>
        <p:nvSpPr>
          <p:cNvPr id="14" name="Platshållare för text 13"/>
          <p:cNvSpPr>
            <a:spLocks noGrp="1"/>
          </p:cNvSpPr>
          <p:nvPr>
            <p:ph type="body" sz="quarter" idx="14"/>
          </p:nvPr>
        </p:nvSpPr>
        <p:spPr>
          <a:xfrm>
            <a:off x="801688" y="4475023"/>
            <a:ext cx="5858544" cy="722312"/>
          </a:xfrm>
        </p:spPr>
        <p:txBody>
          <a:bodyPr/>
          <a:lstStyle>
            <a:lvl1pPr marL="0" indent="0">
              <a:spcBef>
                <a:spcPts val="0"/>
              </a:spcBef>
              <a:spcAft>
                <a:spcPts val="0"/>
              </a:spcAft>
              <a:buNone/>
              <a:defRPr sz="1400">
                <a:solidFill>
                  <a:srgbClr val="FFFFFF"/>
                </a:solidFill>
              </a:defRPr>
            </a:lvl1pPr>
            <a:lvl2pPr marL="285750" indent="0">
              <a:buNone/>
              <a:defRPr sz="1400">
                <a:solidFill>
                  <a:schemeClr val="bg2"/>
                </a:solidFill>
              </a:defRPr>
            </a:lvl2pPr>
            <a:lvl3pPr marL="539750" indent="0">
              <a:buNone/>
              <a:defRPr sz="1400">
                <a:solidFill>
                  <a:schemeClr val="bg2"/>
                </a:solidFill>
              </a:defRPr>
            </a:lvl3pPr>
            <a:lvl4pPr marL="723900" indent="0">
              <a:buNone/>
              <a:defRPr sz="1400">
                <a:solidFill>
                  <a:schemeClr val="bg2"/>
                </a:solidFill>
              </a:defRPr>
            </a:lvl4pPr>
            <a:lvl5pPr marL="927100" indent="0">
              <a:buNone/>
              <a:defRPr sz="1400">
                <a:solidFill>
                  <a:schemeClr val="bg2"/>
                </a:solidFill>
              </a:defRPr>
            </a:lvl5pPr>
          </a:lstStyle>
          <a:p>
            <a:pPr lvl="0"/>
            <a:r>
              <a:rPr lang="sv-SE"/>
              <a:t>Klicka här för att ändra format på bakgrundstexten</a:t>
            </a:r>
          </a:p>
        </p:txBody>
      </p:sp>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214" y="800439"/>
            <a:ext cx="2592000" cy="544144"/>
          </a:xfrm>
          <a:prstGeom prst="rect">
            <a:avLst/>
          </a:prstGeom>
        </p:spPr>
      </p:pic>
    </p:spTree>
    <p:extLst>
      <p:ext uri="{BB962C8B-B14F-4D97-AF65-F5344CB8AC3E}">
        <p14:creationId xmlns:p14="http://schemas.microsoft.com/office/powerpoint/2010/main" val="61623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224016" y="2059200"/>
            <a:ext cx="3537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801688" y="2127600"/>
            <a:ext cx="3299791" cy="3441117"/>
          </a:xfrm>
        </p:spPr>
        <p:txBody>
          <a:bodyPr/>
          <a:lstStyle>
            <a:lvl1pPr marL="0" indent="0">
              <a:buNone/>
              <a:defRPr b="0"/>
            </a:lvl1pPr>
          </a:lstStyle>
          <a:p>
            <a:r>
              <a:rPr lang="sv-SE"/>
              <a:t>Klicka på ikonen för att lägga till en bild</a:t>
            </a:r>
            <a:endParaRPr lang="sv-SE" dirty="0"/>
          </a:p>
        </p:txBody>
      </p:sp>
      <p:sp>
        <p:nvSpPr>
          <p:cNvPr id="11" name="textruta 10"/>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5"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9016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6" name="textruta 5"/>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26563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801688" y="2074072"/>
            <a:ext cx="6832600" cy="3438525"/>
          </a:xfrm>
        </p:spPr>
        <p:txBody>
          <a:bodyPr/>
          <a:lstStyle>
            <a:lvl1pPr marL="0" indent="0">
              <a:buNone/>
              <a:defRPr b="0"/>
            </a:lvl1pPr>
          </a:lstStyle>
          <a:p>
            <a:r>
              <a:rPr lang="sv-SE"/>
              <a:t>Klicka på ikonen för att lägga till en bild</a:t>
            </a:r>
          </a:p>
        </p:txBody>
      </p:sp>
      <p:sp>
        <p:nvSpPr>
          <p:cNvPr id="9"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9715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0" y="2066925"/>
            <a:ext cx="9144000" cy="3438525"/>
          </a:xfrm>
        </p:spPr>
        <p:txBody>
          <a:bodyPr/>
          <a:lstStyle>
            <a:lvl1pPr marL="0" indent="0">
              <a:buNone/>
              <a:defRPr b="0"/>
            </a:lvl1pPr>
          </a:lstStyle>
          <a:p>
            <a:r>
              <a:rPr lang="sv-SE"/>
              <a:t>Klicka på ikonen för att lägga till en bild</a:t>
            </a:r>
          </a:p>
        </p:txBody>
      </p:sp>
      <p:sp>
        <p:nvSpPr>
          <p:cNvPr id="13"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92280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bild hög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3410272" cy="371295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7600"/>
            <a:ext cx="4818491" cy="3439984"/>
          </a:xfrm>
        </p:spPr>
        <p:txBody>
          <a:bodyPr/>
          <a:lstStyle>
            <a:lvl1pPr marL="0" indent="0">
              <a:buNone/>
              <a:defRPr b="0"/>
            </a:lvl1pPr>
          </a:lstStyle>
          <a:p>
            <a:r>
              <a:rPr lang="sv-SE"/>
              <a:t>Klicka på ikonen för att lägga till en bild</a:t>
            </a:r>
          </a:p>
        </p:txBody>
      </p:sp>
      <p:sp>
        <p:nvSpPr>
          <p:cNvPr id="12" name="Platshållare för text 11"/>
          <p:cNvSpPr>
            <a:spLocks noGrp="1"/>
          </p:cNvSpPr>
          <p:nvPr>
            <p:ph type="body" sz="quarter" idx="15"/>
          </p:nvPr>
        </p:nvSpPr>
        <p:spPr>
          <a:xfrm>
            <a:off x="630239" y="5221275"/>
            <a:ext cx="3422236"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19816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bild 8"/>
          <p:cNvSpPr>
            <a:spLocks noGrp="1"/>
          </p:cNvSpPr>
          <p:nvPr>
            <p:ph type="pic" sz="quarter" idx="14"/>
          </p:nvPr>
        </p:nvSpPr>
        <p:spPr>
          <a:xfrm>
            <a:off x="0" y="2127600"/>
            <a:ext cx="4094205" cy="3439984"/>
          </a:xfrm>
        </p:spPr>
        <p:txBody>
          <a:bodyPr/>
          <a:lstStyle>
            <a:lvl1pPr marL="0" indent="0">
              <a:buNone/>
              <a:defRPr b="0"/>
            </a:lvl1pPr>
          </a:lstStyle>
          <a:p>
            <a:r>
              <a:rPr lang="sv-SE"/>
              <a:t>Klicka på ikonen för att lägga till en bild</a:t>
            </a:r>
          </a:p>
        </p:txBody>
      </p:sp>
      <p:sp>
        <p:nvSpPr>
          <p:cNvPr id="12" name="Platshållare för innehåll 7"/>
          <p:cNvSpPr>
            <a:spLocks noGrp="1"/>
          </p:cNvSpPr>
          <p:nvPr>
            <p:ph sz="quarter" idx="13"/>
          </p:nvPr>
        </p:nvSpPr>
        <p:spPr>
          <a:xfrm>
            <a:off x="4224016" y="2059200"/>
            <a:ext cx="3410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210588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F3A1DABF-CD59-47A1-8187-10F3203EF599}" type="slidenum">
              <a:rPr lang="sv-SE" smtClean="0"/>
              <a:pPr/>
              <a:t>‹#›</a:t>
            </a:fld>
            <a:endParaRPr lang="sv-SE"/>
          </a:p>
        </p:txBody>
      </p:sp>
      <p:sp>
        <p:nvSpPr>
          <p:cNvPr id="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755418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utsida">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436351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sida med plats för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1548841"/>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spTree>
    <p:extLst>
      <p:ext uri="{BB962C8B-B14F-4D97-AF65-F5344CB8AC3E}">
        <p14:creationId xmlns:p14="http://schemas.microsoft.com/office/powerpoint/2010/main" val="2703339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utan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9"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pic>
        <p:nvPicPr>
          <p:cNvPr id="12" name="Bildobjekt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1973930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222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 mening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b="0"/>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11405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text 8"/>
          <p:cNvSpPr>
            <a:spLocks noGrp="1"/>
          </p:cNvSpPr>
          <p:nvPr>
            <p:ph type="body" sz="quarter" idx="13"/>
          </p:nvPr>
        </p:nvSpPr>
        <p:spPr>
          <a:xfrm>
            <a:off x="801688" y="2059200"/>
            <a:ext cx="6959600" cy="3708400"/>
          </a:xfrm>
        </p:spPr>
        <p:txBody>
          <a:bodyPr/>
          <a:lstStyle>
            <a:lvl1pPr marL="0" indent="0">
              <a:spcBef>
                <a:spcPts val="800"/>
              </a:spcBef>
              <a:spcAft>
                <a:spcPts val="0"/>
              </a:spcAft>
              <a:buFontTx/>
              <a:buNone/>
              <a:defRPr sz="2600"/>
            </a:lvl1pPr>
            <a:lvl2pPr marL="0" indent="0">
              <a:buFontTx/>
              <a:buNone/>
              <a:defRPr/>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02684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punktlista">
    <p:spTree>
      <p:nvGrpSpPr>
        <p:cNvPr id="1" name=""/>
        <p:cNvGrpSpPr/>
        <p:nvPr/>
      </p:nvGrpSpPr>
      <p:grpSpPr>
        <a:xfrm>
          <a:off x="0" y="0"/>
          <a:ext cx="0" cy="0"/>
          <a:chOff x="0" y="0"/>
          <a:chExt cx="0" cy="0"/>
        </a:xfrm>
      </p:grpSpPr>
      <p:sp>
        <p:nvSpPr>
          <p:cNvPr id="7" name="Rektangel 6"/>
          <p:cNvSpPr/>
          <p:nvPr userDrawn="1"/>
        </p:nvSpPr>
        <p:spPr>
          <a:xfrm>
            <a:off x="0" y="801504"/>
            <a:ext cx="9147600" cy="47928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1353267"/>
            <a:ext cx="6959600" cy="3708400"/>
          </a:xfrm>
        </p:spPr>
        <p:txBody>
          <a:bodyPr/>
          <a:lstStyle>
            <a:lvl1pPr marL="373063" indent="-373063">
              <a:spcBef>
                <a:spcPts val="1000"/>
              </a:spcBef>
              <a:buSzPct val="115000"/>
              <a:buFont typeface="Arial" pitchFamily="34" charset="0"/>
              <a:buChar char="•"/>
              <a:defRPr sz="2600">
                <a:solidFill>
                  <a:srgbClr val="D3BF96"/>
                </a:solidFill>
              </a:defRPr>
            </a:lvl1pPr>
            <a:lvl2pPr>
              <a:defRPr sz="2600">
                <a:solidFill>
                  <a:srgbClr val="D3BF96"/>
                </a:solidFill>
              </a:defRPr>
            </a:lvl2pPr>
            <a:lvl3pPr>
              <a:defRPr sz="1900">
                <a:solidFill>
                  <a:srgbClr val="D3BF96"/>
                </a:solidFill>
              </a:defRPr>
            </a:lvl3pPr>
            <a:lvl4pPr>
              <a:defRPr sz="1600">
                <a:solidFill>
                  <a:srgbClr val="D3BF96"/>
                </a:solidFill>
              </a:defRPr>
            </a:lvl4pPr>
            <a:lvl5pPr>
              <a:defRPr sz="1400">
                <a:solidFill>
                  <a:srgbClr val="D3BF96"/>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41411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tsida">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355976" y="2060206"/>
            <a:ext cx="340531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9"/>
          <p:cNvSpPr>
            <a:spLocks noGrp="1"/>
          </p:cNvSpPr>
          <p:nvPr>
            <p:ph type="body" sz="quarter" idx="14"/>
          </p:nvPr>
        </p:nvSpPr>
        <p:spPr>
          <a:xfrm>
            <a:off x="0" y="2113906"/>
            <a:ext cx="4067175" cy="3455988"/>
          </a:xfrm>
          <a:solidFill>
            <a:schemeClr val="accent4"/>
          </a:solidFill>
          <a:ln>
            <a:noFill/>
          </a:ln>
        </p:spPr>
        <p:txBody>
          <a:bodyPr lIns="180000" tIns="180000" rIns="180000" bIns="180000" anchor="ctr" anchorCtr="1"/>
          <a:lstStyle>
            <a:lvl1pPr marL="0" indent="0" algn="ctr">
              <a:buNone/>
              <a:defRPr sz="3000" b="0" i="1">
                <a:solidFill>
                  <a:srgbClr val="D3BF96"/>
                </a:solidFill>
              </a:defRPr>
            </a:lvl1pPr>
            <a:lvl2pPr>
              <a:defRPr sz="3000" b="0" i="1">
                <a:solidFill>
                  <a:srgbClr val="E6C99B"/>
                </a:solidFill>
              </a:defRPr>
            </a:lvl2pPr>
            <a:lvl3pPr>
              <a:defRPr sz="3000" b="0" i="1">
                <a:solidFill>
                  <a:srgbClr val="E6C99B"/>
                </a:solidFill>
              </a:defRPr>
            </a:lvl3pPr>
            <a:lvl4pPr>
              <a:defRPr sz="3000" b="0" i="1">
                <a:solidFill>
                  <a:srgbClr val="E6C99B"/>
                </a:solidFill>
              </a:defRPr>
            </a:lvl4pPr>
            <a:lvl5pPr>
              <a:defRPr sz="3000" b="0" i="1">
                <a:solidFill>
                  <a:srgbClr val="E6C99B"/>
                </a:solidFill>
              </a:defRPr>
            </a:lvl5pPr>
          </a:lstStyle>
          <a:p>
            <a:pPr lvl="0"/>
            <a:r>
              <a:rPr lang="sv-SE"/>
              <a:t>Klicka här för att ändra format på bakgrundstexten</a:t>
            </a:r>
          </a:p>
        </p:txBody>
      </p:sp>
      <p:sp>
        <p:nvSpPr>
          <p:cNvPr id="9" name="textruta 8"/>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1" name="textruta 10"/>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13"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063518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69"/>
            <a:ext cx="341027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8871"/>
            <a:ext cx="3299791" cy="3095625"/>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4323723" y="5299364"/>
            <a:ext cx="3312220" cy="471487"/>
          </a:xfrm>
        </p:spPr>
        <p:txBody>
          <a:bodyPr/>
          <a:lstStyle>
            <a:lvl1pPr marL="0" indent="0">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87689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
        <p:nvSpPr>
          <p:cNvPr id="2" name="Platshållare för rubrik 1"/>
          <p:cNvSpPr>
            <a:spLocks noGrp="1"/>
          </p:cNvSpPr>
          <p:nvPr>
            <p:ph type="title"/>
          </p:nvPr>
        </p:nvSpPr>
        <p:spPr>
          <a:xfrm>
            <a:off x="803844" y="686594"/>
            <a:ext cx="6951600" cy="1296144"/>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801688" y="2057400"/>
            <a:ext cx="6951364" cy="3695131"/>
          </a:xfrm>
          <a:prstGeom prst="rect">
            <a:avLst/>
          </a:prstGeom>
        </p:spPr>
        <p:txBody>
          <a:bodyPr vert="horz" lIns="0" tIns="0" rIns="0" bIns="0" rtlCol="0" anchor="t" anchorCtr="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408988" y="6295894"/>
            <a:ext cx="432544" cy="267235"/>
          </a:xfrm>
          <a:prstGeom prst="rect">
            <a:avLst/>
          </a:prstGeom>
        </p:spPr>
        <p:txBody>
          <a:bodyPr vert="horz" lIns="0" tIns="0" rIns="0" bIns="0" rtlCol="0" anchor="ctr"/>
          <a:lstStyle>
            <a:lvl1pPr algn="r">
              <a:defRPr sz="900">
                <a:solidFill>
                  <a:schemeClr val="accent4"/>
                </a:solidFill>
              </a:defRPr>
            </a:lvl1pPr>
          </a:lstStyle>
          <a:p>
            <a:fld id="{F3A1DABF-CD59-47A1-8187-10F3203EF599}" type="slidenum">
              <a:rPr lang="sv-SE" smtClean="0"/>
              <a:pPr/>
              <a:t>‹#›</a:t>
            </a:fld>
            <a:endParaRPr lang="sv-SE"/>
          </a:p>
        </p:txBody>
      </p:sp>
      <p:sp>
        <p:nvSpPr>
          <p:cNvPr id="2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06430930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99" r:id="rId3"/>
    <p:sldLayoutId id="2147483650" r:id="rId4"/>
    <p:sldLayoutId id="2147483665" r:id="rId5"/>
    <p:sldLayoutId id="2147483661" r:id="rId6"/>
    <p:sldLayoutId id="2147483662" r:id="rId7"/>
    <p:sldLayoutId id="2147483663" r:id="rId8"/>
    <p:sldLayoutId id="2147483664" r:id="rId9"/>
    <p:sldLayoutId id="2147483670" r:id="rId10"/>
    <p:sldLayoutId id="2147483654" r:id="rId11"/>
    <p:sldLayoutId id="2147483666" r:id="rId12"/>
    <p:sldLayoutId id="2147483669" r:id="rId13"/>
    <p:sldLayoutId id="2147483667" r:id="rId14"/>
    <p:sldLayoutId id="2147483668" r:id="rId15"/>
    <p:sldLayoutId id="2147483655" r:id="rId16"/>
    <p:sldLayoutId id="2147483698" r:id="rId17"/>
  </p:sldLayoutIdLst>
  <p:hf hdr="0" dt="0"/>
  <p:txStyles>
    <p:titleStyle>
      <a:lvl1pPr algn="l" defTabSz="914400" rtl="0" eaLnBrk="1" latinLnBrk="0" hangingPunct="1">
        <a:spcBef>
          <a:spcPct val="0"/>
        </a:spcBef>
        <a:buNone/>
        <a:defRPr sz="3300" b="1" kern="1200">
          <a:solidFill>
            <a:schemeClr val="accent4"/>
          </a:solidFill>
          <a:latin typeface="+mj-lt"/>
          <a:ea typeface="+mj-ea"/>
          <a:cs typeface="+mj-cs"/>
        </a:defRPr>
      </a:lvl1pPr>
    </p:titleStyle>
    <p:bodyStyle>
      <a:lvl1pPr marL="271463" indent="-271463" algn="l" defTabSz="914400" rtl="0" eaLnBrk="1" latinLnBrk="0" hangingPunct="1">
        <a:spcBef>
          <a:spcPts val="1900"/>
        </a:spcBef>
        <a:spcAft>
          <a:spcPts val="800"/>
        </a:spcAft>
        <a:buSzPct val="115000"/>
        <a:buFont typeface="Century Gothic" pitchFamily="34" charset="0"/>
        <a:buChar char="•"/>
        <a:defRPr sz="1900" b="1" kern="1200">
          <a:solidFill>
            <a:schemeClr val="accent4"/>
          </a:solidFill>
          <a:latin typeface="+mn-lt"/>
          <a:ea typeface="+mn-ea"/>
          <a:cs typeface="+mn-cs"/>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mn-lt"/>
          <a:ea typeface="+mn-ea"/>
          <a:cs typeface="+mn-cs"/>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mn-lt"/>
          <a:ea typeface="+mn-ea"/>
          <a:cs typeface="+mn-cs"/>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mn-lt"/>
          <a:ea typeface="+mn-ea"/>
          <a:cs typeface="+mn-cs"/>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F5A95-32EF-409C-BEAF-83729D5D1023}" type="datetimeFigureOut">
              <a:rPr lang="sv-SE" smtClean="0"/>
              <a:pPr/>
              <a:t>2018-08-20</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FB06B-3A26-4115-B288-AC5501425D00}"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07529-4EE2-448E-B89F-CD1EA5854F3A}" type="datetimeFigureOut">
              <a:rPr lang="sv-SE" smtClean="0"/>
              <a:pPr/>
              <a:t>2018-08-20</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B7A58C-F0FD-4DE7-87E1-E25817697C89}"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www.socialstyrelsen.se/aldreundersokning"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ctrTitle"/>
          </p:nvPr>
        </p:nvSpPr>
        <p:spPr/>
        <p:txBody>
          <a:bodyPr/>
          <a:lstStyle/>
          <a:p>
            <a:r>
              <a:rPr lang="sv-SE" dirty="0"/>
              <a:t>Så tycker de äldre om äldreomsorgen 2018</a:t>
            </a:r>
            <a:br>
              <a:rPr lang="sv-SE" dirty="0"/>
            </a:br>
            <a:r>
              <a:rPr lang="sv-SE" dirty="0"/>
              <a:t/>
            </a:r>
            <a:br>
              <a:rPr lang="sv-SE" dirty="0"/>
            </a:br>
            <a:endParaRPr lang="sv-SE" dirty="0"/>
          </a:p>
        </p:txBody>
      </p:sp>
      <p:sp>
        <p:nvSpPr>
          <p:cNvPr id="8" name="Underrubrik 7"/>
          <p:cNvSpPr>
            <a:spLocks noGrp="1"/>
          </p:cNvSpPr>
          <p:nvPr>
            <p:ph type="subTitle" idx="1"/>
          </p:nvPr>
        </p:nvSpPr>
        <p:spPr>
          <a:xfrm>
            <a:off x="801688" y="4266501"/>
            <a:ext cx="5858518" cy="810466"/>
          </a:xfrm>
        </p:spPr>
        <p:txBody>
          <a:bodyPr>
            <a:normAutofit/>
          </a:bodyPr>
          <a:lstStyle/>
          <a:p>
            <a:r>
              <a:rPr lang="sv-SE" smtClean="0"/>
              <a:t>Resultat för Nacka_Ideal Vård och Service Hemtjänst (minst 7 svarande)</a:t>
            </a:r>
            <a:endParaRPr lang="sv-SE" dirty="0"/>
          </a:p>
          <a:p>
            <a:r>
              <a:rPr lang="sv-SE" dirty="0"/>
              <a:t>Hemtjänst</a:t>
            </a:r>
          </a:p>
        </p:txBody>
      </p:sp>
      <p:pic>
        <p:nvPicPr>
          <p:cNvPr id="5" name="Platshållare för bild 4"/>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7774" b="48750"/>
          <a:stretch/>
        </p:blipFill>
        <p:spPr>
          <a:xfrm>
            <a:off x="0" y="4173579"/>
            <a:ext cx="9147600" cy="2684421"/>
          </a:xfrm>
        </p:spPr>
      </p:pic>
    </p:spTree>
    <p:extLst>
      <p:ext uri="{BB962C8B-B14F-4D97-AF65-F5344CB8AC3E}">
        <p14:creationId xmlns:p14="http://schemas.microsoft.com/office/powerpoint/2010/main" val="3248606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3" y="686594"/>
            <a:ext cx="7698711" cy="1296144"/>
          </a:xfrm>
        </p:spPr>
        <p:txBody>
          <a:bodyPr/>
          <a:lstStyle/>
          <a:p>
            <a:r>
              <a:rPr lang="sv-SE" dirty="0"/>
              <a:t>Andel positiva svar inom området kontakter med kommunen</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10</a:t>
            </a:fld>
            <a:endParaRPr lang="sv-SE"/>
          </a:p>
        </p:txBody>
      </p:sp>
      <p:sp>
        <p:nvSpPr>
          <p:cNvPr id="7" name="Platshållare för sidfot 6"/>
          <p:cNvSpPr>
            <a:spLocks noGrp="1"/>
          </p:cNvSpPr>
          <p:nvPr>
            <p:ph type="ftr" sz="quarter" idx="3"/>
          </p:nvPr>
        </p:nvSpPr>
        <p:spPr/>
        <p:txBody>
          <a:bodyPr/>
          <a:lstStyle/>
          <a:p>
            <a:r>
              <a:rPr lang="sv-SE" dirty="0"/>
              <a:t>Källa: Socialstyrelsen, Vad tycker de äldre om äldreomsorgen? 2018</a:t>
            </a:r>
          </a:p>
        </p:txBody>
      </p:sp>
      <p:graphicFrame>
        <p:nvGraphicFramePr>
          <p:cNvPr id="8" name="D10"/>
          <p:cNvGraphicFramePr>
            <a:graphicFrameLocks noGrp="1"/>
          </p:cNvGraphicFramePr>
          <p:nvPr>
            <p:ph sz="quarter" idx="13"/>
            <p:extLst>
              <p:ext uri="{D42A27DB-BD31-4B8C-83A1-F6EECF244321}">
                <p14:modId xmlns:p14="http://schemas.microsoft.com/office/powerpoint/2010/main" val="3211095584"/>
              </p:ext>
            </p:extLst>
          </p:nvPr>
        </p:nvGraphicFramePr>
        <p:xfrm>
          <a:off x="801688" y="1992701"/>
          <a:ext cx="6936206" cy="38042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4884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3" y="686594"/>
            <a:ext cx="7698711" cy="1296144"/>
          </a:xfrm>
        </p:spPr>
        <p:txBody>
          <a:bodyPr/>
          <a:lstStyle/>
          <a:p>
            <a:r>
              <a:rPr lang="sv-SE" dirty="0"/>
              <a:t>Andel positiva svar inom området inflytande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11</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2018</a:t>
            </a:r>
          </a:p>
        </p:txBody>
      </p:sp>
      <p:graphicFrame>
        <p:nvGraphicFramePr>
          <p:cNvPr id="7" name="D11"/>
          <p:cNvGraphicFramePr>
            <a:graphicFrameLocks noGrp="1"/>
          </p:cNvGraphicFramePr>
          <p:nvPr>
            <p:ph sz="quarter" idx="13"/>
            <p:extLst>
              <p:ext uri="{D42A27DB-BD31-4B8C-83A1-F6EECF244321}">
                <p14:modId xmlns:p14="http://schemas.microsoft.com/office/powerpoint/2010/main" val="2361582790"/>
              </p:ext>
            </p:extLst>
          </p:nvPr>
        </p:nvGraphicFramePr>
        <p:xfrm>
          <a:off x="801689" y="1984075"/>
          <a:ext cx="6918954" cy="38128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07315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positiva svar inom området hjälpens utförande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12</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2018</a:t>
            </a:r>
          </a:p>
        </p:txBody>
      </p:sp>
      <p:graphicFrame>
        <p:nvGraphicFramePr>
          <p:cNvPr id="7" name="D12"/>
          <p:cNvGraphicFramePr>
            <a:graphicFrameLocks noGrp="1"/>
          </p:cNvGraphicFramePr>
          <p:nvPr>
            <p:ph sz="quarter" idx="13"/>
            <p:extLst>
              <p:ext uri="{D42A27DB-BD31-4B8C-83A1-F6EECF244321}">
                <p14:modId xmlns:p14="http://schemas.microsoft.com/office/powerpoint/2010/main" val="1796699104"/>
              </p:ext>
            </p:extLst>
          </p:nvPr>
        </p:nvGraphicFramePr>
        <p:xfrm>
          <a:off x="801688" y="1984075"/>
          <a:ext cx="6927580" cy="38128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44025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positiva svar inom området bemötande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13</a:t>
            </a:fld>
            <a:endParaRPr lang="sv-SE"/>
          </a:p>
        </p:txBody>
      </p:sp>
      <p:sp>
        <p:nvSpPr>
          <p:cNvPr id="11" name="Platshållare för sidfot 10"/>
          <p:cNvSpPr>
            <a:spLocks noGrp="1"/>
          </p:cNvSpPr>
          <p:nvPr>
            <p:ph type="ftr" sz="quarter" idx="3"/>
          </p:nvPr>
        </p:nvSpPr>
        <p:spPr/>
        <p:txBody>
          <a:bodyPr/>
          <a:lstStyle/>
          <a:p>
            <a:r>
              <a:rPr lang="sv-SE" dirty="0"/>
              <a:t>Källa: Socialstyrelsen, Vad tycker de äldre om äldreomsorgen? 2018</a:t>
            </a:r>
          </a:p>
        </p:txBody>
      </p:sp>
      <p:graphicFrame>
        <p:nvGraphicFramePr>
          <p:cNvPr id="7" name="D13"/>
          <p:cNvGraphicFramePr>
            <a:graphicFrameLocks noGrp="1"/>
          </p:cNvGraphicFramePr>
          <p:nvPr>
            <p:ph sz="quarter" idx="13"/>
            <p:extLst>
              <p:ext uri="{D42A27DB-BD31-4B8C-83A1-F6EECF244321}">
                <p14:modId xmlns:p14="http://schemas.microsoft.com/office/powerpoint/2010/main" val="3822879409"/>
              </p:ext>
            </p:extLst>
          </p:nvPr>
        </p:nvGraphicFramePr>
        <p:xfrm>
          <a:off x="801688" y="1984075"/>
          <a:ext cx="6927580" cy="38128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72389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positiva svar inom området trygghet och tillgänglighet</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14</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2018</a:t>
            </a:r>
          </a:p>
        </p:txBody>
      </p:sp>
      <p:graphicFrame>
        <p:nvGraphicFramePr>
          <p:cNvPr id="17" name="D14"/>
          <p:cNvGraphicFramePr>
            <a:graphicFrameLocks noGrp="1"/>
          </p:cNvGraphicFramePr>
          <p:nvPr>
            <p:ph sz="quarter" idx="13"/>
            <p:extLst>
              <p:ext uri="{D42A27DB-BD31-4B8C-83A1-F6EECF244321}">
                <p14:modId xmlns:p14="http://schemas.microsoft.com/office/powerpoint/2010/main" val="1363407927"/>
              </p:ext>
            </p:extLst>
          </p:nvPr>
        </p:nvGraphicFramePr>
        <p:xfrm>
          <a:off x="810883" y="1984076"/>
          <a:ext cx="6927012" cy="38128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35202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positiva svar inom området hemtjänsten i sin helhet</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15</a:t>
            </a:fld>
            <a:endParaRPr lang="sv-SE"/>
          </a:p>
        </p:txBody>
      </p:sp>
      <p:sp>
        <p:nvSpPr>
          <p:cNvPr id="11" name="Platshållare för sidfot 10"/>
          <p:cNvSpPr>
            <a:spLocks noGrp="1"/>
          </p:cNvSpPr>
          <p:nvPr>
            <p:ph type="ftr" sz="quarter" idx="3"/>
          </p:nvPr>
        </p:nvSpPr>
        <p:spPr/>
        <p:txBody>
          <a:bodyPr/>
          <a:lstStyle/>
          <a:p>
            <a:r>
              <a:rPr lang="sv-SE" dirty="0"/>
              <a:t>Källa: Socialstyrelsen, Vad tycker de äldre om äldreomsorgen? 2018</a:t>
            </a:r>
          </a:p>
        </p:txBody>
      </p:sp>
      <p:graphicFrame>
        <p:nvGraphicFramePr>
          <p:cNvPr id="7" name="D16"/>
          <p:cNvGraphicFramePr>
            <a:graphicFrameLocks noGrp="1"/>
          </p:cNvGraphicFramePr>
          <p:nvPr>
            <p:ph sz="quarter" idx="13"/>
            <p:extLst>
              <p:ext uri="{D42A27DB-BD31-4B8C-83A1-F6EECF244321}">
                <p14:modId xmlns:p14="http://schemas.microsoft.com/office/powerpoint/2010/main" val="3679812177"/>
              </p:ext>
            </p:extLst>
          </p:nvPr>
        </p:nvGraphicFramePr>
        <p:xfrm>
          <a:off x="823925" y="1984075"/>
          <a:ext cx="6922596" cy="38128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72389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Om undersökningen</a:t>
            </a:r>
          </a:p>
        </p:txBody>
      </p:sp>
      <p:pic>
        <p:nvPicPr>
          <p:cNvPr id="5" name="Platshållare för bild 4"/>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0088" b="51242"/>
          <a:stretch/>
        </p:blipFill>
        <p:spPr/>
      </p:pic>
    </p:spTree>
    <p:extLst>
      <p:ext uri="{BB962C8B-B14F-4D97-AF65-F5344CB8AC3E}">
        <p14:creationId xmlns:p14="http://schemas.microsoft.com/office/powerpoint/2010/main" val="2396779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sz="2800" dirty="0"/>
              <a:t>Om undersökningen Vad tycker de äldre om äldreomsorgen? 2018</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17</a:t>
            </a:fld>
            <a:endParaRPr lang="sv-SE"/>
          </a:p>
        </p:txBody>
      </p:sp>
      <p:sp>
        <p:nvSpPr>
          <p:cNvPr id="8" name="Platshållare för innehåll 7"/>
          <p:cNvSpPr>
            <a:spLocks noGrp="1"/>
          </p:cNvSpPr>
          <p:nvPr>
            <p:ph sz="quarter" idx="13"/>
          </p:nvPr>
        </p:nvSpPr>
        <p:spPr>
          <a:xfrm>
            <a:off x="801688" y="2059200"/>
            <a:ext cx="7341648" cy="3708400"/>
          </a:xfrm>
        </p:spPr>
        <p:txBody>
          <a:bodyPr/>
          <a:lstStyle/>
          <a:p>
            <a:pPr marL="285750" indent="-285750">
              <a:buFont typeface="Arial" panose="020B0604020202020204" pitchFamily="34" charset="0"/>
              <a:buChar char="•"/>
            </a:pPr>
            <a:r>
              <a:rPr lang="sv-SE" sz="1800" b="0" dirty="0"/>
              <a:t>Syftet med undersökningen är att kartlägga de äldres uppfattning om sin vård och omsorg. Resultaten används för jämförelser mellan kommuner och verksamheter och som underlag för utveckling och förbättring av vården och omsorgen om de äldre. </a:t>
            </a:r>
          </a:p>
          <a:p>
            <a:pPr marL="285750" indent="-285750">
              <a:buFont typeface="Arial" panose="020B0604020202020204" pitchFamily="34" charset="0"/>
              <a:buChar char="•"/>
            </a:pPr>
            <a:r>
              <a:rPr lang="sv-SE" sz="1800" b="0" dirty="0"/>
              <a:t>Samtliga personer, 65 år och äldre, som den 31 december 2017 hade hemtjänst eller bodde på särskilt boende har fått möjlighet att besvara en enkät. Personer som enbart hade hemtjänstinsatser i form av matdistribution och/eller trygghetslarm eller som enbart hade beslut om korttidsboende ingick dock inte i undersökningen.</a:t>
            </a:r>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1933467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sz="quarter" idx="13"/>
          </p:nvPr>
        </p:nvSpPr>
        <p:spPr>
          <a:xfrm>
            <a:off x="792163" y="695325"/>
            <a:ext cx="6959600" cy="5072275"/>
          </a:xfrm>
        </p:spPr>
        <p:txBody>
          <a:bodyPr/>
          <a:lstStyle/>
          <a:p>
            <a:r>
              <a:rPr lang="sv-SE" sz="1800" b="0" dirty="0"/>
              <a:t>Undersökningen genomfördes från mitten av mars till och med 25 maj 2018.</a:t>
            </a:r>
          </a:p>
          <a:p>
            <a:r>
              <a:rPr lang="sv-SE" sz="1800" b="0" dirty="0"/>
              <a:t>Socialstyrelsen ansvarar för redovisningen av data och de analyser som finns i rapporter och presentationsmaterial. Institutet för kvalitetsindikatorer AB har genomfört datainsamlingen på uppdrag av Socialstyrelsen.</a:t>
            </a:r>
          </a:p>
          <a:p>
            <a:r>
              <a:rPr lang="sv-SE" sz="1800" b="0" dirty="0"/>
              <a:t>På www.socialstyrelsen.se/aldreundersokning finns mer att läsa om de nationella resultaten. Resultat finns också redovisade per län och kommun samt för verksamheter ner till minst 7 svarande.</a:t>
            </a:r>
          </a:p>
          <a:p>
            <a:pPr>
              <a:buNone/>
            </a:pP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18</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312734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1296537" y="4877221"/>
            <a:ext cx="7285489" cy="892552"/>
          </a:xfrm>
          <a:prstGeom prst="rect">
            <a:avLst/>
          </a:prstGeom>
          <a:noFill/>
        </p:spPr>
        <p:txBody>
          <a:bodyPr wrap="square" rtlCol="0">
            <a:spAutoFit/>
          </a:bodyPr>
          <a:lstStyle/>
          <a:p>
            <a:pPr algn="r"/>
            <a:r>
              <a:rPr lang="sv-SE" sz="2600" b="1" dirty="0">
                <a:solidFill>
                  <a:schemeClr val="accent4"/>
                </a:solidFill>
              </a:rPr>
              <a:t>Mer information finns</a:t>
            </a:r>
            <a:r>
              <a:rPr lang="sv-SE" sz="2600" b="1" baseline="0" dirty="0">
                <a:solidFill>
                  <a:schemeClr val="accent4"/>
                </a:solidFill>
              </a:rPr>
              <a:t> på:</a:t>
            </a:r>
          </a:p>
          <a:p>
            <a:pPr algn="r"/>
            <a:r>
              <a:rPr lang="sv-SE" sz="2600" b="1" dirty="0">
                <a:solidFill>
                  <a:schemeClr val="accent4"/>
                </a:solidFill>
              </a:rPr>
              <a:t>www.socialstyrelsen.se/aldreundersokning</a:t>
            </a:r>
          </a:p>
        </p:txBody>
      </p:sp>
    </p:spTree>
    <p:extLst>
      <p:ext uri="{BB962C8B-B14F-4D97-AF65-F5344CB8AC3E}">
        <p14:creationId xmlns:p14="http://schemas.microsoft.com/office/powerpoint/2010/main" val="2651388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7893738" cy="1296144"/>
          </a:xfrm>
        </p:spPr>
        <p:txBody>
          <a:bodyPr/>
          <a:lstStyle/>
          <a:p>
            <a:r>
              <a:rPr lang="sv-SE" spc="-30" dirty="0"/>
              <a:t>Resultaten för er verksamhet/område</a:t>
            </a:r>
          </a:p>
        </p:txBody>
      </p:sp>
      <p:sp>
        <p:nvSpPr>
          <p:cNvPr id="4" name="Platshållare för innehåll 3"/>
          <p:cNvSpPr>
            <a:spLocks noGrp="1"/>
          </p:cNvSpPr>
          <p:nvPr>
            <p:ph type="body" sz="quarter" idx="13"/>
          </p:nvPr>
        </p:nvSpPr>
        <p:spPr/>
        <p:txBody>
          <a:bodyPr/>
          <a:lstStyle/>
          <a:p>
            <a:pPr lvl="0"/>
            <a:r>
              <a:rPr lang="sv-SE" sz="1900" b="0" dirty="0"/>
              <a:t>Det här är en sammanställning av resultaten för er</a:t>
            </a:r>
            <a:br>
              <a:rPr lang="sv-SE" sz="1900" b="0" dirty="0"/>
            </a:br>
            <a:r>
              <a:rPr lang="sv-SE" sz="1900" b="0" dirty="0"/>
              <a:t>verksamhet/område från undersökningen </a:t>
            </a:r>
            <a:br>
              <a:rPr lang="sv-SE" sz="1900" b="0" dirty="0"/>
            </a:br>
            <a:r>
              <a:rPr lang="sv-SE" sz="1900" b="0" i="1" dirty="0"/>
              <a:t>Vad tycker de äldre om äldreomsorgen? </a:t>
            </a:r>
            <a:r>
              <a:rPr lang="sv-SE" sz="1900" b="0" dirty="0"/>
              <a:t>år 2018.              </a:t>
            </a:r>
            <a:endParaRPr lang="sv-SE" sz="1900" b="0" i="1" dirty="0"/>
          </a:p>
          <a:p>
            <a:pPr lvl="0"/>
            <a:r>
              <a:rPr lang="sv-SE" sz="1900" b="0" dirty="0"/>
              <a:t>Årets resultat presenteras för </a:t>
            </a:r>
            <a:r>
              <a:rPr lang="sv-SE" sz="1900" b="0" dirty="0" err="1"/>
              <a:t>totalen</a:t>
            </a:r>
            <a:r>
              <a:rPr lang="sv-SE" sz="1900" b="0" dirty="0"/>
              <a:t> i verksamheten/ området och med referensvärden för kommunen, länet och riket. Resultatet tål att jämföras mellan olika frågor inom den egna verksamheten/området medan jämförelser av resultat med andra bör ske med försiktighet mot bakgrund av litet antal svarande. </a:t>
            </a:r>
          </a:p>
          <a:p>
            <a:r>
              <a:rPr lang="sv-SE" sz="1900" dirty="0">
                <a:solidFill>
                  <a:schemeClr val="tx1"/>
                </a:solidFill>
              </a:rPr>
              <a:t/>
            </a:r>
            <a:br>
              <a:rPr lang="sv-SE" sz="1900" dirty="0">
                <a:solidFill>
                  <a:schemeClr val="tx1"/>
                </a:solidFill>
              </a:rPr>
            </a:br>
            <a:endParaRPr lang="sv-SE" sz="1900" dirty="0">
              <a:solidFill>
                <a:schemeClr val="tx1"/>
              </a:solidFill>
            </a:endParaRPr>
          </a:p>
        </p:txBody>
      </p:sp>
      <p:sp>
        <p:nvSpPr>
          <p:cNvPr id="7" name="Platshållare för bildnummer 6"/>
          <p:cNvSpPr>
            <a:spLocks noGrp="1"/>
          </p:cNvSpPr>
          <p:nvPr>
            <p:ph type="sldNum" sz="quarter" idx="12"/>
          </p:nvPr>
        </p:nvSpPr>
        <p:spPr/>
        <p:txBody>
          <a:bodyPr/>
          <a:lstStyle/>
          <a:p>
            <a:fld id="{F3A1DABF-CD59-47A1-8187-10F3203EF599}" type="slidenum">
              <a:rPr lang="sv-SE" smtClean="0"/>
              <a:pPr/>
              <a:t>2</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27402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type="body" sz="quarter" idx="13"/>
          </p:nvPr>
        </p:nvSpPr>
        <p:spPr/>
        <p:txBody>
          <a:bodyPr/>
          <a:lstStyle/>
          <a:p>
            <a:pPr lvl="0"/>
            <a:r>
              <a:rPr lang="sv-SE" sz="1900" b="0" dirty="0"/>
              <a:t>Resultat redovisas som andelen positiva, d v s andelen i procent av de svarande som avgivit ett positivt svar. För närmare redovisning av vilka svarsalternativ som klassas som positiva, se mer om undersökningen samt enkäten på </a:t>
            </a:r>
          </a:p>
          <a:p>
            <a:pPr lvl="0"/>
            <a:r>
              <a:rPr lang="sv-SE" sz="1900" b="0" dirty="0">
                <a:hlinkClick r:id="rId2"/>
              </a:rPr>
              <a:t>www.socialstyrelsen.se/aldreundersokning</a:t>
            </a:r>
            <a:r>
              <a:rPr lang="sv-SE" sz="1900" b="0" dirty="0"/>
              <a:t> </a:t>
            </a:r>
          </a:p>
          <a:p>
            <a:pPr lvl="3"/>
            <a:r>
              <a:rPr lang="sv-SE" sz="1900" dirty="0"/>
              <a:t/>
            </a:r>
            <a:br>
              <a:rPr lang="sv-SE" sz="1900" dirty="0"/>
            </a:br>
            <a:endParaRPr lang="sv-SE" sz="1900"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3</a:t>
            </a:fld>
            <a:endParaRPr lang="sv-SE"/>
          </a:p>
        </p:txBody>
      </p:sp>
      <p:sp>
        <p:nvSpPr>
          <p:cNvPr id="7" name="Platshållare för sidfot 6"/>
          <p:cNvSpPr>
            <a:spLocks noGrp="1"/>
          </p:cNvSpPr>
          <p:nvPr>
            <p:ph type="ftr" sz="quarter" idx="3"/>
          </p:nvPr>
        </p:nvSpPr>
        <p:spPr/>
        <p:txBody>
          <a:bodyPr/>
          <a:lstStyle/>
          <a:p>
            <a:r>
              <a:rPr lang="sv-SE" dirty="0"/>
              <a:t>Källa: Socialstyrelsen, Vad tycker de äldre om äldreomsorgen? 2018</a:t>
            </a:r>
          </a:p>
        </p:txBody>
      </p:sp>
      <p:sp>
        <p:nvSpPr>
          <p:cNvPr id="8" name="Rubrik 1"/>
          <p:cNvSpPr txBox="1">
            <a:spLocks/>
          </p:cNvSpPr>
          <p:nvPr/>
        </p:nvSpPr>
        <p:spPr>
          <a:xfrm>
            <a:off x="801686" y="687600"/>
            <a:ext cx="7646278" cy="1296144"/>
          </a:xfrm>
          <a:prstGeom prst="rect">
            <a:avLst/>
          </a:prstGeom>
        </p:spPr>
        <p:txBody>
          <a:bodyPr vert="horz" lIns="0" tIns="0" rIns="0" bIns="0" rtlCol="0" anchor="t" anchorCtr="0">
            <a:noAutofit/>
          </a:bodyPr>
          <a:lstStyle/>
          <a:p>
            <a:pPr lvl="0">
              <a:spcBef>
                <a:spcPct val="0"/>
              </a:spcBef>
              <a:defRPr/>
            </a:pPr>
            <a:r>
              <a:rPr lang="sv-SE" sz="3300" b="1" spc="-30" dirty="0">
                <a:solidFill>
                  <a:schemeClr val="accent4"/>
                </a:solidFill>
                <a:latin typeface="+mj-lt"/>
                <a:ea typeface="+mj-ea"/>
                <a:cs typeface="+mj-cs"/>
              </a:rPr>
              <a:t>Resultaten för er verksamhet/område, forts.</a:t>
            </a:r>
          </a:p>
        </p:txBody>
      </p:sp>
    </p:spTree>
    <p:extLst>
      <p:ext uri="{BB962C8B-B14F-4D97-AF65-F5344CB8AC3E}">
        <p14:creationId xmlns:p14="http://schemas.microsoft.com/office/powerpoint/2010/main" val="2780763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spc="-30" dirty="0"/>
              <a:t>Deltagare</a:t>
            </a:r>
          </a:p>
        </p:txBody>
      </p:sp>
      <p:sp>
        <p:nvSpPr>
          <p:cNvPr id="4" name="Platshållare för innehåll 3"/>
          <p:cNvSpPr>
            <a:spLocks noGrp="1"/>
          </p:cNvSpPr>
          <p:nvPr>
            <p:ph type="body" sz="quarter" idx="13"/>
          </p:nvPr>
        </p:nvSpPr>
        <p:spPr/>
        <p:txBody>
          <a:bodyPr/>
          <a:lstStyle/>
          <a:p>
            <a:r>
              <a:rPr lang="sv-SE" sz="1900" b="0" smtClean="0"/>
              <a:t>Totalt svarade 87 390 personer på årets enkät för äldre med hemtjänst, vilket är 59,8% av de tillfrågade.</a:t>
            </a:r>
            <a:endParaRPr lang="sv-SE" sz="1900" b="0" dirty="0"/>
          </a:p>
          <a:p>
            <a:r>
              <a:rPr lang="sv-SE" sz="1900" b="0" smtClean="0"/>
              <a:t>Andelen svarande för Nacka_Ideal Vård och Service Hemtjänst var mellan 60 - 80%.</a:t>
            </a:r>
            <a:endParaRPr lang="sv-SE" sz="1900" b="0" dirty="0"/>
          </a:p>
          <a:p>
            <a:pPr lvl="1">
              <a:spcBef>
                <a:spcPts val="800"/>
              </a:spcBef>
              <a:spcAft>
                <a:spcPts val="0"/>
              </a:spcAft>
              <a:buSzPct val="115000"/>
            </a:pPr>
            <a:r>
              <a:rPr lang="sv-SE" dirty="0"/>
              <a:t>Deltagandet i er verksamhet/område redovisas som procentandel i intervall för att enskild persons svar inte ska riskera att röjas. </a:t>
            </a:r>
          </a:p>
          <a:p>
            <a:pPr lvl="3"/>
            <a:r>
              <a:rPr lang="sv-SE" sz="1900" dirty="0"/>
              <a:t/>
            </a:r>
            <a:br>
              <a:rPr lang="sv-SE" sz="1900" dirty="0"/>
            </a:br>
            <a:endParaRPr lang="sv-SE" sz="1900" dirty="0"/>
          </a:p>
        </p:txBody>
      </p:sp>
      <p:sp>
        <p:nvSpPr>
          <p:cNvPr id="7" name="Platshållare för bildnummer 6"/>
          <p:cNvSpPr>
            <a:spLocks noGrp="1"/>
          </p:cNvSpPr>
          <p:nvPr>
            <p:ph type="sldNum" sz="quarter" idx="12"/>
          </p:nvPr>
        </p:nvSpPr>
        <p:spPr/>
        <p:txBody>
          <a:bodyPr/>
          <a:lstStyle/>
          <a:p>
            <a:fld id="{F3A1DABF-CD59-47A1-8187-10F3203EF599}" type="slidenum">
              <a:rPr lang="sv-SE" smtClean="0"/>
              <a:pPr/>
              <a:t>4</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976542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Resultatöversikt år 2018</a:t>
            </a:r>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958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spc="-50" dirty="0"/>
              <a:t>De fem frågor där andelen positiva svar är högst</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6</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graphicFrame>
        <p:nvGraphicFramePr>
          <p:cNvPr id="9" name="D6"/>
          <p:cNvGraphicFramePr>
            <a:graphicFrameLocks/>
          </p:cNvGraphicFramePr>
          <p:nvPr>
            <p:extLst>
              <p:ext uri="{D42A27DB-BD31-4B8C-83A1-F6EECF244321}">
                <p14:modId xmlns:p14="http://schemas.microsoft.com/office/powerpoint/2010/main" val="2413007229"/>
              </p:ext>
            </p:extLst>
          </p:nvPr>
        </p:nvGraphicFramePr>
        <p:xfrm>
          <a:off x="801688" y="2110746"/>
          <a:ext cx="6959600" cy="36862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16069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dirty="0"/>
              <a:t>De fem frågor där andelen positiva svar är lägst</a:t>
            </a:r>
            <a:endParaRPr lang="sv-SE" spc="-50"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7</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graphicFrame>
        <p:nvGraphicFramePr>
          <p:cNvPr id="8" name="D7"/>
          <p:cNvGraphicFramePr>
            <a:graphicFrameLocks/>
          </p:cNvGraphicFramePr>
          <p:nvPr>
            <p:extLst>
              <p:ext uri="{D42A27DB-BD31-4B8C-83A1-F6EECF244321}">
                <p14:modId xmlns:p14="http://schemas.microsoft.com/office/powerpoint/2010/main" val="1989424106"/>
              </p:ext>
            </p:extLst>
          </p:nvPr>
        </p:nvGraphicFramePr>
        <p:xfrm>
          <a:off x="801688" y="2058987"/>
          <a:ext cx="6959600" cy="3686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6496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8</a:t>
            </a:fld>
            <a:endParaRPr lang="sv-SE"/>
          </a:p>
        </p:txBody>
      </p:sp>
      <p:sp>
        <p:nvSpPr>
          <p:cNvPr id="4" name="Platshållare för sidfot 3"/>
          <p:cNvSpPr>
            <a:spLocks noGrp="1"/>
          </p:cNvSpPr>
          <p:nvPr>
            <p:ph type="ftr" sz="quarter" idx="3"/>
          </p:nvPr>
        </p:nvSpPr>
        <p:spPr/>
        <p:txBody>
          <a:bodyPr/>
          <a:lstStyle/>
          <a:p>
            <a:r>
              <a:rPr lang="sv-SE" dirty="0"/>
              <a:t>Källa: Socialstyrelsen, Vad tycker de äldre om äldreomsorgen? 2018</a:t>
            </a:r>
          </a:p>
        </p:txBody>
      </p:sp>
      <p:sp>
        <p:nvSpPr>
          <p:cNvPr id="5" name="Rubrik 4"/>
          <p:cNvSpPr>
            <a:spLocks noGrp="1"/>
          </p:cNvSpPr>
          <p:nvPr>
            <p:ph type="title"/>
          </p:nvPr>
        </p:nvSpPr>
        <p:spPr>
          <a:xfrm>
            <a:off x="803843" y="686594"/>
            <a:ext cx="8176255" cy="1296144"/>
          </a:xfrm>
        </p:spPr>
        <p:txBody>
          <a:bodyPr/>
          <a:lstStyle/>
          <a:p>
            <a:r>
              <a:rPr lang="sv-SE" spc="-30" dirty="0"/>
              <a:t>Hur nöjd eller missnöjd är du </a:t>
            </a:r>
            <a:r>
              <a:rPr lang="sv-SE" spc="-30" dirty="0" err="1"/>
              <a:t>samman-</a:t>
            </a:r>
            <a:r>
              <a:rPr lang="sv-SE" dirty="0" err="1"/>
              <a:t>taget</a:t>
            </a:r>
            <a:r>
              <a:rPr lang="sv-SE" dirty="0"/>
              <a:t> med den hemtjänst du har?</a:t>
            </a:r>
          </a:p>
        </p:txBody>
      </p:sp>
      <p:graphicFrame>
        <p:nvGraphicFramePr>
          <p:cNvPr id="6" name="CH8"/>
          <p:cNvGraphicFramePr>
            <a:graphicFrameLocks/>
          </p:cNvGraphicFramePr>
          <p:nvPr>
            <p:extLst>
              <p:ext uri="{D42A27DB-BD31-4B8C-83A1-F6EECF244321}">
                <p14:modId xmlns:p14="http://schemas.microsoft.com/office/powerpoint/2010/main" val="165535803"/>
              </p:ext>
            </p:extLst>
          </p:nvPr>
        </p:nvGraphicFramePr>
        <p:xfrm>
          <a:off x="1937982" y="2128838"/>
          <a:ext cx="5188032" cy="359910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Samtliga frågor med referensvärden </a:t>
            </a:r>
            <a:br>
              <a:rPr lang="sv-SE" dirty="0"/>
            </a:br>
            <a:endParaRPr lang="sv-SE" dirty="0"/>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442693"/>
      </p:ext>
    </p:extLst>
  </p:cSld>
  <p:clrMapOvr>
    <a:masterClrMapping/>
  </p:clrMapOvr>
</p:sld>
</file>

<file path=ppt/theme/theme1.xml><?xml version="1.0" encoding="utf-8"?>
<a:theme xmlns:a="http://schemas.openxmlformats.org/drawingml/2006/main" name="SoS-PPT-svensk">
  <a:themeElements>
    <a:clrScheme name="Anpassat 4">
      <a:dk1>
        <a:srgbClr val="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Anpassat 28">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AD7CB"/>
        </a:solidFill>
        <a:ln>
          <a:noFill/>
        </a:ln>
      </a:spPr>
      <a:bodyPr rtlCol="0" anchor="ctr"/>
      <a:lstStyle>
        <a:defPPr algn="ctr">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900" smtClean="0"/>
        </a:defPPr>
      </a:lstStyle>
    </a:txDef>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SoS-PPT-svensk</Template>
  <TotalTime>4470</TotalTime>
  <Words>899</Words>
  <Application>Microsoft Office PowerPoint</Application>
  <PresentationFormat>Bildspel på skärmen (4:3)</PresentationFormat>
  <Paragraphs>116</Paragraphs>
  <Slides>19</Slides>
  <Notes>1</Notes>
  <HiddenSlides>0</HiddenSlides>
  <MMClips>0</MMClips>
  <ScaleCrop>false</ScaleCrop>
  <HeadingPairs>
    <vt:vector size="4" baseType="variant">
      <vt:variant>
        <vt:lpstr>Tema</vt:lpstr>
      </vt:variant>
      <vt:variant>
        <vt:i4>3</vt:i4>
      </vt:variant>
      <vt:variant>
        <vt:lpstr>Bildrubriker</vt:lpstr>
      </vt:variant>
      <vt:variant>
        <vt:i4>19</vt:i4>
      </vt:variant>
    </vt:vector>
  </HeadingPairs>
  <TitlesOfParts>
    <vt:vector size="22" baseType="lpstr">
      <vt:lpstr>SoS-PPT-svensk</vt:lpstr>
      <vt:lpstr>Anpassad formgivning</vt:lpstr>
      <vt:lpstr>1_Anpassad formgivning</vt:lpstr>
      <vt:lpstr>Så tycker de äldre om äldreomsorgen 2018  </vt:lpstr>
      <vt:lpstr>Resultaten för er verksamhet/område</vt:lpstr>
      <vt:lpstr>PowerPoint-presentation</vt:lpstr>
      <vt:lpstr>Deltagare</vt:lpstr>
      <vt:lpstr>Resultatöversikt år 2018</vt:lpstr>
      <vt:lpstr>De fem frågor där andelen positiva svar är högst</vt:lpstr>
      <vt:lpstr>De fem frågor där andelen positiva svar är lägst</vt:lpstr>
      <vt:lpstr>Hur nöjd eller missnöjd är du samman-taget med den hemtjänst du har?</vt:lpstr>
      <vt:lpstr>Samtliga frågor med referensvärden  </vt:lpstr>
      <vt:lpstr>Andel positiva svar inom området kontakter med kommunen</vt:lpstr>
      <vt:lpstr>Andel positiva svar inom området inflytande</vt:lpstr>
      <vt:lpstr>Andel positiva svar inom området hjälpens utförande</vt:lpstr>
      <vt:lpstr>Andel positiva svar inom området bemötande</vt:lpstr>
      <vt:lpstr>Andel positiva svar inom området trygghet och tillgänglighet</vt:lpstr>
      <vt:lpstr>Andel positiva svar inom området hemtjänsten i sin helhet</vt:lpstr>
      <vt:lpstr>Om undersökningen</vt:lpstr>
      <vt:lpstr>Om undersökningen Vad tycker de äldre om äldreomsorgen? 2018</vt:lpstr>
      <vt:lpstr>PowerPoint-presentation</vt:lpstr>
      <vt:lpstr>PowerPoint-presentation</vt:lpstr>
    </vt:vector>
  </TitlesOfParts>
  <Company>Socialstyrelsen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Så tycker de äldre om äldreomsorgen 2016</dc:title>
  <dc:creator>Johansson, Pernilla</dc:creator>
  <cp:lastModifiedBy>Andreas Östling</cp:lastModifiedBy>
  <cp:revision>362</cp:revision>
  <cp:lastPrinted>2014-08-07T08:24:06Z</cp:lastPrinted>
  <dcterms:created xsi:type="dcterms:W3CDTF">2014-06-27T06:29:47Z</dcterms:created>
  <dcterms:modified xsi:type="dcterms:W3CDTF">2018-08-20T09:52:26Z</dcterms:modified>
</cp:coreProperties>
</file>