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3"/>
  </p:notesMasterIdLst>
  <p:handoutMasterIdLst>
    <p:handoutMasterId r:id="rId24"/>
  </p:handoutMasterIdLst>
  <p:sldIdLst>
    <p:sldId id="277" r:id="rId4"/>
    <p:sldId id="259" r:id="rId5"/>
    <p:sldId id="305" r:id="rId6"/>
    <p:sldId id="280" r:id="rId7"/>
    <p:sldId id="284" r:id="rId8"/>
    <p:sldId id="285" r:id="rId9"/>
    <p:sldId id="286" r:id="rId10"/>
    <p:sldId id="321" r:id="rId11"/>
    <p:sldId id="289" r:id="rId12"/>
    <p:sldId id="257" r:id="rId13"/>
    <p:sldId id="290" r:id="rId14"/>
    <p:sldId id="291" r:id="rId15"/>
    <p:sldId id="294" r:id="rId16"/>
    <p:sldId id="296" r:id="rId17"/>
    <p:sldId id="320" r:id="rId18"/>
    <p:sldId id="326" r:id="rId19"/>
    <p:sldId id="324" r:id="rId20"/>
    <p:sldId id="325" r:id="rId21"/>
    <p:sldId id="270" r:id="rId22"/>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29562043795619"/>
          <c:y val="3.7671263535261901E-2"/>
          <c:w val="0.55905569285591161"/>
          <c:h val="0.7891786215079275"/>
        </c:manualLayout>
      </c:layout>
      <c:barChart>
        <c:barDir val="bar"/>
        <c:grouping val="clustered"/>
        <c:varyColors val="0"/>
        <c:ser>
          <c:idx val="0"/>
          <c:order val="0"/>
          <c:tx>
            <c:strRef>
              <c:f>Blad1!$B$1</c:f>
              <c:strCache>
                <c:ptCount val="1"/>
                <c:pt idx="0">
                  <c:v>Nyponrosens hemtjänst AB</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Personalen har tillräckligt med tid för arbetet</c:v>
                </c:pt>
                <c:pt idx="1">
                  <c:v>Har lätt att få kontakt med personalen vid behov</c:v>
                </c:pt>
                <c:pt idx="2">
                  <c:v>Personalen tar hänsyn till den äldres egna åsikter och önskemål</c:v>
                </c:pt>
                <c:pt idx="3">
                  <c:v>Personalen kommer på avtalad tid</c:v>
                </c:pt>
                <c:pt idx="4">
                  <c:v>Får bra bemötande från personalen</c:v>
                </c:pt>
              </c:strCache>
            </c:strRef>
          </c:cat>
          <c:val>
            <c:numRef>
              <c:f>Blad1!$B$2:$B$6</c:f>
              <c:numCache>
                <c:formatCode>General</c:formatCode>
                <c:ptCount val="5"/>
                <c:pt idx="0">
                  <c:v>90</c:v>
                </c:pt>
                <c:pt idx="1">
                  <c:v>95</c:v>
                </c:pt>
                <c:pt idx="2">
                  <c:v>95</c:v>
                </c:pt>
                <c:pt idx="3">
                  <c:v>95</c:v>
                </c:pt>
                <c:pt idx="4">
                  <c:v>100</c:v>
                </c:pt>
              </c:numCache>
            </c:numRef>
          </c:val>
          <c:extLst xmlns:c16r2="http://schemas.microsoft.com/office/drawing/2015/06/chart">
            <c:ext xmlns:c16="http://schemas.microsoft.com/office/drawing/2014/chart" uri="{C3380CC4-5D6E-409C-BE32-E72D297353CC}">
              <c16:uniqueId val="{00000000-BAB5-4229-BD48-46BBE6837599}"/>
            </c:ext>
          </c:extLst>
        </c:ser>
        <c:dLbls>
          <c:showLegendKey val="0"/>
          <c:showVal val="0"/>
          <c:showCatName val="0"/>
          <c:showSerName val="0"/>
          <c:showPercent val="0"/>
          <c:showBubbleSize val="0"/>
        </c:dLbls>
        <c:gapWidth val="100"/>
        <c:axId val="34633600"/>
        <c:axId val="34635136"/>
      </c:barChart>
      <c:catAx>
        <c:axId val="34633600"/>
        <c:scaling>
          <c:orientation val="minMax"/>
        </c:scaling>
        <c:delete val="1"/>
        <c:axPos val="l"/>
        <c:numFmt formatCode="000\ 00" sourceLinked="0"/>
        <c:majorTickMark val="in"/>
        <c:minorTickMark val="none"/>
        <c:tickLblPos val="none"/>
        <c:crossAx val="34635136"/>
        <c:crosses val="autoZero"/>
        <c:auto val="1"/>
        <c:lblAlgn val="l"/>
        <c:lblOffset val="100"/>
        <c:noMultiLvlLbl val="0"/>
      </c:catAx>
      <c:valAx>
        <c:axId val="3463513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25797459624115"/>
              <c:y val="0.89811697767231169"/>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34633600"/>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014E-2"/>
          <c:w val="0.55358124030116684"/>
          <c:h val="0.7891786215079275"/>
        </c:manualLayout>
      </c:layout>
      <c:barChart>
        <c:barDir val="bar"/>
        <c:grouping val="clustered"/>
        <c:varyColors val="0"/>
        <c:ser>
          <c:idx val="0"/>
          <c:order val="0"/>
          <c:tx>
            <c:strRef>
              <c:f>Blad1!$B$1</c:f>
              <c:strCache>
                <c:ptCount val="1"/>
                <c:pt idx="0">
                  <c:v>Nyponrosens hemtjänst AB</c:v>
                </c:pt>
              </c:strCache>
            </c:strRef>
          </c:tx>
          <c:invertIfNegative val="0"/>
          <c:dLbls>
            <c:dLbl>
              <c:idx val="4"/>
              <c:spPr>
                <a:noFill/>
                <a:ln>
                  <a:noFill/>
                </a:ln>
                <a:effectLst/>
              </c:spPr>
              <c:txPr>
                <a:bodyPr/>
                <a:lstStyle/>
                <a:p>
                  <a:pPr>
                    <a:defRPr sz="1050">
                      <a:latin typeface="+mn-lt"/>
                    </a:defRPr>
                  </a:pPr>
                  <a:endParaRPr lang="sv-SE"/>
                </a:p>
              </c:txPr>
              <c:showLegendKey val="0"/>
              <c:showVal val="1"/>
              <c:showCatName val="0"/>
              <c:showSerName val="0"/>
              <c:showPercent val="0"/>
              <c:showBubbleSize val="0"/>
            </c:dLbl>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Känner sig trygg hemma med hemtjänst</c:v>
                </c:pt>
                <c:pt idx="1">
                  <c:v>Personalen brukar informera om tillfälliga förändringar</c:v>
                </c:pt>
                <c:pt idx="2">
                  <c:v>Kan påverka vid vilka tider man får hjälp</c:v>
                </c:pt>
                <c:pt idx="3">
                  <c:v>Vet vart man vänder sig med synpunkter och klagomål</c:v>
                </c:pt>
                <c:pt idx="4">
                  <c:v>Besväras inte av ensamhet</c:v>
                </c:pt>
              </c:strCache>
            </c:strRef>
          </c:cat>
          <c:val>
            <c:numRef>
              <c:f>Blad1!$B$2:$B$6</c:f>
              <c:numCache>
                <c:formatCode>General</c:formatCode>
                <c:ptCount val="5"/>
                <c:pt idx="0">
                  <c:v>76</c:v>
                </c:pt>
                <c:pt idx="1">
                  <c:v>74</c:v>
                </c:pt>
                <c:pt idx="2">
                  <c:v>70</c:v>
                </c:pt>
                <c:pt idx="3">
                  <c:v>70</c:v>
                </c:pt>
                <c:pt idx="4">
                  <c:v>38</c:v>
                </c:pt>
              </c:numCache>
            </c:numRef>
          </c:val>
          <c:extLst xmlns:c16r2="http://schemas.microsoft.com/office/drawing/2015/06/chart">
            <c:ext xmlns:c16="http://schemas.microsoft.com/office/drawing/2014/chart" uri="{C3380CC4-5D6E-409C-BE32-E72D297353CC}">
              <c16:uniqueId val="{00000000-15D7-4E79-A880-CCE39E264052}"/>
            </c:ext>
          </c:extLst>
        </c:ser>
        <c:dLbls>
          <c:showLegendKey val="0"/>
          <c:showVal val="0"/>
          <c:showCatName val="0"/>
          <c:showSerName val="0"/>
          <c:showPercent val="0"/>
          <c:showBubbleSize val="0"/>
        </c:dLbls>
        <c:gapWidth val="100"/>
        <c:axId val="148382464"/>
        <c:axId val="148384000"/>
      </c:barChart>
      <c:catAx>
        <c:axId val="148382464"/>
        <c:scaling>
          <c:orientation val="minMax"/>
        </c:scaling>
        <c:delete val="1"/>
        <c:axPos val="l"/>
        <c:numFmt formatCode="000\ 00" sourceLinked="0"/>
        <c:majorTickMark val="in"/>
        <c:minorTickMark val="none"/>
        <c:tickLblPos val="none"/>
        <c:crossAx val="148384000"/>
        <c:crosses val="autoZero"/>
        <c:auto val="1"/>
        <c:lblAlgn val="l"/>
        <c:lblOffset val="100"/>
        <c:noMultiLvlLbl val="0"/>
      </c:catAx>
      <c:valAx>
        <c:axId val="1483840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40456348065976"/>
              <c:y val="0.89469232013806488"/>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148382464"/>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Nyponrosens hemtjänst AB</a:t>
            </a:r>
          </a:p>
        </c:rich>
      </c:tx>
      <c:layout/>
      <c:overlay val="0"/>
    </c:title>
    <c:autoTitleDeleted val="0"/>
    <c:plotArea>
      <c:layout/>
      <c:pieChart>
        <c:varyColors val="1"/>
        <c:ser>
          <c:idx val="0"/>
          <c:order val="0"/>
          <c:tx>
            <c:strRef>
              <c:f>Blad1!$B$1</c:f>
              <c:strCache>
                <c:ptCount val="1"/>
                <c:pt idx="0">
                  <c:v>Stadsdel</c:v>
                </c:pt>
              </c:strCache>
            </c:strRef>
          </c:tx>
          <c:spPr>
            <a:ln w="25400">
              <a:noFill/>
            </a:ln>
          </c:spPr>
          <c:dPt>
            <c:idx val="1"/>
            <c:bubble3D val="0"/>
            <c:spPr>
              <a:solidFill>
                <a:srgbClr val="857363"/>
              </a:solidFill>
              <a:ln w="25400">
                <a:noFill/>
              </a:ln>
            </c:spPr>
            <c:extLst xmlns:c16r2="http://schemas.microsoft.com/office/drawing/2015/06/chart">
              <c:ext xmlns:c16="http://schemas.microsoft.com/office/drawing/2014/chart" uri="{C3380CC4-5D6E-409C-BE32-E72D297353CC}">
                <c16:uniqueId val="{00000000-8A02-42E2-968C-5253F11E518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16</c:v>
                </c:pt>
                <c:pt idx="1">
                  <c:v>5</c:v>
                </c:pt>
              </c:numCache>
            </c:numRef>
          </c:val>
          <c:extLst xmlns:c16r2="http://schemas.microsoft.com/office/drawing/2015/06/chart">
            <c:ext xmlns:c16="http://schemas.microsoft.com/office/drawing/2014/chart" uri="{C3380CC4-5D6E-409C-BE32-E72D297353CC}">
              <c16:uniqueId val="{00000001-8A02-42E2-968C-5253F11E518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34"/>
          <c:y val="3.7671232876713062E-2"/>
          <c:w val="0.52435337128107207"/>
          <c:h val="0.7891786215079275"/>
        </c:manualLayout>
      </c:layout>
      <c:barChart>
        <c:barDir val="bar"/>
        <c:grouping val="clustered"/>
        <c:varyColors val="0"/>
        <c:ser>
          <c:idx val="0"/>
          <c:order val="0"/>
          <c:tx>
            <c:strRef>
              <c:f>Blad1!$B$1</c:f>
              <c:strCache>
                <c:ptCount val="1"/>
                <c:pt idx="0">
                  <c:v>Nyponrosens hemtjänst AB</c:v>
                </c:pt>
              </c:strCache>
            </c:strRef>
          </c:tx>
          <c:spPr>
            <a:solidFill>
              <a:srgbClr val="85736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Blad1!$B$2:$B$4</c:f>
              <c:numCache>
                <c:formatCode>General</c:formatCode>
                <c:ptCount val="3"/>
                <c:pt idx="0">
                  <c:v>70</c:v>
                </c:pt>
                <c:pt idx="1">
                  <c:v>89</c:v>
                </c:pt>
                <c:pt idx="2">
                  <c:v>67</c:v>
                </c:pt>
              </c:numCache>
            </c:numRef>
          </c:val>
          <c:extLst xmlns:c16r2="http://schemas.microsoft.com/office/drawing/2015/06/chart">
            <c:ext xmlns:c16="http://schemas.microsoft.com/office/drawing/2014/chart" uri="{C3380CC4-5D6E-409C-BE32-E72D297353CC}">
              <c16:uniqueId val="{00000000-FA85-4430-8FC1-CC28947BBBF2}"/>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Blad1!$C$2:$C$4</c:f>
              <c:numCache>
                <c:formatCode>General</c:formatCode>
                <c:ptCount val="3"/>
                <c:pt idx="0">
                  <c:v>69</c:v>
                </c:pt>
                <c:pt idx="1">
                  <c:v>86</c:v>
                </c:pt>
                <c:pt idx="2">
                  <c:v>74</c:v>
                </c:pt>
              </c:numCache>
            </c:numRef>
          </c:val>
          <c:extLst xmlns:c16r2="http://schemas.microsoft.com/office/drawing/2015/06/chart">
            <c:ext xmlns:c16="http://schemas.microsoft.com/office/drawing/2014/chart" uri="{C3380CC4-5D6E-409C-BE32-E72D297353CC}">
              <c16:uniqueId val="{00000001-FA85-4430-8FC1-CC28947BBBF2}"/>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Blad1!$D$2:$D$4</c:f>
              <c:numCache>
                <c:formatCode>General</c:formatCode>
                <c:ptCount val="3"/>
                <c:pt idx="0">
                  <c:v>66</c:v>
                </c:pt>
                <c:pt idx="1">
                  <c:v>74</c:v>
                </c:pt>
                <c:pt idx="2">
                  <c:v>68</c:v>
                </c:pt>
              </c:numCache>
            </c:numRef>
          </c:val>
          <c:extLst xmlns:c16r2="http://schemas.microsoft.com/office/drawing/2015/06/chart">
            <c:ext xmlns:c16="http://schemas.microsoft.com/office/drawing/2014/chart" uri="{C3380CC4-5D6E-409C-BE32-E72D297353CC}">
              <c16:uniqueId val="{00000002-FA85-4430-8FC1-CC28947BBBF2}"/>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Blad1!$E$2:$E$4</c:f>
              <c:numCache>
                <c:formatCode>General</c:formatCode>
                <c:ptCount val="3"/>
                <c:pt idx="0">
                  <c:v>63</c:v>
                </c:pt>
                <c:pt idx="1">
                  <c:v>57</c:v>
                </c:pt>
                <c:pt idx="2">
                  <c:v>72</c:v>
                </c:pt>
              </c:numCache>
            </c:numRef>
          </c:val>
          <c:extLst xmlns:c16r2="http://schemas.microsoft.com/office/drawing/2015/06/chart">
            <c:ext xmlns:c16="http://schemas.microsoft.com/office/drawing/2014/chart" uri="{C3380CC4-5D6E-409C-BE32-E72D297353CC}">
              <c16:uniqueId val="{00000003-FA85-4430-8FC1-CC28947BBBF2}"/>
            </c:ext>
          </c:extLst>
        </c:ser>
        <c:dLbls>
          <c:showLegendKey val="0"/>
          <c:showVal val="0"/>
          <c:showCatName val="0"/>
          <c:showSerName val="0"/>
          <c:showPercent val="0"/>
          <c:showBubbleSize val="0"/>
        </c:dLbls>
        <c:gapWidth val="100"/>
        <c:axId val="150350080"/>
        <c:axId val="150360064"/>
      </c:barChart>
      <c:catAx>
        <c:axId val="150350080"/>
        <c:scaling>
          <c:orientation val="minMax"/>
        </c:scaling>
        <c:delete val="1"/>
        <c:axPos val="l"/>
        <c:numFmt formatCode="General" sourceLinked="0"/>
        <c:majorTickMark val="in"/>
        <c:minorTickMark val="none"/>
        <c:tickLblPos val="none"/>
        <c:crossAx val="150360064"/>
        <c:crosses val="autoZero"/>
        <c:auto val="1"/>
        <c:lblAlgn val="ctr"/>
        <c:lblOffset val="100"/>
        <c:noMultiLvlLbl val="0"/>
      </c:catAx>
      <c:valAx>
        <c:axId val="15036006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39833822697965"/>
              <c:y val="0.89144033421576752"/>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50350080"/>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498606003161771"/>
          <c:y val="4.1002120184343807E-2"/>
          <c:w val="0.5335082476004368"/>
          <c:h val="0.7891786215079275"/>
        </c:manualLayout>
      </c:layout>
      <c:barChart>
        <c:barDir val="bar"/>
        <c:grouping val="clustered"/>
        <c:varyColors val="0"/>
        <c:ser>
          <c:idx val="0"/>
          <c:order val="0"/>
          <c:tx>
            <c:strRef>
              <c:f>Blad1!$B$1</c:f>
              <c:strCache>
                <c:ptCount val="1"/>
                <c:pt idx="0">
                  <c:v>Nyponrosens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Blad1!$B$2:$B$3</c:f>
              <c:numCache>
                <c:formatCode>General</c:formatCode>
                <c:ptCount val="2"/>
                <c:pt idx="0">
                  <c:v>70</c:v>
                </c:pt>
                <c:pt idx="1">
                  <c:v>95</c:v>
                </c:pt>
              </c:numCache>
            </c:numRef>
          </c:val>
          <c:extLst xmlns:c16r2="http://schemas.microsoft.com/office/drawing/2015/06/chart">
            <c:ext xmlns:c16="http://schemas.microsoft.com/office/drawing/2014/chart" uri="{C3380CC4-5D6E-409C-BE32-E72D297353CC}">
              <c16:uniqueId val="{00000000-0527-472C-A0B5-A270C518DC6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Blad1!$C$2:$C$3</c:f>
              <c:numCache>
                <c:formatCode>General</c:formatCode>
                <c:ptCount val="2"/>
                <c:pt idx="0">
                  <c:v>70</c:v>
                </c:pt>
                <c:pt idx="1">
                  <c:v>90</c:v>
                </c:pt>
              </c:numCache>
            </c:numRef>
          </c:val>
          <c:extLst xmlns:c16r2="http://schemas.microsoft.com/office/drawing/2015/06/chart">
            <c:ext xmlns:c16="http://schemas.microsoft.com/office/drawing/2014/chart" uri="{C3380CC4-5D6E-409C-BE32-E72D297353CC}">
              <c16:uniqueId val="{00000001-0527-472C-A0B5-A270C518DC6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Blad1!$D$2:$D$3</c:f>
              <c:numCache>
                <c:formatCode>General</c:formatCode>
                <c:ptCount val="2"/>
                <c:pt idx="0">
                  <c:v>64</c:v>
                </c:pt>
                <c:pt idx="1">
                  <c:v>85</c:v>
                </c:pt>
              </c:numCache>
            </c:numRef>
          </c:val>
          <c:extLst xmlns:c16r2="http://schemas.microsoft.com/office/drawing/2015/06/chart">
            <c:ext xmlns:c16="http://schemas.microsoft.com/office/drawing/2014/chart" uri="{C3380CC4-5D6E-409C-BE32-E72D297353CC}">
              <c16:uniqueId val="{00000002-0527-472C-A0B5-A270C518DC6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Blad1!$E$2:$E$3</c:f>
              <c:numCache>
                <c:formatCode>General</c:formatCode>
                <c:ptCount val="2"/>
                <c:pt idx="0">
                  <c:v>60</c:v>
                </c:pt>
                <c:pt idx="1">
                  <c:v>86</c:v>
                </c:pt>
              </c:numCache>
            </c:numRef>
          </c:val>
          <c:extLst xmlns:c16r2="http://schemas.microsoft.com/office/drawing/2015/06/chart">
            <c:ext xmlns:c16="http://schemas.microsoft.com/office/drawing/2014/chart" uri="{C3380CC4-5D6E-409C-BE32-E72D297353CC}">
              <c16:uniqueId val="{00000003-0527-472C-A0B5-A270C518DC6F}"/>
            </c:ext>
          </c:extLst>
        </c:ser>
        <c:dLbls>
          <c:showLegendKey val="0"/>
          <c:showVal val="0"/>
          <c:showCatName val="0"/>
          <c:showSerName val="0"/>
          <c:showPercent val="0"/>
          <c:showBubbleSize val="0"/>
        </c:dLbls>
        <c:gapWidth val="100"/>
        <c:axId val="151261568"/>
        <c:axId val="151263104"/>
      </c:barChart>
      <c:catAx>
        <c:axId val="151261568"/>
        <c:scaling>
          <c:orientation val="minMax"/>
        </c:scaling>
        <c:delete val="1"/>
        <c:axPos val="l"/>
        <c:numFmt formatCode="General" sourceLinked="0"/>
        <c:majorTickMark val="in"/>
        <c:minorTickMark val="none"/>
        <c:tickLblPos val="none"/>
        <c:crossAx val="151263104"/>
        <c:crosses val="autoZero"/>
        <c:auto val="1"/>
        <c:lblAlgn val="ctr"/>
        <c:lblOffset val="100"/>
        <c:noMultiLvlLbl val="0"/>
      </c:catAx>
      <c:valAx>
        <c:axId val="151263104"/>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626164301713849"/>
              <c:y val="0.89145542629762953"/>
            </c:manualLayout>
          </c:layout>
          <c:overlay val="0"/>
        </c:title>
        <c:numFmt formatCode="General" sourceLinked="1"/>
        <c:majorTickMark val="none"/>
        <c:minorTickMark val="none"/>
        <c:tickLblPos val="nextTo"/>
        <c:spPr>
          <a:noFill/>
          <a:ln w="25400">
            <a:solidFill>
              <a:srgbClr val="000000"/>
            </a:solidFill>
          </a:ln>
        </c:spPr>
        <c:txPr>
          <a:bodyPr/>
          <a:lstStyle/>
          <a:p>
            <a:pPr>
              <a:defRPr>
                <a:latin typeface="Century Gothic" panose="020B0502020202020204" pitchFamily="34" charset="0"/>
              </a:defRPr>
            </a:pPr>
            <a:endParaRPr lang="sv-SE"/>
          </a:p>
        </c:txPr>
        <c:crossAx val="15126156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254250402016289"/>
          <c:h val="0.7891786215079275"/>
        </c:manualLayout>
      </c:layout>
      <c:barChart>
        <c:barDir val="bar"/>
        <c:grouping val="clustered"/>
        <c:varyColors val="0"/>
        <c:ser>
          <c:idx val="0"/>
          <c:order val="0"/>
          <c:tx>
            <c:strRef>
              <c:f>Blad1!$B$1</c:f>
              <c:strCache>
                <c:ptCount val="1"/>
                <c:pt idx="0">
                  <c:v>Nyponrosens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Blad1!$B$2:$B$5</c:f>
              <c:numCache>
                <c:formatCode>General</c:formatCode>
                <c:ptCount val="4"/>
                <c:pt idx="0">
                  <c:v>74</c:v>
                </c:pt>
                <c:pt idx="1">
                  <c:v>90</c:v>
                </c:pt>
                <c:pt idx="2">
                  <c:v>95</c:v>
                </c:pt>
                <c:pt idx="3">
                  <c:v>80</c:v>
                </c:pt>
              </c:numCache>
            </c:numRef>
          </c:val>
          <c:extLst xmlns:c16r2="http://schemas.microsoft.com/office/drawing/2015/06/chart">
            <c:ext xmlns:c16="http://schemas.microsoft.com/office/drawing/2014/chart" uri="{C3380CC4-5D6E-409C-BE32-E72D297353CC}">
              <c16:uniqueId val="{00000000-FC9F-4604-AA9E-8E7636F4073A}"/>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Blad1!$C$2:$C$5</c:f>
              <c:numCache>
                <c:formatCode>General</c:formatCode>
                <c:ptCount val="4"/>
                <c:pt idx="0">
                  <c:v>72</c:v>
                </c:pt>
                <c:pt idx="1">
                  <c:v>87</c:v>
                </c:pt>
                <c:pt idx="2">
                  <c:v>86</c:v>
                </c:pt>
                <c:pt idx="3">
                  <c:v>83</c:v>
                </c:pt>
              </c:numCache>
            </c:numRef>
          </c:val>
          <c:extLst xmlns:c16r2="http://schemas.microsoft.com/office/drawing/2015/06/chart">
            <c:ext xmlns:c16="http://schemas.microsoft.com/office/drawing/2014/chart" uri="{C3380CC4-5D6E-409C-BE32-E72D297353CC}">
              <c16:uniqueId val="{00000001-FC9F-4604-AA9E-8E7636F4073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Blad1!$D$2:$D$5</c:f>
              <c:numCache>
                <c:formatCode>General</c:formatCode>
                <c:ptCount val="4"/>
                <c:pt idx="0">
                  <c:v>66</c:v>
                </c:pt>
                <c:pt idx="1">
                  <c:v>79</c:v>
                </c:pt>
                <c:pt idx="2">
                  <c:v>83</c:v>
                </c:pt>
                <c:pt idx="3">
                  <c:v>83</c:v>
                </c:pt>
              </c:numCache>
            </c:numRef>
          </c:val>
          <c:extLst xmlns:c16r2="http://schemas.microsoft.com/office/drawing/2015/06/chart">
            <c:ext xmlns:c16="http://schemas.microsoft.com/office/drawing/2014/chart" uri="{C3380CC4-5D6E-409C-BE32-E72D297353CC}">
              <c16:uniqueId val="{00000002-FC9F-4604-AA9E-8E7636F4073A}"/>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Blad1!$E$2:$E$5</c:f>
              <c:numCache>
                <c:formatCode>General</c:formatCode>
                <c:ptCount val="4"/>
                <c:pt idx="0">
                  <c:v>67</c:v>
                </c:pt>
                <c:pt idx="1">
                  <c:v>82</c:v>
                </c:pt>
                <c:pt idx="2">
                  <c:v>84</c:v>
                </c:pt>
                <c:pt idx="3">
                  <c:v>86</c:v>
                </c:pt>
              </c:numCache>
            </c:numRef>
          </c:val>
          <c:extLst xmlns:c16r2="http://schemas.microsoft.com/office/drawing/2015/06/chart">
            <c:ext xmlns:c16="http://schemas.microsoft.com/office/drawing/2014/chart" uri="{C3380CC4-5D6E-409C-BE32-E72D297353CC}">
              <c16:uniqueId val="{00000003-FC9F-4604-AA9E-8E7636F4073A}"/>
            </c:ext>
          </c:extLst>
        </c:ser>
        <c:dLbls>
          <c:showLegendKey val="0"/>
          <c:showVal val="0"/>
          <c:showCatName val="0"/>
          <c:showSerName val="0"/>
          <c:showPercent val="0"/>
          <c:showBubbleSize val="0"/>
        </c:dLbls>
        <c:gapWidth val="100"/>
        <c:axId val="152909696"/>
        <c:axId val="152911232"/>
      </c:barChart>
      <c:catAx>
        <c:axId val="152909696"/>
        <c:scaling>
          <c:orientation val="minMax"/>
        </c:scaling>
        <c:delete val="1"/>
        <c:axPos val="l"/>
        <c:numFmt formatCode="General" sourceLinked="0"/>
        <c:majorTickMark val="in"/>
        <c:minorTickMark val="none"/>
        <c:tickLblPos val="none"/>
        <c:crossAx val="152911232"/>
        <c:crosses val="autoZero"/>
        <c:auto val="1"/>
        <c:lblAlgn val="ctr"/>
        <c:lblOffset val="100"/>
        <c:noMultiLvlLbl val="0"/>
      </c:catAx>
      <c:valAx>
        <c:axId val="15291123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3825982522039"/>
              <c:y val="0.8916429487872142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290969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62E-2"/>
          <c:w val="0.5261921190372395"/>
          <c:h val="0.7891786215079275"/>
        </c:manualLayout>
      </c:layout>
      <c:barChart>
        <c:barDir val="bar"/>
        <c:grouping val="clustered"/>
        <c:varyColors val="0"/>
        <c:ser>
          <c:idx val="0"/>
          <c:order val="0"/>
          <c:tx>
            <c:strRef>
              <c:f>Blad1!$B$1</c:f>
              <c:strCache>
                <c:ptCount val="1"/>
                <c:pt idx="0">
                  <c:v>Nyponrosens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0-E745-43B0-820C-9E1238D51E2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Blad1!$C$2</c:f>
              <c:numCache>
                <c:formatCode>General</c:formatCode>
                <c:ptCount val="1"/>
                <c:pt idx="0">
                  <c:v>98</c:v>
                </c:pt>
              </c:numCache>
            </c:numRef>
          </c:val>
          <c:extLst xmlns:c16r2="http://schemas.microsoft.com/office/drawing/2015/06/chart">
            <c:ext xmlns:c16="http://schemas.microsoft.com/office/drawing/2014/chart" uri="{C3380CC4-5D6E-409C-BE32-E72D297353CC}">
              <c16:uniqueId val="{00000001-E745-43B0-820C-9E1238D51E2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Blad1!$D$2</c:f>
              <c:numCache>
                <c:formatCode>General</c:formatCode>
                <c:ptCount val="1"/>
                <c:pt idx="0">
                  <c:v>96</c:v>
                </c:pt>
              </c:numCache>
            </c:numRef>
          </c:val>
          <c:extLst xmlns:c16r2="http://schemas.microsoft.com/office/drawing/2015/06/chart">
            <c:ext xmlns:c16="http://schemas.microsoft.com/office/drawing/2014/chart" uri="{C3380CC4-5D6E-409C-BE32-E72D297353CC}">
              <c16:uniqueId val="{00000002-E745-43B0-820C-9E1238D51E2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Blad1!$E$2</c:f>
              <c:numCache>
                <c:formatCode>General</c:formatCode>
                <c:ptCount val="1"/>
                <c:pt idx="0">
                  <c:v>97</c:v>
                </c:pt>
              </c:numCache>
            </c:numRef>
          </c:val>
          <c:extLst xmlns:c16r2="http://schemas.microsoft.com/office/drawing/2015/06/chart">
            <c:ext xmlns:c16="http://schemas.microsoft.com/office/drawing/2014/chart" uri="{C3380CC4-5D6E-409C-BE32-E72D297353CC}">
              <c16:uniqueId val="{00000003-E745-43B0-820C-9E1238D51E28}"/>
            </c:ext>
          </c:extLst>
        </c:ser>
        <c:dLbls>
          <c:showLegendKey val="0"/>
          <c:showVal val="0"/>
          <c:showCatName val="0"/>
          <c:showSerName val="0"/>
          <c:showPercent val="0"/>
          <c:showBubbleSize val="0"/>
        </c:dLbls>
        <c:gapWidth val="100"/>
        <c:axId val="153002368"/>
        <c:axId val="153003904"/>
      </c:barChart>
      <c:catAx>
        <c:axId val="153002368"/>
        <c:scaling>
          <c:orientation val="minMax"/>
        </c:scaling>
        <c:delete val="1"/>
        <c:axPos val="l"/>
        <c:numFmt formatCode="General" sourceLinked="0"/>
        <c:majorTickMark val="in"/>
        <c:minorTickMark val="none"/>
        <c:tickLblPos val="none"/>
        <c:crossAx val="153003904"/>
        <c:crosses val="autoZero"/>
        <c:auto val="1"/>
        <c:lblAlgn val="ctr"/>
        <c:lblOffset val="100"/>
        <c:noMultiLvlLbl val="0"/>
      </c:catAx>
      <c:valAx>
        <c:axId val="153003904"/>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59663547732402"/>
              <c:y val="0.8881246072518488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300236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070878468234216"/>
          <c:h val="0.7891786215079275"/>
        </c:manualLayout>
      </c:layout>
      <c:barChart>
        <c:barDir val="bar"/>
        <c:grouping val="clustered"/>
        <c:varyColors val="0"/>
        <c:ser>
          <c:idx val="0"/>
          <c:order val="0"/>
          <c:tx>
            <c:strRef>
              <c:f>Blad1!$B$1</c:f>
              <c:strCache>
                <c:ptCount val="1"/>
                <c:pt idx="0">
                  <c:v>Nyponrosens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Blad1!$B$2:$B$5</c:f>
              <c:numCache>
                <c:formatCode>General</c:formatCode>
                <c:ptCount val="4"/>
                <c:pt idx="0">
                  <c:v>95</c:v>
                </c:pt>
                <c:pt idx="1">
                  <c:v>38</c:v>
                </c:pt>
                <c:pt idx="2">
                  <c:v>86</c:v>
                </c:pt>
                <c:pt idx="3">
                  <c:v>76</c:v>
                </c:pt>
              </c:numCache>
            </c:numRef>
          </c:val>
          <c:extLst xmlns:c16r2="http://schemas.microsoft.com/office/drawing/2015/06/chart">
            <c:ext xmlns:c16="http://schemas.microsoft.com/office/drawing/2014/chart" uri="{C3380CC4-5D6E-409C-BE32-E72D297353CC}">
              <c16:uniqueId val="{00000000-FAB0-4B63-9E1C-EA131FD888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Blad1!$C$2:$C$5</c:f>
              <c:numCache>
                <c:formatCode>General</c:formatCode>
                <c:ptCount val="4"/>
                <c:pt idx="0">
                  <c:v>80</c:v>
                </c:pt>
                <c:pt idx="1">
                  <c:v>48</c:v>
                </c:pt>
                <c:pt idx="2">
                  <c:v>88</c:v>
                </c:pt>
                <c:pt idx="3">
                  <c:v>79</c:v>
                </c:pt>
              </c:numCache>
            </c:numRef>
          </c:val>
          <c:extLst xmlns:c16r2="http://schemas.microsoft.com/office/drawing/2015/06/chart">
            <c:ext xmlns:c16="http://schemas.microsoft.com/office/drawing/2014/chart" uri="{C3380CC4-5D6E-409C-BE32-E72D297353CC}">
              <c16:uniqueId val="{00000001-FAB0-4B63-9E1C-EA131FD888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Blad1!$D$2:$D$5</c:f>
              <c:numCache>
                <c:formatCode>General</c:formatCode>
                <c:ptCount val="4"/>
                <c:pt idx="0">
                  <c:v>74</c:v>
                </c:pt>
                <c:pt idx="1">
                  <c:v>47</c:v>
                </c:pt>
                <c:pt idx="2">
                  <c:v>87</c:v>
                </c:pt>
                <c:pt idx="3">
                  <c:v>81</c:v>
                </c:pt>
              </c:numCache>
            </c:numRef>
          </c:val>
          <c:extLst xmlns:c16r2="http://schemas.microsoft.com/office/drawing/2015/06/chart">
            <c:ext xmlns:c16="http://schemas.microsoft.com/office/drawing/2014/chart" uri="{C3380CC4-5D6E-409C-BE32-E72D297353CC}">
              <c16:uniqueId val="{00000003-FAB0-4B63-9E1C-EA131FD888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Blad1!$E$2:$E$5</c:f>
              <c:numCache>
                <c:formatCode>General</c:formatCode>
                <c:ptCount val="4"/>
                <c:pt idx="0">
                  <c:v>77</c:v>
                </c:pt>
                <c:pt idx="1">
                  <c:v>46</c:v>
                </c:pt>
                <c:pt idx="2">
                  <c:v>90</c:v>
                </c:pt>
                <c:pt idx="3">
                  <c:v>85</c:v>
                </c:pt>
              </c:numCache>
            </c:numRef>
          </c:val>
          <c:extLst xmlns:c16r2="http://schemas.microsoft.com/office/drawing/2015/06/chart">
            <c:ext xmlns:c16="http://schemas.microsoft.com/office/drawing/2014/chart" uri="{C3380CC4-5D6E-409C-BE32-E72D297353CC}">
              <c16:uniqueId val="{00000004-FAB0-4B63-9E1C-EA131FD888C7}"/>
            </c:ext>
          </c:extLst>
        </c:ser>
        <c:dLbls>
          <c:showLegendKey val="0"/>
          <c:showVal val="0"/>
          <c:showCatName val="0"/>
          <c:showSerName val="0"/>
          <c:showPercent val="0"/>
          <c:showBubbleSize val="0"/>
        </c:dLbls>
        <c:gapWidth val="100"/>
        <c:axId val="155457024"/>
        <c:axId val="155458560"/>
      </c:barChart>
      <c:catAx>
        <c:axId val="155457024"/>
        <c:scaling>
          <c:orientation val="minMax"/>
        </c:scaling>
        <c:delete val="1"/>
        <c:axPos val="l"/>
        <c:numFmt formatCode="General" sourceLinked="0"/>
        <c:majorTickMark val="in"/>
        <c:minorTickMark val="none"/>
        <c:tickLblPos val="none"/>
        <c:crossAx val="155458560"/>
        <c:crosses val="autoZero"/>
        <c:auto val="1"/>
        <c:lblAlgn val="ctr"/>
        <c:lblOffset val="100"/>
        <c:noMultiLvlLbl val="0"/>
      </c:catAx>
      <c:valAx>
        <c:axId val="15545856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1208417135641"/>
              <c:y val="0.8879368224930475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545702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231751824817538"/>
          <c:y val="3.7671232876713062E-2"/>
          <c:w val="0.52617977417720174"/>
          <c:h val="0.7891786215079275"/>
        </c:manualLayout>
      </c:layout>
      <c:barChart>
        <c:barDir val="bar"/>
        <c:grouping val="clustered"/>
        <c:varyColors val="0"/>
        <c:ser>
          <c:idx val="0"/>
          <c:order val="0"/>
          <c:tx>
            <c:strRef>
              <c:f>Blad1!$B$1</c:f>
              <c:strCache>
                <c:ptCount val="1"/>
                <c:pt idx="0">
                  <c:v>Nyponrosens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Blad1!$B$2</c:f>
              <c:numCache>
                <c:formatCode>General</c:formatCode>
                <c:ptCount val="1"/>
                <c:pt idx="0">
                  <c:v>76</c:v>
                </c:pt>
              </c:numCache>
            </c:numRef>
          </c:val>
          <c:extLst xmlns:c16r2="http://schemas.microsoft.com/office/drawing/2015/06/chart">
            <c:ext xmlns:c16="http://schemas.microsoft.com/office/drawing/2014/chart" uri="{C3380CC4-5D6E-409C-BE32-E72D297353CC}">
              <c16:uniqueId val="{00000000-9D99-4EA0-BCE7-1FA59B3D98E0}"/>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Blad1!$C$2</c:f>
              <c:numCache>
                <c:formatCode>General</c:formatCode>
                <c:ptCount val="1"/>
                <c:pt idx="0">
                  <c:v>86</c:v>
                </c:pt>
              </c:numCache>
            </c:numRef>
          </c:val>
          <c:extLst xmlns:c16r2="http://schemas.microsoft.com/office/drawing/2015/06/chart">
            <c:ext xmlns:c16="http://schemas.microsoft.com/office/drawing/2014/chart" uri="{C3380CC4-5D6E-409C-BE32-E72D297353CC}">
              <c16:uniqueId val="{00000001-9D99-4EA0-BCE7-1FA59B3D98E0}"/>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Blad1!$D$2</c:f>
              <c:numCache>
                <c:formatCode>General</c:formatCode>
                <c:ptCount val="1"/>
                <c:pt idx="0">
                  <c:v>84</c:v>
                </c:pt>
              </c:numCache>
            </c:numRef>
          </c:val>
          <c:extLst xmlns:c16r2="http://schemas.microsoft.com/office/drawing/2015/06/chart">
            <c:ext xmlns:c16="http://schemas.microsoft.com/office/drawing/2014/chart" uri="{C3380CC4-5D6E-409C-BE32-E72D297353CC}">
              <c16:uniqueId val="{00000002-9D99-4EA0-BCE7-1FA59B3D98E0}"/>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Blad1!$E$2</c:f>
              <c:numCache>
                <c:formatCode>General</c:formatCode>
                <c:ptCount val="1"/>
                <c:pt idx="0">
                  <c:v>88</c:v>
                </c:pt>
              </c:numCache>
            </c:numRef>
          </c:val>
          <c:extLst xmlns:c16r2="http://schemas.microsoft.com/office/drawing/2015/06/chart">
            <c:ext xmlns:c16="http://schemas.microsoft.com/office/drawing/2014/chart" uri="{C3380CC4-5D6E-409C-BE32-E72D297353CC}">
              <c16:uniqueId val="{00000004-9D99-4EA0-BCE7-1FA59B3D98E0}"/>
            </c:ext>
          </c:extLst>
        </c:ser>
        <c:dLbls>
          <c:showLegendKey val="0"/>
          <c:showVal val="0"/>
          <c:showCatName val="0"/>
          <c:showSerName val="0"/>
          <c:showPercent val="0"/>
          <c:showBubbleSize val="0"/>
        </c:dLbls>
        <c:gapWidth val="100"/>
        <c:axId val="155513600"/>
        <c:axId val="155515136"/>
      </c:barChart>
      <c:catAx>
        <c:axId val="155513600"/>
        <c:scaling>
          <c:orientation val="minMax"/>
        </c:scaling>
        <c:delete val="1"/>
        <c:axPos val="l"/>
        <c:numFmt formatCode="General" sourceLinked="0"/>
        <c:majorTickMark val="in"/>
        <c:minorTickMark val="none"/>
        <c:tickLblPos val="none"/>
        <c:crossAx val="155515136"/>
        <c:crosses val="autoZero"/>
        <c:auto val="1"/>
        <c:lblAlgn val="ctr"/>
        <c:lblOffset val="100"/>
        <c:noMultiLvlLbl val="0"/>
      </c:catAx>
      <c:valAx>
        <c:axId val="155515136"/>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16380386779784"/>
              <c:y val="0.8915490564078160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5513600"/>
        <c:crosses val="autoZero"/>
        <c:crossBetween val="between"/>
        <c:majorUnit val="20"/>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0.02363</cdr:x>
      <cdr:y>0.08548</cdr:y>
    </cdr:from>
    <cdr:to>
      <cdr:x>0.38557</cdr:x>
      <cdr:y>0.20262</cdr:y>
    </cdr:to>
    <cdr:sp macro="" textlink="">
      <cdr:nvSpPr>
        <cdr:cNvPr id="2" name="textruta 1"/>
        <cdr:cNvSpPr txBox="1"/>
      </cdr:nvSpPr>
      <cdr:spPr>
        <a:xfrm xmlns:a="http://schemas.openxmlformats.org/drawingml/2006/main">
          <a:off x="164455" y="315097"/>
          <a:ext cx="251895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Får bra bemötande från personalen</a:t>
          </a:r>
          <a:endParaRPr lang="sv-SE" sz="1050" dirty="0"/>
        </a:p>
      </cdr:txBody>
    </cdr:sp>
  </cdr:relSizeAnchor>
  <cdr:relSizeAnchor xmlns:cdr="http://schemas.openxmlformats.org/drawingml/2006/chartDrawing">
    <cdr:from>
      <cdr:x>0.02218</cdr:x>
      <cdr:y>0.40052</cdr:y>
    </cdr:from>
    <cdr:to>
      <cdr:x>0.38309</cdr:x>
      <cdr:y>0.51766</cdr:y>
    </cdr:to>
    <cdr:sp macro="" textlink="">
      <cdr:nvSpPr>
        <cdr:cNvPr id="4" name="textruta 1"/>
        <cdr:cNvSpPr txBox="1"/>
      </cdr:nvSpPr>
      <cdr:spPr>
        <a:xfrm xmlns:a="http://schemas.openxmlformats.org/drawingml/2006/main">
          <a:off x="154364" y="1476399"/>
          <a:ext cx="251178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tar hänsyn till den äldres egna åsikter och önskemål</a:t>
          </a:r>
          <a:endParaRPr lang="sv-SE" sz="1050" dirty="0"/>
        </a:p>
      </cdr:txBody>
    </cdr:sp>
  </cdr:relSizeAnchor>
  <cdr:relSizeAnchor xmlns:cdr="http://schemas.openxmlformats.org/drawingml/2006/chartDrawing">
    <cdr:from>
      <cdr:x>0.02389</cdr:x>
      <cdr:y>0.23682</cdr:y>
    </cdr:from>
    <cdr:to>
      <cdr:x>0.38433</cdr:x>
      <cdr:y>0.35396</cdr:y>
    </cdr:to>
    <cdr:sp macro="" textlink="">
      <cdr:nvSpPr>
        <cdr:cNvPr id="5" name="textruta 1"/>
        <cdr:cNvSpPr txBox="1"/>
      </cdr:nvSpPr>
      <cdr:spPr>
        <a:xfrm xmlns:a="http://schemas.openxmlformats.org/drawingml/2006/main">
          <a:off x="166265" y="872967"/>
          <a:ext cx="250851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kommer på avtalad tid</a:t>
          </a:r>
          <a:endParaRPr lang="sv-SE" sz="1050" dirty="0"/>
        </a:p>
      </cdr:txBody>
    </cdr:sp>
  </cdr:relSizeAnchor>
  <cdr:relSizeAnchor xmlns:cdr="http://schemas.openxmlformats.org/drawingml/2006/chartDrawing">
    <cdr:from>
      <cdr:x>0.02389</cdr:x>
      <cdr:y>0.55652</cdr:y>
    </cdr:from>
    <cdr:to>
      <cdr:x>0.38557</cdr:x>
      <cdr:y>0.67366</cdr:y>
    </cdr:to>
    <cdr:sp macro="" textlink="">
      <cdr:nvSpPr>
        <cdr:cNvPr id="6" name="textruta 1"/>
        <cdr:cNvSpPr txBox="1"/>
      </cdr:nvSpPr>
      <cdr:spPr>
        <a:xfrm xmlns:a="http://schemas.openxmlformats.org/drawingml/2006/main">
          <a:off x="166265" y="2051447"/>
          <a:ext cx="251714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kontakt med personalen vid behov</a:t>
          </a:r>
          <a:endParaRPr lang="sv-SE" sz="1050" dirty="0"/>
        </a:p>
      </cdr:txBody>
    </cdr:sp>
  </cdr:relSizeAnchor>
  <cdr:relSizeAnchor xmlns:cdr="http://schemas.openxmlformats.org/drawingml/2006/chartDrawing">
    <cdr:from>
      <cdr:x>0.02244</cdr:x>
      <cdr:y>0.71525</cdr:y>
    </cdr:from>
    <cdr:to>
      <cdr:x>0.38557</cdr:x>
      <cdr:y>0.83239</cdr:y>
    </cdr:to>
    <cdr:sp macro="" textlink="">
      <cdr:nvSpPr>
        <cdr:cNvPr id="7" name="textruta 1"/>
        <cdr:cNvSpPr txBox="1"/>
      </cdr:nvSpPr>
      <cdr:spPr>
        <a:xfrm xmlns:a="http://schemas.openxmlformats.org/drawingml/2006/main">
          <a:off x="156173" y="2636558"/>
          <a:ext cx="252724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har tillräckligt med tid för arbetet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0.02363</cdr:x>
      <cdr:y>0.08548</cdr:y>
    </cdr:from>
    <cdr:to>
      <cdr:x>0.38804</cdr:x>
      <cdr:y>0.20261</cdr:y>
    </cdr:to>
    <cdr:sp macro="" textlink="">
      <cdr:nvSpPr>
        <cdr:cNvPr id="2" name="textruta 1"/>
        <cdr:cNvSpPr txBox="1"/>
      </cdr:nvSpPr>
      <cdr:spPr>
        <a:xfrm xmlns:a="http://schemas.openxmlformats.org/drawingml/2006/main">
          <a:off x="164455" y="315113"/>
          <a:ext cx="253614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Besväras inte av ensamhet</a:t>
          </a:r>
          <a:endParaRPr lang="sv-SE" sz="1050" dirty="0"/>
        </a:p>
      </cdr:txBody>
    </cdr:sp>
  </cdr:relSizeAnchor>
  <cdr:relSizeAnchor xmlns:cdr="http://schemas.openxmlformats.org/drawingml/2006/chartDrawing">
    <cdr:from>
      <cdr:x>0.02218</cdr:x>
      <cdr:y>0.40052</cdr:y>
    </cdr:from>
    <cdr:to>
      <cdr:x>0.38557</cdr:x>
      <cdr:y>0.51765</cdr:y>
    </cdr:to>
    <cdr:sp macro="" textlink="">
      <cdr:nvSpPr>
        <cdr:cNvPr id="4" name="textruta 1"/>
        <cdr:cNvSpPr txBox="1"/>
      </cdr:nvSpPr>
      <cdr:spPr>
        <a:xfrm xmlns:a="http://schemas.openxmlformats.org/drawingml/2006/main">
          <a:off x="154364" y="1476477"/>
          <a:ext cx="252904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Kan påverka vid vilka tider man får hjälp</a:t>
          </a:r>
          <a:endParaRPr lang="sv-SE" sz="1050" dirty="0"/>
        </a:p>
      </cdr:txBody>
    </cdr:sp>
  </cdr:relSizeAnchor>
  <cdr:relSizeAnchor xmlns:cdr="http://schemas.openxmlformats.org/drawingml/2006/chartDrawing">
    <cdr:from>
      <cdr:x>0.02363</cdr:x>
      <cdr:y>0.24002</cdr:y>
    </cdr:from>
    <cdr:to>
      <cdr:x>0.38681</cdr:x>
      <cdr:y>0.35715</cdr:y>
    </cdr:to>
    <cdr:sp macro="" textlink="">
      <cdr:nvSpPr>
        <cdr:cNvPr id="5" name="textruta 1"/>
        <cdr:cNvSpPr txBox="1"/>
      </cdr:nvSpPr>
      <cdr:spPr>
        <a:xfrm xmlns:a="http://schemas.openxmlformats.org/drawingml/2006/main">
          <a:off x="164455" y="884810"/>
          <a:ext cx="252758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0.02487</cdr:x>
      <cdr:y>0.55973</cdr:y>
    </cdr:from>
    <cdr:to>
      <cdr:x>0.38681</cdr:x>
      <cdr:y>0.67686</cdr:y>
    </cdr:to>
    <cdr:sp macro="" textlink="">
      <cdr:nvSpPr>
        <cdr:cNvPr id="6" name="textruta 1"/>
        <cdr:cNvSpPr txBox="1"/>
      </cdr:nvSpPr>
      <cdr:spPr>
        <a:xfrm xmlns:a="http://schemas.openxmlformats.org/drawingml/2006/main">
          <a:off x="173085" y="2063389"/>
          <a:ext cx="251895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brukar informera om tillfälliga förändringar</a:t>
          </a:r>
          <a:endParaRPr lang="sv-SE" sz="1050" dirty="0"/>
        </a:p>
      </cdr:txBody>
    </cdr:sp>
  </cdr:relSizeAnchor>
  <cdr:relSizeAnchor xmlns:cdr="http://schemas.openxmlformats.org/drawingml/2006/chartDrawing">
    <cdr:from>
      <cdr:x>0.02244</cdr:x>
      <cdr:y>0.70885</cdr:y>
    </cdr:from>
    <cdr:to>
      <cdr:x>0.39052</cdr:x>
      <cdr:y>0.82598</cdr:y>
    </cdr:to>
    <cdr:sp macro="" textlink="">
      <cdr:nvSpPr>
        <cdr:cNvPr id="7" name="textruta 1"/>
        <cdr:cNvSpPr txBox="1"/>
      </cdr:nvSpPr>
      <cdr:spPr>
        <a:xfrm xmlns:a="http://schemas.openxmlformats.org/drawingml/2006/main">
          <a:off x="156173" y="2613105"/>
          <a:ext cx="256169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sig trygg hemma med hemtjänst</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0.02247</cdr:x>
      <cdr:y>0.5978</cdr:y>
    </cdr:from>
    <cdr:to>
      <cdr:x>0.45109</cdr:x>
      <cdr:y>0.75341</cdr:y>
    </cdr:to>
    <cdr:sp macro="" textlink="">
      <cdr:nvSpPr>
        <cdr:cNvPr id="2" name="textruta 1"/>
        <cdr:cNvSpPr txBox="1"/>
      </cdr:nvSpPr>
      <cdr:spPr>
        <a:xfrm xmlns:a="http://schemas.openxmlformats.org/drawingml/2006/main">
          <a:off x="155843" y="2274180"/>
          <a:ext cx="2973009" cy="59197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Vet du vart du ska vända dig om du vill framföra synpunkter eller klagomål på hemtjänsten?</a:t>
          </a:r>
        </a:p>
      </cdr:txBody>
    </cdr:sp>
  </cdr:relSizeAnchor>
  <cdr:relSizeAnchor xmlns:cdr="http://schemas.openxmlformats.org/drawingml/2006/chartDrawing">
    <cdr:from>
      <cdr:x>0.02247</cdr:x>
      <cdr:y>0.07521</cdr:y>
    </cdr:from>
    <cdr:to>
      <cdr:x>0.44794</cdr:x>
      <cdr:y>0.18725</cdr:y>
    </cdr:to>
    <cdr:sp macro="" textlink="">
      <cdr:nvSpPr>
        <cdr:cNvPr id="3" name="textruta 1"/>
        <cdr:cNvSpPr txBox="1"/>
      </cdr:nvSpPr>
      <cdr:spPr>
        <a:xfrm xmlns:a="http://schemas.openxmlformats.org/drawingml/2006/main">
          <a:off x="155845" y="286118"/>
          <a:ext cx="2951160" cy="4262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handläggarens beslut anpassat efter dina behov?</a:t>
          </a:r>
        </a:p>
      </cdr:txBody>
    </cdr:sp>
  </cdr:relSizeAnchor>
  <cdr:relSizeAnchor xmlns:cdr="http://schemas.openxmlformats.org/drawingml/2006/chartDrawing">
    <cdr:from>
      <cdr:x>0.02327</cdr:x>
      <cdr:y>0.33199</cdr:y>
    </cdr:from>
    <cdr:to>
      <cdr:x>0.44735</cdr:x>
      <cdr:y>0.53118</cdr:y>
    </cdr:to>
    <cdr:sp macro="" textlink="">
      <cdr:nvSpPr>
        <cdr:cNvPr id="4" name="textruta 1"/>
        <cdr:cNvSpPr txBox="1"/>
      </cdr:nvSpPr>
      <cdr:spPr>
        <a:xfrm xmlns:a="http://schemas.openxmlformats.org/drawingml/2006/main">
          <a:off x="161925" y="1231137"/>
          <a:ext cx="2951427" cy="738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välja utförare av hemtjänsten? Med utförare menar vi kommunal hemtjänst eller olika företag och organisationer.</a:t>
          </a:r>
        </a:p>
      </cdr:txBody>
    </cdr:sp>
  </cdr:relSizeAnchor>
</c:userShapes>
</file>

<file path=ppt/drawings/drawing4.xml><?xml version="1.0" encoding="utf-8"?>
<c:userShapes xmlns:c="http://schemas.openxmlformats.org/drawingml/2006/chart">
  <cdr:relSizeAnchor xmlns:cdr="http://schemas.openxmlformats.org/drawingml/2006/chartDrawing">
    <cdr:from>
      <cdr:x>0.02252</cdr:x>
      <cdr:y>0.47888</cdr:y>
    </cdr:from>
    <cdr:to>
      <cdr:x>0.45187</cdr:x>
      <cdr:y>0.59092</cdr:y>
    </cdr:to>
    <cdr:sp macro="" textlink="">
      <cdr:nvSpPr>
        <cdr:cNvPr id="2" name="textruta 1"/>
        <cdr:cNvSpPr txBox="1"/>
      </cdr:nvSpPr>
      <cdr:spPr>
        <a:xfrm xmlns:a="http://schemas.openxmlformats.org/drawingml/2006/main">
          <a:off x="155843" y="1825910"/>
          <a:ext cx="2970625"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du kunna påverka vid vilka tider personalen kommer?</a:t>
          </a:r>
        </a:p>
      </cdr:txBody>
    </cdr:sp>
  </cdr:relSizeAnchor>
  <cdr:relSizeAnchor xmlns:cdr="http://schemas.openxmlformats.org/drawingml/2006/chartDrawing">
    <cdr:from>
      <cdr:x>0.02327</cdr:x>
      <cdr:y>0.09024</cdr:y>
    </cdr:from>
    <cdr:to>
      <cdr:x>0.45324</cdr:x>
      <cdr:y>0.24585</cdr:y>
    </cdr:to>
    <cdr:sp macro="" textlink="">
      <cdr:nvSpPr>
        <cdr:cNvPr id="3" name="textruta 1"/>
        <cdr:cNvSpPr txBox="1"/>
      </cdr:nvSpPr>
      <cdr:spPr>
        <a:xfrm xmlns:a="http://schemas.openxmlformats.org/drawingml/2006/main">
          <a:off x="161935" y="334646"/>
          <a:ext cx="2992419"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Brukar personalen ta hänsyn till dina </a:t>
          </a:r>
        </a:p>
        <a:p xmlns:a="http://schemas.openxmlformats.org/drawingml/2006/main">
          <a:r>
            <a:rPr lang="sv-SE" sz="1050" dirty="0"/>
            <a:t>åsikter och önskemål om hur hjälpen </a:t>
          </a:r>
        </a:p>
        <a:p xmlns:a="http://schemas.openxmlformats.org/drawingml/2006/main">
          <a:r>
            <a:rPr lang="sv-SE" sz="1050" dirty="0"/>
            <a:t>skall utföras?</a:t>
          </a:r>
        </a:p>
      </cdr:txBody>
    </cdr:sp>
  </cdr:relSizeAnchor>
</c:userShapes>
</file>

<file path=ppt/drawings/drawing5.xml><?xml version="1.0" encoding="utf-8"?>
<c:userShapes xmlns:c="http://schemas.openxmlformats.org/drawingml/2006/chart">
  <cdr:relSizeAnchor xmlns:cdr="http://schemas.openxmlformats.org/drawingml/2006/chartDrawing">
    <cdr:from>
      <cdr:x>0.02413</cdr:x>
      <cdr:y>0.25762</cdr:y>
    </cdr:from>
    <cdr:to>
      <cdr:x>0.42523</cdr:x>
      <cdr:y>0.36966</cdr:y>
    </cdr:to>
    <cdr:sp macro="" textlink="">
      <cdr:nvSpPr>
        <cdr:cNvPr id="2" name="textruta 1"/>
        <cdr:cNvSpPr txBox="1"/>
      </cdr:nvSpPr>
      <cdr:spPr>
        <a:xfrm xmlns:a="http://schemas.openxmlformats.org/drawingml/2006/main">
          <a:off x="167932" y="955358"/>
          <a:ext cx="2791497"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komma på avtalad </a:t>
          </a:r>
        </a:p>
        <a:p xmlns:a="http://schemas.openxmlformats.org/drawingml/2006/main">
          <a:r>
            <a:rPr lang="sv-SE" sz="1050" dirty="0"/>
            <a:t>tid?</a:t>
          </a:r>
        </a:p>
      </cdr:txBody>
    </cdr:sp>
  </cdr:relSizeAnchor>
  <cdr:relSizeAnchor xmlns:cdr="http://schemas.openxmlformats.org/drawingml/2006/chartDrawing">
    <cdr:from>
      <cdr:x>0.02426</cdr:x>
      <cdr:y>0.45378</cdr:y>
    </cdr:from>
    <cdr:to>
      <cdr:x>0.42895</cdr:x>
      <cdr:y>0.56582</cdr:y>
    </cdr:to>
    <cdr:sp macro="" textlink="">
      <cdr:nvSpPr>
        <cdr:cNvPr id="3" name="textruta 1"/>
        <cdr:cNvSpPr txBox="1"/>
      </cdr:nvSpPr>
      <cdr:spPr>
        <a:xfrm xmlns:a="http://schemas.openxmlformats.org/drawingml/2006/main">
          <a:off x="168841" y="1682798"/>
          <a:ext cx="2816468"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ha tillräckligt med tid </a:t>
          </a:r>
        </a:p>
        <a:p xmlns:a="http://schemas.openxmlformats.org/drawingml/2006/main">
          <a:r>
            <a:rPr lang="sv-SE" sz="1050" dirty="0"/>
            <a:t>för att kunna utföra sitt arbete hos dig?</a:t>
          </a:r>
        </a:p>
      </cdr:txBody>
    </cdr:sp>
  </cdr:relSizeAnchor>
  <cdr:relSizeAnchor xmlns:cdr="http://schemas.openxmlformats.org/drawingml/2006/chartDrawing">
    <cdr:from>
      <cdr:x>0.02374</cdr:x>
      <cdr:y>0.65799</cdr:y>
    </cdr:from>
    <cdr:to>
      <cdr:x>0.42771</cdr:x>
      <cdr:y>0.85718</cdr:y>
    </cdr:to>
    <cdr:sp macro="" textlink="">
      <cdr:nvSpPr>
        <cdr:cNvPr id="4" name="textruta 1"/>
        <cdr:cNvSpPr txBox="1"/>
      </cdr:nvSpPr>
      <cdr:spPr>
        <a:xfrm xmlns:a="http://schemas.openxmlformats.org/drawingml/2006/main">
          <a:off x="164470" y="2508834"/>
          <a:ext cx="2798525" cy="7594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meddela dig i förväg om tillfälliga förändringar? T.ex. byte av tid/dag, förseningar, personaländringar etc. </a:t>
          </a:r>
        </a:p>
      </cdr:txBody>
    </cdr:sp>
  </cdr:relSizeAnchor>
  <cdr:relSizeAnchor xmlns:cdr="http://schemas.openxmlformats.org/drawingml/2006/chartDrawing">
    <cdr:from>
      <cdr:x>0.02479</cdr:x>
      <cdr:y>0.08142</cdr:y>
    </cdr:from>
    <cdr:to>
      <cdr:x>0.42523</cdr:x>
      <cdr:y>0.19346</cdr:y>
    </cdr:to>
    <cdr:sp macro="" textlink="">
      <cdr:nvSpPr>
        <cdr:cNvPr id="5" name="textruta 1"/>
        <cdr:cNvSpPr txBox="1"/>
      </cdr:nvSpPr>
      <cdr:spPr>
        <a:xfrm xmlns:a="http://schemas.openxmlformats.org/drawingml/2006/main">
          <a:off x="172528" y="301924"/>
          <a:ext cx="2786901"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tycker du personalen utför sina arbetsuppgifter?</a:t>
          </a:r>
        </a:p>
      </cdr:txBody>
    </cdr:sp>
  </cdr:relSizeAnchor>
</c:userShapes>
</file>

<file path=ppt/drawings/drawing6.xml><?xml version="1.0" encoding="utf-8"?>
<c:userShapes xmlns:c="http://schemas.openxmlformats.org/drawingml/2006/chart">
  <cdr:relSizeAnchor xmlns:cdr="http://schemas.openxmlformats.org/drawingml/2006/chartDrawing">
    <cdr:from>
      <cdr:x>0.02374</cdr:x>
      <cdr:y>0.13777</cdr:y>
    </cdr:from>
    <cdr:to>
      <cdr:x>0.40727</cdr:x>
      <cdr:y>0.24981</cdr:y>
    </cdr:to>
    <cdr:sp macro="" textlink="">
      <cdr:nvSpPr>
        <cdr:cNvPr id="2" name="textruta 1"/>
        <cdr:cNvSpPr txBox="1"/>
      </cdr:nvSpPr>
      <cdr:spPr>
        <a:xfrm xmlns:a="http://schemas.openxmlformats.org/drawingml/2006/main">
          <a:off x="164469" y="525300"/>
          <a:ext cx="2656937"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personalen bemöta dig på ett </a:t>
          </a:r>
        </a:p>
        <a:p xmlns:a="http://schemas.openxmlformats.org/drawingml/2006/main">
          <a:r>
            <a:rPr lang="sv-SE" sz="1050" dirty="0"/>
            <a:t>bra sätt?</a:t>
          </a:r>
        </a:p>
      </cdr:txBody>
    </cdr:sp>
  </cdr:relSizeAnchor>
</c:userShapes>
</file>

<file path=ppt/drawings/drawing7.xml><?xml version="1.0" encoding="utf-8"?>
<c:userShapes xmlns:c="http://schemas.openxmlformats.org/drawingml/2006/chart">
  <cdr:relSizeAnchor xmlns:cdr="http://schemas.openxmlformats.org/drawingml/2006/chartDrawing">
    <cdr:from>
      <cdr:x>0.0208</cdr:x>
      <cdr:y>0.51967</cdr:y>
    </cdr:from>
    <cdr:to>
      <cdr:x>0.45469</cdr:x>
      <cdr:y>0.61096</cdr:y>
    </cdr:to>
    <cdr:sp macro="" textlink="">
      <cdr:nvSpPr>
        <cdr:cNvPr id="2" name="textruta 1"/>
        <cdr:cNvSpPr txBox="1"/>
      </cdr:nvSpPr>
      <cdr:spPr>
        <a:xfrm xmlns:a="http://schemas.openxmlformats.org/drawingml/2006/main">
          <a:off x="144049" y="1981428"/>
          <a:ext cx="3005561" cy="34807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dr:relSizeAnchor xmlns:cdr="http://schemas.openxmlformats.org/drawingml/2006/chartDrawing">
    <cdr:from>
      <cdr:x>0.02368</cdr:x>
      <cdr:y>0.4207</cdr:y>
    </cdr:from>
    <cdr:to>
      <cdr:x>0.42151</cdr:x>
      <cdr:y>0.53274</cdr:y>
    </cdr:to>
    <cdr:sp macro="" textlink="">
      <cdr:nvSpPr>
        <cdr:cNvPr id="3" name="textruta 1"/>
        <cdr:cNvSpPr txBox="1"/>
      </cdr:nvSpPr>
      <cdr:spPr>
        <a:xfrm xmlns:a="http://schemas.openxmlformats.org/drawingml/2006/main">
          <a:off x="164032" y="1604064"/>
          <a:ext cx="2755773" cy="4271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Händer det att du besväras av </a:t>
          </a:r>
        </a:p>
        <a:p xmlns:a="http://schemas.openxmlformats.org/drawingml/2006/main">
          <a:r>
            <a:rPr lang="sv-SE" sz="1050" dirty="0"/>
            <a:t>ensamhet?</a:t>
          </a:r>
        </a:p>
      </cdr:txBody>
    </cdr:sp>
  </cdr:relSizeAnchor>
  <cdr:relSizeAnchor xmlns:cdr="http://schemas.openxmlformats.org/drawingml/2006/chartDrawing">
    <cdr:from>
      <cdr:x>0.02231</cdr:x>
      <cdr:y>0.23878</cdr:y>
    </cdr:from>
    <cdr:to>
      <cdr:x>0.42895</cdr:x>
      <cdr:y>0.35082</cdr:y>
    </cdr:to>
    <cdr:sp macro="" textlink="">
      <cdr:nvSpPr>
        <cdr:cNvPr id="4" name="textruta 1"/>
        <cdr:cNvSpPr txBox="1"/>
      </cdr:nvSpPr>
      <cdr:spPr>
        <a:xfrm xmlns:a="http://schemas.openxmlformats.org/drawingml/2006/main">
          <a:off x="154542" y="910425"/>
          <a:ext cx="2816800"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Känner du förtroende för personalen </a:t>
          </a:r>
        </a:p>
        <a:p xmlns:a="http://schemas.openxmlformats.org/drawingml/2006/main">
          <a:r>
            <a:rPr lang="sv-SE" sz="1050" dirty="0"/>
            <a:t>som kommer hem till dig?</a:t>
          </a:r>
        </a:p>
      </cdr:txBody>
    </cdr:sp>
  </cdr:relSizeAnchor>
  <cdr:relSizeAnchor xmlns:cdr="http://schemas.openxmlformats.org/drawingml/2006/chartDrawing">
    <cdr:from>
      <cdr:x>0.02322</cdr:x>
      <cdr:y>0.08607</cdr:y>
    </cdr:from>
    <cdr:to>
      <cdr:x>0.43019</cdr:x>
      <cdr:y>0.19811</cdr:y>
    </cdr:to>
    <cdr:sp macro="" textlink="">
      <cdr:nvSpPr>
        <cdr:cNvPr id="5" name="textruta 1"/>
        <cdr:cNvSpPr txBox="1"/>
      </cdr:nvSpPr>
      <cdr:spPr>
        <a:xfrm xmlns:a="http://schemas.openxmlformats.org/drawingml/2006/main">
          <a:off x="161576" y="319178"/>
          <a:ext cx="2832359"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tryggt eller otryggt känns det att bo hemma med stöd från hemtjänsten?</a:t>
          </a:r>
        </a:p>
      </cdr:txBody>
    </cdr:sp>
  </cdr:relSizeAnchor>
  <cdr:relSizeAnchor xmlns:cdr="http://schemas.openxmlformats.org/drawingml/2006/chartDrawing">
    <cdr:from>
      <cdr:x>0.02067</cdr:x>
      <cdr:y>0.65082</cdr:y>
    </cdr:from>
    <cdr:to>
      <cdr:x>0.42053</cdr:x>
      <cdr:y>0.76286</cdr:y>
    </cdr:to>
    <cdr:sp macro="" textlink="">
      <cdr:nvSpPr>
        <cdr:cNvPr id="6" name="textruta 1"/>
        <cdr:cNvSpPr txBox="1"/>
      </cdr:nvSpPr>
      <cdr:spPr>
        <a:xfrm xmlns:a="http://schemas.openxmlformats.org/drawingml/2006/main">
          <a:off x="143198" y="2481503"/>
          <a:ext cx="2769835"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050" dirty="0"/>
            <a:t>Hur lätt eller svårt är det att få kontakt </a:t>
          </a:r>
        </a:p>
        <a:p xmlns:a="http://schemas.openxmlformats.org/drawingml/2006/main">
          <a:r>
            <a:rPr lang="sv-SE" sz="1050" dirty="0"/>
            <a:t>med hemtjänstpersonalen vid behov?</a:t>
          </a:r>
        </a:p>
      </cdr:txBody>
    </cdr:sp>
  </cdr:relSizeAnchor>
  <cdr:relSizeAnchor xmlns:cdr="http://schemas.openxmlformats.org/drawingml/2006/chartDrawing">
    <cdr:from>
      <cdr:x>0.02096</cdr:x>
      <cdr:y>0.75259</cdr:y>
    </cdr:from>
    <cdr:to>
      <cdr:x>0.42362</cdr:x>
      <cdr:y>0.87708</cdr:y>
    </cdr:to>
    <cdr:sp macro="" textlink="">
      <cdr:nvSpPr>
        <cdr:cNvPr id="7" name="textruta 1"/>
        <cdr:cNvSpPr txBox="1"/>
      </cdr:nvSpPr>
      <cdr:spPr>
        <a:xfrm xmlns:a="http://schemas.openxmlformats.org/drawingml/2006/main">
          <a:off x="145218" y="2869551"/>
          <a:ext cx="2789231" cy="474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denna fråga</a:t>
          </a:r>
        </a:p>
      </cdr:txBody>
    </cdr:sp>
  </cdr:relSizeAnchor>
</c:userShapes>
</file>

<file path=ppt/drawings/drawing8.xml><?xml version="1.0" encoding="utf-8"?>
<c:userShapes xmlns:c="http://schemas.openxmlformats.org/drawingml/2006/chart">
  <cdr:relSizeAnchor xmlns:cdr="http://schemas.openxmlformats.org/drawingml/2006/chartDrawing">
    <cdr:from>
      <cdr:x>0.0193</cdr:x>
      <cdr:y>0.14655</cdr:y>
    </cdr:from>
    <cdr:to>
      <cdr:x>0.4146</cdr:x>
      <cdr:y>0.30216</cdr:y>
    </cdr:to>
    <cdr:sp macro="" textlink="">
      <cdr:nvSpPr>
        <cdr:cNvPr id="2" name="textruta 1"/>
        <cdr:cNvSpPr txBox="1"/>
      </cdr:nvSpPr>
      <cdr:spPr>
        <a:xfrm xmlns:a="http://schemas.openxmlformats.org/drawingml/2006/main">
          <a:off x="133607" y="558777"/>
          <a:ext cx="2736501" cy="5933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nöjd eller missnöjd är du</a:t>
          </a:r>
        </a:p>
        <a:p xmlns:a="http://schemas.openxmlformats.org/drawingml/2006/main">
          <a:r>
            <a:rPr lang="sv-SE" sz="1050" dirty="0"/>
            <a:t>sammantaget med den hemtjänst </a:t>
          </a:r>
        </a:p>
        <a:p xmlns:a="http://schemas.openxmlformats.org/drawingml/2006/main">
          <a:r>
            <a:rPr lang="sv-SE" sz="1050" dirty="0"/>
            <a:t>du har? </a:t>
          </a:r>
        </a:p>
      </cdr:txBody>
    </cdr:sp>
  </cdr:relSizeAnchor>
  <cdr:relSizeAnchor xmlns:cdr="http://schemas.openxmlformats.org/drawingml/2006/chartDrawing">
    <cdr:from>
      <cdr:x>0.02107</cdr:x>
      <cdr:y>0.70251</cdr:y>
    </cdr:from>
    <cdr:to>
      <cdr:x>0.41212</cdr:x>
      <cdr:y>0.827</cdr:y>
    </cdr:to>
    <cdr:sp macro="" textlink="">
      <cdr:nvSpPr>
        <cdr:cNvPr id="3" name="textruta 1"/>
        <cdr:cNvSpPr txBox="1"/>
      </cdr:nvSpPr>
      <cdr:spPr>
        <a:xfrm xmlns:a="http://schemas.openxmlformats.org/drawingml/2006/main">
          <a:off x="146649" y="2605178"/>
          <a:ext cx="272153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nöjd eller ganska nöjd som redovisas som positiva svar på denna fråga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2018-08-20</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2018-08-20</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Nacka_Nyponrosens hemtjänst AB (minst 7 svarande)</a:t>
            </a:r>
            <a:endParaRPr lang="sv-SE" dirty="0"/>
          </a:p>
          <a:p>
            <a:r>
              <a:rPr lang="sv-SE" dirty="0"/>
              <a:t>Hemtjänst</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kontakter med kommunen</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8" name="D10"/>
          <p:cNvGraphicFramePr>
            <a:graphicFrameLocks noGrp="1"/>
          </p:cNvGraphicFramePr>
          <p:nvPr>
            <p:ph sz="quarter" idx="13"/>
            <p:extLst>
              <p:ext uri="{D42A27DB-BD31-4B8C-83A1-F6EECF244321}">
                <p14:modId xmlns:p14="http://schemas.microsoft.com/office/powerpoint/2010/main" val="2056855942"/>
              </p:ext>
            </p:extLst>
          </p:nvPr>
        </p:nvGraphicFramePr>
        <p:xfrm>
          <a:off x="801688" y="1992701"/>
          <a:ext cx="6936206" cy="38042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inflytande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graphicFrame>
        <p:nvGraphicFramePr>
          <p:cNvPr id="7" name="D11"/>
          <p:cNvGraphicFramePr>
            <a:graphicFrameLocks noGrp="1"/>
          </p:cNvGraphicFramePr>
          <p:nvPr>
            <p:ph sz="quarter" idx="13"/>
            <p:extLst>
              <p:ext uri="{D42A27DB-BD31-4B8C-83A1-F6EECF244321}">
                <p14:modId xmlns:p14="http://schemas.microsoft.com/office/powerpoint/2010/main" val="884000010"/>
              </p:ext>
            </p:extLst>
          </p:nvPr>
        </p:nvGraphicFramePr>
        <p:xfrm>
          <a:off x="801689" y="1984075"/>
          <a:ext cx="6918954"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hjälpens utförande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7" name="D12"/>
          <p:cNvGraphicFramePr>
            <a:graphicFrameLocks noGrp="1"/>
          </p:cNvGraphicFramePr>
          <p:nvPr>
            <p:ph sz="quarter" idx="13"/>
            <p:extLst>
              <p:ext uri="{D42A27DB-BD31-4B8C-83A1-F6EECF244321}">
                <p14:modId xmlns:p14="http://schemas.microsoft.com/office/powerpoint/2010/main" val="231123240"/>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bemötande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3"/>
          <p:cNvGraphicFramePr>
            <a:graphicFrameLocks noGrp="1"/>
          </p:cNvGraphicFramePr>
          <p:nvPr>
            <p:ph sz="quarter" idx="13"/>
            <p:extLst>
              <p:ext uri="{D42A27DB-BD31-4B8C-83A1-F6EECF244321}">
                <p14:modId xmlns:p14="http://schemas.microsoft.com/office/powerpoint/2010/main" val="236049178"/>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trygghet och tillgänglighet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17" name="D14"/>
          <p:cNvGraphicFramePr>
            <a:graphicFrameLocks noGrp="1"/>
          </p:cNvGraphicFramePr>
          <p:nvPr>
            <p:ph sz="quarter" idx="13"/>
            <p:extLst>
              <p:ext uri="{D42A27DB-BD31-4B8C-83A1-F6EECF244321}">
                <p14:modId xmlns:p14="http://schemas.microsoft.com/office/powerpoint/2010/main" val="2643823817"/>
              </p:ext>
            </p:extLst>
          </p:nvPr>
        </p:nvGraphicFramePr>
        <p:xfrm>
          <a:off x="810883" y="1984076"/>
          <a:ext cx="6927012"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520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hemtjänsten i sin helhet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6"/>
          <p:cNvGraphicFramePr>
            <a:graphicFrameLocks noGrp="1"/>
          </p:cNvGraphicFramePr>
          <p:nvPr>
            <p:ph sz="quarter" idx="13"/>
            <p:extLst>
              <p:ext uri="{D42A27DB-BD31-4B8C-83A1-F6EECF244321}">
                <p14:modId xmlns:p14="http://schemas.microsoft.com/office/powerpoint/2010/main" val="4251623967"/>
              </p:ext>
            </p:extLst>
          </p:nvPr>
        </p:nvGraphicFramePr>
        <p:xfrm>
          <a:off x="823925" y="1984075"/>
          <a:ext cx="6922596"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39677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17</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3346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18</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1273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7893738"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body" sz="quarter" idx="13"/>
          </p:nvPr>
        </p:nvSpPr>
        <p:spPr/>
        <p:txBody>
          <a:bodyPr/>
          <a:lstStyle/>
          <a:p>
            <a:pPr lvl="0"/>
            <a:r>
              <a:rPr lang="sv-SE" sz="1900" b="0" dirty="0"/>
              <a:t>Resultat redovisas som andelen positiva, d v s andelen i procent av de svarande som avgivit ett positivt svar. För närmare redovisning av vilka svarsalternativ som klassas som positiva, se mer om undersökningen samt enkäten på </a:t>
            </a:r>
          </a:p>
          <a:p>
            <a:pPr lvl="0"/>
            <a:r>
              <a:rPr lang="sv-SE" sz="1900" b="0" dirty="0">
                <a:hlinkClick r:id="rId2"/>
              </a:rPr>
              <a:t>www.socialstyrelsen.se/aldreundersokning</a:t>
            </a:r>
            <a:r>
              <a:rPr lang="sv-SE" sz="1900" b="0" dirty="0"/>
              <a:t> </a:t>
            </a:r>
          </a:p>
          <a:p>
            <a:pPr lvl="3"/>
            <a:r>
              <a:rPr lang="sv-SE" sz="1900" dirty="0"/>
              <a:t/>
            </a:r>
            <a:br>
              <a:rPr lang="sv-SE" sz="1900" dirty="0"/>
            </a:br>
            <a:endParaRPr lang="sv-SE" sz="1900"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sp>
        <p:nvSpPr>
          <p:cNvPr id="8" name="Rubrik 1"/>
          <p:cNvSpPr txBox="1">
            <a:spLocks/>
          </p:cNvSpPr>
          <p:nvPr/>
        </p:nvSpPr>
        <p:spPr>
          <a:xfrm>
            <a:off x="801686" y="687600"/>
            <a:ext cx="7646278" cy="1296144"/>
          </a:xfrm>
          <a:prstGeom prst="rect">
            <a:avLst/>
          </a:prstGeom>
        </p:spPr>
        <p:txBody>
          <a:bodyPr vert="horz" lIns="0" tIns="0" rIns="0" bIns="0" rtlCol="0" anchor="t" anchorCtr="0">
            <a:noAutofit/>
          </a:bodyPr>
          <a:lstStyle/>
          <a:p>
            <a:pPr lvl="0">
              <a:spcBef>
                <a:spcPct val="0"/>
              </a:spcBef>
              <a:defRPr/>
            </a:pPr>
            <a:r>
              <a:rPr lang="sv-SE" sz="3300" b="1" spc="-30" dirty="0">
                <a:solidFill>
                  <a:schemeClr val="accent4"/>
                </a:solidFill>
                <a:latin typeface="+mj-lt"/>
                <a:ea typeface="+mj-ea"/>
                <a:cs typeface="+mj-cs"/>
              </a:rPr>
              <a:t>Resultaten för er verksamhet/område, forts.</a:t>
            </a:r>
          </a:p>
        </p:txBody>
      </p:sp>
    </p:spTree>
    <p:extLst>
      <p:ext uri="{BB962C8B-B14F-4D97-AF65-F5344CB8AC3E}">
        <p14:creationId xmlns:p14="http://schemas.microsoft.com/office/powerpoint/2010/main" val="278076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smtClean="0"/>
              <a:t>Totalt svarade 87 390 personer på årets enkät för äldre med hemtjänst, vilket är 59,8% av de tillfrågade.</a:t>
            </a:r>
            <a:endParaRPr lang="sv-SE" sz="1900" b="0" dirty="0"/>
          </a:p>
          <a:p>
            <a:r>
              <a:rPr lang="sv-SE" sz="1900" b="0" smtClean="0"/>
              <a:t>Andelen svarande för Nacka_Nyponrosens hemtjänst AB var mellan 40 - 60%.</a:t>
            </a:r>
            <a:endParaRPr lang="sv-SE" sz="1900" b="0" dirty="0"/>
          </a:p>
          <a:p>
            <a:pPr lvl="1">
              <a:spcBef>
                <a:spcPts val="800"/>
              </a:spcBef>
              <a:spcAft>
                <a:spcPts val="0"/>
              </a:spcAft>
              <a:buSzPct val="115000"/>
            </a:pPr>
            <a:r>
              <a:rPr lang="sv-SE" dirty="0"/>
              <a:t>Deltagandet i er verksamhet/område redovisas som procentandel i intervall för att enskild persons svar inte ska riskera att röjas. </a:t>
            </a:r>
          </a:p>
          <a:p>
            <a:pPr lvl="3"/>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9" name="D6"/>
          <p:cNvGraphicFramePr>
            <a:graphicFrameLocks/>
          </p:cNvGraphicFramePr>
          <p:nvPr>
            <p:extLst>
              <p:ext uri="{D42A27DB-BD31-4B8C-83A1-F6EECF244321}">
                <p14:modId xmlns:p14="http://schemas.microsoft.com/office/powerpoint/2010/main" val="334941913"/>
              </p:ext>
            </p:extLst>
          </p:nvPr>
        </p:nvGraphicFramePr>
        <p:xfrm>
          <a:off x="801688" y="2110746"/>
          <a:ext cx="6959600" cy="3686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8" name="D7"/>
          <p:cNvGraphicFramePr>
            <a:graphicFrameLocks/>
          </p:cNvGraphicFramePr>
          <p:nvPr>
            <p:extLst>
              <p:ext uri="{D42A27DB-BD31-4B8C-83A1-F6EECF244321}">
                <p14:modId xmlns:p14="http://schemas.microsoft.com/office/powerpoint/2010/main" val="3360371558"/>
              </p:ext>
            </p:extLst>
          </p:nvPr>
        </p:nvGraphicFramePr>
        <p:xfrm>
          <a:off x="801688" y="2058987"/>
          <a:ext cx="6959600" cy="36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176255" cy="1296144"/>
          </a:xfrm>
        </p:spPr>
        <p:txBody>
          <a:bodyPr/>
          <a:lstStyle/>
          <a:p>
            <a:r>
              <a:rPr lang="sv-SE" spc="-30" dirty="0"/>
              <a:t>Hur nöjd eller missnöjd är du </a:t>
            </a:r>
            <a:r>
              <a:rPr lang="sv-SE" spc="-30" dirty="0" err="1"/>
              <a:t>samman-</a:t>
            </a:r>
            <a:r>
              <a:rPr lang="sv-SE" dirty="0" err="1"/>
              <a:t>taget</a:t>
            </a:r>
            <a:r>
              <a:rPr lang="sv-SE" dirty="0"/>
              <a:t> med den hemtjänst du har?</a:t>
            </a:r>
          </a:p>
        </p:txBody>
      </p:sp>
      <p:graphicFrame>
        <p:nvGraphicFramePr>
          <p:cNvPr id="6" name="CH8"/>
          <p:cNvGraphicFramePr>
            <a:graphicFrameLocks/>
          </p:cNvGraphicFramePr>
          <p:nvPr>
            <p:extLst>
              <p:ext uri="{D42A27DB-BD31-4B8C-83A1-F6EECF244321}">
                <p14:modId xmlns:p14="http://schemas.microsoft.com/office/powerpoint/2010/main" val="2654694736"/>
              </p:ext>
            </p:extLst>
          </p:nvPr>
        </p:nvGraphicFramePr>
        <p:xfrm>
          <a:off x="1937982" y="2128838"/>
          <a:ext cx="5188032" cy="35991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4470</TotalTime>
  <Words>901</Words>
  <Application>Microsoft Office PowerPoint</Application>
  <PresentationFormat>Bildspel på skärmen (4:3)</PresentationFormat>
  <Paragraphs>116</Paragraphs>
  <Slides>19</Slides>
  <Notes>1</Notes>
  <HiddenSlides>0</HiddenSlides>
  <MMClips>0</MMClips>
  <ScaleCrop>false</ScaleCrop>
  <HeadingPairs>
    <vt:vector size="4" baseType="variant">
      <vt:variant>
        <vt:lpstr>Tema</vt:lpstr>
      </vt:variant>
      <vt:variant>
        <vt:i4>3</vt:i4>
      </vt:variant>
      <vt:variant>
        <vt:lpstr>Bildrubriker</vt:lpstr>
      </vt:variant>
      <vt:variant>
        <vt:i4>19</vt:i4>
      </vt:variant>
    </vt:vector>
  </HeadingPairs>
  <TitlesOfParts>
    <vt:vector size="22" baseType="lpstr">
      <vt:lpstr>SoS-PPT-svensk</vt:lpstr>
      <vt:lpstr>Anpassad formgivning</vt:lpstr>
      <vt:lpstr>1_Anpassad formgivning</vt:lpstr>
      <vt:lpstr>Så tycker de äldre om äldreomsorgen 2018  </vt:lpstr>
      <vt:lpstr>Resultaten för er verksamhet/område</vt:lpstr>
      <vt:lpstr>PowerPoint-presentation</vt:lpstr>
      <vt:lpstr>Deltagare</vt:lpstr>
      <vt:lpstr>Resultatöversikt år 2018</vt:lpstr>
      <vt:lpstr>De fem frågor där andelen positiva svar är högst</vt:lpstr>
      <vt:lpstr>De fem frågor där andelen positiva svar är lägst</vt:lpstr>
      <vt:lpstr>Hur nöjd eller missnöjd är du samman-taget med den hemtjänst du har?</vt:lpstr>
      <vt:lpstr>Samtliga frågor med referensvärden  </vt:lpstr>
      <vt:lpstr>Andel positiva svar inom området kontakter med kommunen</vt:lpstr>
      <vt:lpstr>Andel positiva svar inom området inflytande</vt:lpstr>
      <vt:lpstr>Andel positiva svar inom området hjälpens utförande</vt:lpstr>
      <vt:lpstr>Andel positiva svar inom området bemötande</vt:lpstr>
      <vt:lpstr>Andel positiva svar inom området trygghet och tillgänglighet</vt:lpstr>
      <vt:lpstr>Andel positiva svar inom området hemtjänsten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362</cp:revision>
  <cp:lastPrinted>2014-08-07T08:24:06Z</cp:lastPrinted>
  <dcterms:created xsi:type="dcterms:W3CDTF">2014-06-27T06:29:47Z</dcterms:created>
  <dcterms:modified xsi:type="dcterms:W3CDTF">2018-08-20T09:52:47Z</dcterms:modified>
</cp:coreProperties>
</file>