
<file path=[Content_Types].xml><?xml version="1.0" encoding="utf-8"?>
<Types xmlns="http://schemas.openxmlformats.org/package/2006/content-types">
  <Default Extension="xlsm" ContentType="application/vnd.ms-excel.sheet.macroEnabled.12"/>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drawings/drawing4.xml" ContentType="application/vnd.openxmlformats-officedocument.drawingml.chartshapes+xml"/>
  <Override PartName="/ppt/charts/chart10.xml" ContentType="application/vnd.openxmlformats-officedocument.drawingml.chart+xml"/>
  <Override PartName="/ppt/drawings/drawing5.xml" ContentType="application/vnd.openxmlformats-officedocument.drawingml.chartshapes+xml"/>
  <Override PartName="/ppt/charts/chart11.xml" ContentType="application/vnd.openxmlformats-officedocument.drawingml.char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0" r:id="rId2"/>
    <p:sldMasterId id="2147483712" r:id="rId3"/>
  </p:sldMasterIdLst>
  <p:notesMasterIdLst>
    <p:notesMasterId r:id="rId25"/>
  </p:notesMasterIdLst>
  <p:handoutMasterIdLst>
    <p:handoutMasterId r:id="rId26"/>
  </p:handoutMasterIdLst>
  <p:sldIdLst>
    <p:sldId id="277" r:id="rId4"/>
    <p:sldId id="322" r:id="rId5"/>
    <p:sldId id="323" r:id="rId6"/>
    <p:sldId id="324" r:id="rId7"/>
    <p:sldId id="259" r:id="rId8"/>
    <p:sldId id="319" r:id="rId9"/>
    <p:sldId id="280" r:id="rId10"/>
    <p:sldId id="284" r:id="rId11"/>
    <p:sldId id="285" r:id="rId12"/>
    <p:sldId id="286" r:id="rId13"/>
    <p:sldId id="318" r:id="rId14"/>
    <p:sldId id="289" r:id="rId15"/>
    <p:sldId id="257" r:id="rId16"/>
    <p:sldId id="290" r:id="rId17"/>
    <p:sldId id="291" r:id="rId18"/>
    <p:sldId id="292" r:id="rId19"/>
    <p:sldId id="293" r:id="rId20"/>
    <p:sldId id="294" r:id="rId21"/>
    <p:sldId id="295" r:id="rId22"/>
    <p:sldId id="296" r:id="rId23"/>
    <p:sldId id="270" r:id="rId24"/>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6">
          <p15:clr>
            <a:srgbClr val="A4A3A4"/>
          </p15:clr>
        </p15:guide>
        <p15:guide id="2" orient="horz" pos="3908">
          <p15:clr>
            <a:srgbClr val="A4A3A4"/>
          </p15:clr>
        </p15:guide>
        <p15:guide id="3" orient="horz" pos="3566">
          <p15:clr>
            <a:srgbClr val="A4A3A4"/>
          </p15:clr>
        </p15:guide>
        <p15:guide id="4" orient="horz" pos="1341">
          <p15:clr>
            <a:srgbClr val="A4A3A4"/>
          </p15:clr>
        </p15:guide>
        <p15:guide id="5" orient="horz" pos="443">
          <p15:clr>
            <a:srgbClr val="A4A3A4"/>
          </p15:clr>
        </p15:guide>
        <p15:guide id="6" pos="511">
          <p15:clr>
            <a:srgbClr val="A4A3A4"/>
          </p15:clr>
        </p15:guide>
        <p15:guide id="7" pos="4889">
          <p15:clr>
            <a:srgbClr val="A4A3A4"/>
          </p15:clr>
        </p15:guide>
        <p15:guide id="8" pos="2143">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7363"/>
    <a:srgbClr val="FFFFFF"/>
    <a:srgbClr val="3F9C35"/>
    <a:srgbClr val="D3BF96"/>
    <a:srgbClr val="E98300"/>
    <a:srgbClr val="ED8B00"/>
    <a:srgbClr val="A5ACAF"/>
    <a:srgbClr val="3DB7E4"/>
    <a:srgbClr val="A2AAAD"/>
    <a:srgbClr val="DAD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11" autoAdjust="0"/>
    <p:restoredTop sz="94713" autoAdjust="0"/>
  </p:normalViewPr>
  <p:slideViewPr>
    <p:cSldViewPr snapToGrid="0" showGuides="1">
      <p:cViewPr varScale="1">
        <p:scale>
          <a:sx n="69" d="100"/>
          <a:sy n="69" d="100"/>
        </p:scale>
        <p:origin x="1656" y="66"/>
      </p:cViewPr>
      <p:guideLst>
        <p:guide orient="horz" pos="1256"/>
        <p:guide orient="horz" pos="3908"/>
        <p:guide orient="horz" pos="3566"/>
        <p:guide orient="horz" pos="1341"/>
        <p:guide orient="horz" pos="443"/>
        <p:guide pos="511"/>
        <p:guide pos="4889"/>
        <p:guide pos="214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4020" y="-9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Macro-Enabled_Worksheet.xlsm"/></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Macro-Enabled_Worksheet9.xlsm"/></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Macro-Enabled_Worksheet10.xlsm"/></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Macro-Enabled_Worksheet1.xlsm"/></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Macro-Enabled_Worksheet2.xlsm"/></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Macro-Enabled_Worksheet3.xlsm"/></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Macro-Enabled_Worksheet4.xlsm"/></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Macro-Enabled_Worksheet5.xlsm"/></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Macro-Enabled_Worksheet6.xlsm"/></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Macro-Enabled_Worksheet7.xlsm"/></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Macro-Enabled_Worksheet8.xlsm"/></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7E-2"/>
          <c:w val="0.55905569285591161"/>
          <c:h val="0.7891786215079275"/>
        </c:manualLayout>
      </c:layout>
      <c:barChart>
        <c:barDir val="bar"/>
        <c:grouping val="clustered"/>
        <c:varyColors val="0"/>
        <c:ser>
          <c:idx val="0"/>
          <c:order val="0"/>
          <c:tx>
            <c:strRef>
              <c:f>Blad1!$B$1</c:f>
              <c:strCache>
                <c:ptCount val="1"/>
                <c:pt idx="0">
                  <c:v>Gammeluddshemmet</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Tycker att maten smakar bra</c:v>
                </c:pt>
                <c:pt idx="1">
                  <c:v>Är sammantaget nöjd med äldreboendet</c:v>
                </c:pt>
                <c:pt idx="2">
                  <c:v>Känner förtroende för personalen</c:v>
                </c:pt>
                <c:pt idx="3">
                  <c:v>Känner sig trygg på sitt äldreboende</c:v>
                </c:pt>
                <c:pt idx="4">
                  <c:v>Får bra bemötande från personalen</c:v>
                </c:pt>
              </c:strCache>
            </c:strRef>
          </c:cat>
          <c:val>
            <c:numRef>
              <c:f>Blad1!$B$2:$B$6</c:f>
              <c:numCache>
                <c:formatCode>General</c:formatCode>
                <c:ptCount val="5"/>
                <c:pt idx="0">
                  <c:v>83</c:v>
                </c:pt>
                <c:pt idx="1">
                  <c:v>92</c:v>
                </c:pt>
                <c:pt idx="2">
                  <c:v>92</c:v>
                </c:pt>
                <c:pt idx="3">
                  <c:v>92</c:v>
                </c:pt>
                <c:pt idx="4">
                  <c:v>100</c:v>
                </c:pt>
              </c:numCache>
            </c:numRef>
          </c:val>
          <c:extLst>
            <c:ext xmlns:c16="http://schemas.microsoft.com/office/drawing/2014/chart" uri="{C3380CC4-5D6E-409C-BE32-E72D297353CC}">
              <c16:uniqueId val="{00000000-E207-4016-88DD-4CAF5BB52528}"/>
            </c:ext>
          </c:extLst>
        </c:ser>
        <c:dLbls>
          <c:showLegendKey val="0"/>
          <c:showVal val="0"/>
          <c:showCatName val="0"/>
          <c:showSerName val="0"/>
          <c:showPercent val="0"/>
          <c:showBubbleSize val="0"/>
        </c:dLbls>
        <c:gapWidth val="100"/>
        <c:axId val="147339904"/>
        <c:axId val="147362176"/>
      </c:barChart>
      <c:catAx>
        <c:axId val="147339904"/>
        <c:scaling>
          <c:orientation val="minMax"/>
        </c:scaling>
        <c:delete val="1"/>
        <c:axPos val="l"/>
        <c:numFmt formatCode="000\ 00" sourceLinked="0"/>
        <c:majorTickMark val="in"/>
        <c:minorTickMark val="none"/>
        <c:tickLblPos val="none"/>
        <c:crossAx val="147362176"/>
        <c:crosses val="autoZero"/>
        <c:auto val="1"/>
        <c:lblAlgn val="l"/>
        <c:lblOffset val="100"/>
        <c:noMultiLvlLbl val="0"/>
      </c:catAx>
      <c:valAx>
        <c:axId val="147362176"/>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31076484647940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147339904"/>
        <c:crosses val="autoZero"/>
        <c:crossBetween val="between"/>
        <c:majorUnit val="20"/>
      </c:valAx>
      <c:spPr>
        <a:solidFill>
          <a:srgbClr val="FFFFFF"/>
        </a:solidFill>
        <a:ln w="25400" cmpd="sng">
          <a:solidFill>
            <a:schemeClr val="tx1"/>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Gammeluddshemmet</c:v>
                </c:pt>
              </c:strCache>
            </c:strRef>
          </c:tx>
          <c:spPr>
            <a:solidFill>
              <a:srgbClr val="635549"/>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Blad1!$B$2:$B$4</c:f>
              <c:numCache>
                <c:formatCode>General</c:formatCode>
                <c:ptCount val="3"/>
                <c:pt idx="0">
                  <c:v>75</c:v>
                </c:pt>
                <c:pt idx="1">
                  <c:v>83</c:v>
                </c:pt>
                <c:pt idx="2">
                  <c:v>83</c:v>
                </c:pt>
              </c:numCache>
            </c:numRef>
          </c:val>
          <c:extLst>
            <c:ext xmlns:c16="http://schemas.microsoft.com/office/drawing/2014/chart" uri="{C3380CC4-5D6E-409C-BE32-E72D297353CC}">
              <c16:uniqueId val="{00000000-83C2-484A-A561-668B5B0B4F8A}"/>
            </c:ext>
          </c:extLst>
        </c:ser>
        <c:ser>
          <c:idx val="1"/>
          <c:order val="1"/>
          <c:tx>
            <c:strRef>
              <c:f>Blad1!$C$1</c:f>
              <c:strCache>
                <c:ptCount val="1"/>
                <c:pt idx="0">
                  <c:v>Nacka</c:v>
                </c:pt>
              </c:strCache>
            </c:strRef>
          </c:tx>
          <c:spPr>
            <a:solidFill>
              <a:schemeClr val="accent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Blad1!$C$2:$C$4</c:f>
              <c:numCache>
                <c:formatCode>General</c:formatCode>
                <c:ptCount val="3"/>
                <c:pt idx="0">
                  <c:v>79</c:v>
                </c:pt>
                <c:pt idx="1">
                  <c:v>52</c:v>
                </c:pt>
                <c:pt idx="2">
                  <c:v>70</c:v>
                </c:pt>
              </c:numCache>
            </c:numRef>
          </c:val>
          <c:extLst>
            <c:ext xmlns:c16="http://schemas.microsoft.com/office/drawing/2014/chart" uri="{C3380CC4-5D6E-409C-BE32-E72D297353CC}">
              <c16:uniqueId val="{00000001-83C2-484A-A561-668B5B0B4F8A}"/>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Blad1!$D$2:$D$4</c:f>
              <c:numCache>
                <c:formatCode>General</c:formatCode>
                <c:ptCount val="3"/>
                <c:pt idx="0">
                  <c:v>80</c:v>
                </c:pt>
                <c:pt idx="1">
                  <c:v>51</c:v>
                </c:pt>
                <c:pt idx="2">
                  <c:v>76</c:v>
                </c:pt>
              </c:numCache>
            </c:numRef>
          </c:val>
          <c:extLst>
            <c:ext xmlns:c16="http://schemas.microsoft.com/office/drawing/2014/chart" uri="{C3380CC4-5D6E-409C-BE32-E72D297353CC}">
              <c16:uniqueId val="{00000002-83C2-484A-A561-668B5B0B4F8A}"/>
            </c:ext>
          </c:extLst>
        </c:ser>
        <c:ser>
          <c:idx val="3"/>
          <c:order val="3"/>
          <c:tx>
            <c:strRef>
              <c:f>Blad1!$E$1</c:f>
              <c:strCache>
                <c:ptCount val="1"/>
                <c:pt idx="0">
                  <c:v>Riket</c:v>
                </c:pt>
              </c:strCache>
            </c:strRef>
          </c:tx>
          <c:spPr>
            <a:solidFill>
              <a:srgbClr val="E983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Blad1!$E$2:$E$4</c:f>
              <c:numCache>
                <c:formatCode>General</c:formatCode>
                <c:ptCount val="3"/>
                <c:pt idx="0">
                  <c:v>84</c:v>
                </c:pt>
                <c:pt idx="1">
                  <c:v>57</c:v>
                </c:pt>
                <c:pt idx="2">
                  <c:v>76</c:v>
                </c:pt>
              </c:numCache>
            </c:numRef>
          </c:val>
          <c:extLst>
            <c:ext xmlns:c16="http://schemas.microsoft.com/office/drawing/2014/chart" uri="{C3380CC4-5D6E-409C-BE32-E72D297353CC}">
              <c16:uniqueId val="{00000003-83C2-484A-A561-668B5B0B4F8A}"/>
            </c:ext>
          </c:extLst>
        </c:ser>
        <c:dLbls>
          <c:showLegendKey val="0"/>
          <c:showVal val="0"/>
          <c:showCatName val="0"/>
          <c:showSerName val="0"/>
          <c:showPercent val="0"/>
          <c:showBubbleSize val="0"/>
        </c:dLbls>
        <c:gapWidth val="100"/>
        <c:axId val="201702400"/>
        <c:axId val="201732864"/>
      </c:barChart>
      <c:catAx>
        <c:axId val="201702400"/>
        <c:scaling>
          <c:orientation val="minMax"/>
        </c:scaling>
        <c:delete val="1"/>
        <c:axPos val="l"/>
        <c:numFmt formatCode="General" sourceLinked="0"/>
        <c:majorTickMark val="in"/>
        <c:minorTickMark val="none"/>
        <c:tickLblPos val="none"/>
        <c:crossAx val="201732864"/>
        <c:crosses val="autoZero"/>
        <c:auto val="1"/>
        <c:lblAlgn val="ctr"/>
        <c:lblOffset val="100"/>
        <c:noMultiLvlLbl val="0"/>
      </c:catAx>
      <c:valAx>
        <c:axId val="201732864"/>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5948512550264"/>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20170240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96167883211714"/>
          <c:y val="3.7671232876713014E-2"/>
          <c:w val="0.52438416000919597"/>
          <c:h val="0.7891786215079275"/>
        </c:manualLayout>
      </c:layout>
      <c:barChart>
        <c:barDir val="bar"/>
        <c:grouping val="clustered"/>
        <c:varyColors val="0"/>
        <c:ser>
          <c:idx val="0"/>
          <c:order val="0"/>
          <c:tx>
            <c:strRef>
              <c:f>Blad1!$B$1</c:f>
              <c:strCache>
                <c:ptCount val="1"/>
                <c:pt idx="0">
                  <c:v>Gammeluddshemmet</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Blad1!$B$2:$B$3</c:f>
              <c:numCache>
                <c:formatCode>General</c:formatCode>
                <c:ptCount val="2"/>
                <c:pt idx="0">
                  <c:v>25</c:v>
                </c:pt>
                <c:pt idx="1">
                  <c:v>92</c:v>
                </c:pt>
              </c:numCache>
            </c:numRef>
          </c:val>
          <c:extLst>
            <c:ext xmlns:c16="http://schemas.microsoft.com/office/drawing/2014/chart" uri="{C3380CC4-5D6E-409C-BE32-E72D297353CC}">
              <c16:uniqueId val="{00000000-B047-4DE8-8902-F7E3ED8C769D}"/>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Blad1!$C$2:$C$3</c:f>
              <c:numCache>
                <c:formatCode>General</c:formatCode>
                <c:ptCount val="2"/>
                <c:pt idx="0">
                  <c:v>44</c:v>
                </c:pt>
                <c:pt idx="1">
                  <c:v>82</c:v>
                </c:pt>
              </c:numCache>
            </c:numRef>
          </c:val>
          <c:extLst>
            <c:ext xmlns:c16="http://schemas.microsoft.com/office/drawing/2014/chart" uri="{C3380CC4-5D6E-409C-BE32-E72D297353CC}">
              <c16:uniqueId val="{00000001-B047-4DE8-8902-F7E3ED8C769D}"/>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Blad1!$D$2:$D$3</c:f>
              <c:numCache>
                <c:formatCode>General</c:formatCode>
                <c:ptCount val="2"/>
                <c:pt idx="0">
                  <c:v>48</c:v>
                </c:pt>
                <c:pt idx="1">
                  <c:v>81</c:v>
                </c:pt>
              </c:numCache>
            </c:numRef>
          </c:val>
          <c:extLst>
            <c:ext xmlns:c16="http://schemas.microsoft.com/office/drawing/2014/chart" uri="{C3380CC4-5D6E-409C-BE32-E72D297353CC}">
              <c16:uniqueId val="{00000002-B047-4DE8-8902-F7E3ED8C769D}"/>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Blad1!$E$2:$E$3</c:f>
              <c:numCache>
                <c:formatCode>General</c:formatCode>
                <c:ptCount val="2"/>
                <c:pt idx="0">
                  <c:v>47</c:v>
                </c:pt>
                <c:pt idx="1">
                  <c:v>82</c:v>
                </c:pt>
              </c:numCache>
            </c:numRef>
          </c:val>
          <c:extLst>
            <c:ext xmlns:c16="http://schemas.microsoft.com/office/drawing/2014/chart" uri="{C3380CC4-5D6E-409C-BE32-E72D297353CC}">
              <c16:uniqueId val="{00000003-B047-4DE8-8902-F7E3ED8C769D}"/>
            </c:ext>
          </c:extLst>
        </c:ser>
        <c:dLbls>
          <c:showLegendKey val="0"/>
          <c:showVal val="0"/>
          <c:showCatName val="0"/>
          <c:showSerName val="0"/>
          <c:showPercent val="0"/>
          <c:showBubbleSize val="0"/>
        </c:dLbls>
        <c:gapWidth val="100"/>
        <c:axId val="201836032"/>
        <c:axId val="201837568"/>
      </c:barChart>
      <c:catAx>
        <c:axId val="201836032"/>
        <c:scaling>
          <c:orientation val="minMax"/>
        </c:scaling>
        <c:delete val="1"/>
        <c:axPos val="l"/>
        <c:numFmt formatCode="General" sourceLinked="0"/>
        <c:majorTickMark val="in"/>
        <c:minorTickMark val="none"/>
        <c:tickLblPos val="none"/>
        <c:crossAx val="201837568"/>
        <c:crosses val="autoZero"/>
        <c:auto val="1"/>
        <c:lblAlgn val="ctr"/>
        <c:lblOffset val="100"/>
        <c:noMultiLvlLbl val="0"/>
      </c:catAx>
      <c:valAx>
        <c:axId val="201837568"/>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79052881311"/>
              <c:y val="0.90490146009577388"/>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20183603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050"/>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22E-2"/>
          <c:w val="0.55905569285591161"/>
          <c:h val="0.7891786215079275"/>
        </c:manualLayout>
      </c:layout>
      <c:barChart>
        <c:barDir val="bar"/>
        <c:grouping val="clustered"/>
        <c:varyColors val="0"/>
        <c:ser>
          <c:idx val="0"/>
          <c:order val="0"/>
          <c:tx>
            <c:strRef>
              <c:f>Blad1!$B$1</c:f>
              <c:strCache>
                <c:ptCount val="1"/>
                <c:pt idx="0">
                  <c:v>Gammeluddshemmet</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Tycker det är trivsamt i gemensamma utrymmen</c:v>
                </c:pt>
                <c:pt idx="1">
                  <c:v>Personalen brukar informera om tillfälliga förändringar</c:v>
                </c:pt>
                <c:pt idx="2">
                  <c:v>Besväras inte av ensamhet</c:v>
                </c:pt>
                <c:pt idx="3">
                  <c:v>Kan påverka vid vilka tider man får hjälp</c:v>
                </c:pt>
                <c:pt idx="4">
                  <c:v>Vet vart man vänder sig med synpunkter och klagomål</c:v>
                </c:pt>
              </c:strCache>
            </c:strRef>
          </c:cat>
          <c:val>
            <c:numRef>
              <c:f>Blad1!$B$2:$B$6</c:f>
              <c:numCache>
                <c:formatCode>General</c:formatCode>
                <c:ptCount val="5"/>
                <c:pt idx="0">
                  <c:v>50</c:v>
                </c:pt>
                <c:pt idx="1">
                  <c:v>30</c:v>
                </c:pt>
                <c:pt idx="2">
                  <c:v>27</c:v>
                </c:pt>
                <c:pt idx="3">
                  <c:v>27</c:v>
                </c:pt>
                <c:pt idx="4">
                  <c:v>25</c:v>
                </c:pt>
              </c:numCache>
            </c:numRef>
          </c:val>
          <c:extLst>
            <c:ext xmlns:c16="http://schemas.microsoft.com/office/drawing/2014/chart" uri="{C3380CC4-5D6E-409C-BE32-E72D297353CC}">
              <c16:uniqueId val="{00000000-35B2-4365-BBCF-9486F4B2378A}"/>
            </c:ext>
          </c:extLst>
        </c:ser>
        <c:dLbls>
          <c:showLegendKey val="0"/>
          <c:showVal val="0"/>
          <c:showCatName val="0"/>
          <c:showSerName val="0"/>
          <c:showPercent val="0"/>
          <c:showBubbleSize val="0"/>
        </c:dLbls>
        <c:gapWidth val="100"/>
        <c:axId val="147665664"/>
        <c:axId val="147667200"/>
      </c:barChart>
      <c:catAx>
        <c:axId val="147665664"/>
        <c:scaling>
          <c:orientation val="minMax"/>
        </c:scaling>
        <c:delete val="1"/>
        <c:axPos val="l"/>
        <c:numFmt formatCode="000\ 00" sourceLinked="0"/>
        <c:majorTickMark val="in"/>
        <c:minorTickMark val="none"/>
        <c:tickLblPos val="none"/>
        <c:crossAx val="147667200"/>
        <c:crosses val="autoZero"/>
        <c:auto val="1"/>
        <c:lblAlgn val="l"/>
        <c:lblOffset val="100"/>
        <c:noMultiLvlLbl val="0"/>
      </c:catAx>
      <c:valAx>
        <c:axId val="147667200"/>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10304936595546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147665664"/>
        <c:crosses val="autoZero"/>
        <c:crossBetween val="between"/>
        <c:majorUnit val="20"/>
      </c:valAx>
      <c:spPr>
        <a:solidFill>
          <a:srgbClr val="FFFFFF"/>
        </a:solidFill>
        <a:ln w="25400">
          <a:solidFill>
            <a:schemeClr val="tx1"/>
          </a:solidFill>
        </a:ln>
      </c:spPr>
    </c:plotArea>
    <c:legend>
      <c:legendPos val="b"/>
      <c:overlay val="0"/>
      <c:txPr>
        <a:bodyPr/>
        <a:lstStyle/>
        <a:p>
          <a:pPr>
            <a:defRPr sz="1050"/>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sv-SE" sz="1050" dirty="0"/>
              <a:t>Gammeluddshemmet</a:t>
            </a:r>
          </a:p>
        </c:rich>
      </c:tx>
      <c:overlay val="0"/>
    </c:title>
    <c:autoTitleDeleted val="0"/>
    <c:plotArea>
      <c:layout/>
      <c:pieChart>
        <c:varyColors val="1"/>
        <c:ser>
          <c:idx val="0"/>
          <c:order val="0"/>
          <c:tx>
            <c:strRef>
              <c:f>Blad1!$B$1</c:f>
              <c:strCache>
                <c:ptCount val="1"/>
                <c:pt idx="0">
                  <c:v>Verksamhet/område</c:v>
                </c:pt>
              </c:strCache>
            </c:strRef>
          </c:tx>
          <c:dPt>
            <c:idx val="1"/>
            <c:bubble3D val="0"/>
            <c:spPr>
              <a:solidFill>
                <a:srgbClr val="857363"/>
              </a:solidFill>
            </c:spPr>
            <c:extLst>
              <c:ext xmlns:c16="http://schemas.microsoft.com/office/drawing/2014/chart" uri="{C3380CC4-5D6E-409C-BE32-E72D297353CC}">
                <c16:uniqueId val="{00000000-74DD-48EE-9C21-884C7E62E554}"/>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c:ext xmlns:c15="http://schemas.microsoft.com/office/drawing/2012/chart" uri="{CE6537A1-D6FC-4f65-9D91-7224C49458BB}"/>
            </c:extLst>
          </c:dLbls>
          <c:cat>
            <c:strRef>
              <c:f>Blad1!$A$2:$A$3</c:f>
              <c:strCache>
                <c:ptCount val="2"/>
                <c:pt idx="0">
                  <c:v>Andel positiva svar</c:v>
                </c:pt>
                <c:pt idx="1">
                  <c:v>Andel neutrala eller negativa svar</c:v>
                </c:pt>
              </c:strCache>
            </c:strRef>
          </c:cat>
          <c:val>
            <c:numRef>
              <c:f>Blad1!$B$2:$B$3</c:f>
              <c:numCache>
                <c:formatCode>General</c:formatCode>
                <c:ptCount val="2"/>
                <c:pt idx="0">
                  <c:v>11</c:v>
                </c:pt>
                <c:pt idx="1">
                  <c:v>1</c:v>
                </c:pt>
              </c:numCache>
            </c:numRef>
          </c:val>
          <c:extLst>
            <c:ext xmlns:c16="http://schemas.microsoft.com/office/drawing/2014/chart" uri="{C3380CC4-5D6E-409C-BE32-E72D297353CC}">
              <c16:uniqueId val="{00000001-74DD-48EE-9C21-884C7E62E554}"/>
            </c:ext>
          </c:extLst>
        </c:ser>
        <c:dLbls>
          <c:showLegendKey val="0"/>
          <c:showVal val="0"/>
          <c:showCatName val="0"/>
          <c:showSerName val="0"/>
          <c:showPercent val="1"/>
          <c:showBubbleSize val="0"/>
          <c:showLeaderLines val="1"/>
        </c:dLbls>
        <c:firstSliceAng val="0"/>
      </c:pieChart>
    </c:plotArea>
    <c:legend>
      <c:legendPos val="b"/>
      <c:overlay val="0"/>
      <c:txPr>
        <a:bodyPr/>
        <a:lstStyle/>
        <a:p>
          <a:pPr>
            <a:defRPr sz="1050"/>
          </a:pPr>
          <a:endParaRPr lang="sv-SE"/>
        </a:p>
      </c:txPr>
    </c:legend>
    <c:plotVisOnly val="1"/>
    <c:dispBlanksAs val="zero"/>
    <c:showDLblsOverMax val="0"/>
  </c:chart>
  <c:spPr>
    <a:solidFill>
      <a:schemeClr val="bg1"/>
    </a:solidFill>
  </c:spPr>
  <c:txPr>
    <a:bodyPr/>
    <a:lstStyle/>
    <a:p>
      <a:pPr>
        <a:defRPr sz="1800"/>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Gammeluddshemmet</c:v>
                </c:pt>
              </c:strCache>
            </c:strRef>
          </c:tx>
          <c:spPr>
            <a:solidFill>
              <a:srgbClr val="635549"/>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Blad1!$B$2:$B$5</c:f>
              <c:numCache>
                <c:formatCode>General</c:formatCode>
                <c:ptCount val="4"/>
                <c:pt idx="0">
                  <c:v>75</c:v>
                </c:pt>
                <c:pt idx="1">
                  <c:v>50</c:v>
                </c:pt>
                <c:pt idx="2">
                  <c:v>80</c:v>
                </c:pt>
                <c:pt idx="3">
                  <c:v>100</c:v>
                </c:pt>
              </c:numCache>
            </c:numRef>
          </c:val>
          <c:extLst>
            <c:ext xmlns:c16="http://schemas.microsoft.com/office/drawing/2014/chart" uri="{C3380CC4-5D6E-409C-BE32-E72D297353CC}">
              <c16:uniqueId val="{00000000-7A04-4E67-939E-78FA9772BE7C}"/>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Blad1!$C$2:$C$5</c:f>
              <c:numCache>
                <c:formatCode>General</c:formatCode>
                <c:ptCount val="4"/>
                <c:pt idx="0">
                  <c:v>67</c:v>
                </c:pt>
                <c:pt idx="1">
                  <c:v>62</c:v>
                </c:pt>
                <c:pt idx="2">
                  <c:v>75</c:v>
                </c:pt>
                <c:pt idx="3">
                  <c:v>91</c:v>
                </c:pt>
              </c:numCache>
            </c:numRef>
          </c:val>
          <c:extLst>
            <c:ext xmlns:c16="http://schemas.microsoft.com/office/drawing/2014/chart" uri="{C3380CC4-5D6E-409C-BE32-E72D297353CC}">
              <c16:uniqueId val="{00000001-7A04-4E67-939E-78FA9772BE7C}"/>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Blad1!$D$2:$D$5</c:f>
              <c:numCache>
                <c:formatCode>General</c:formatCode>
                <c:ptCount val="4"/>
                <c:pt idx="0">
                  <c:v>66</c:v>
                </c:pt>
                <c:pt idx="1">
                  <c:v>61</c:v>
                </c:pt>
                <c:pt idx="2">
                  <c:v>73</c:v>
                </c:pt>
                <c:pt idx="3">
                  <c:v>88</c:v>
                </c:pt>
              </c:numCache>
            </c:numRef>
          </c:val>
          <c:extLst>
            <c:ext xmlns:c16="http://schemas.microsoft.com/office/drawing/2014/chart" uri="{C3380CC4-5D6E-409C-BE32-E72D297353CC}">
              <c16:uniqueId val="{00000002-7A04-4E67-939E-78FA9772BE7C}"/>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Blad1!$E$2:$E$5</c:f>
              <c:numCache>
                <c:formatCode>General</c:formatCode>
                <c:ptCount val="4"/>
                <c:pt idx="0">
                  <c:v>66</c:v>
                </c:pt>
                <c:pt idx="1">
                  <c:v>64</c:v>
                </c:pt>
                <c:pt idx="2">
                  <c:v>74</c:v>
                </c:pt>
                <c:pt idx="3">
                  <c:v>88</c:v>
                </c:pt>
              </c:numCache>
            </c:numRef>
          </c:val>
          <c:extLst>
            <c:ext xmlns:c16="http://schemas.microsoft.com/office/drawing/2014/chart" uri="{C3380CC4-5D6E-409C-BE32-E72D297353CC}">
              <c16:uniqueId val="{00000003-7A04-4E67-939E-78FA9772BE7C}"/>
            </c:ext>
          </c:extLst>
        </c:ser>
        <c:dLbls>
          <c:showLegendKey val="0"/>
          <c:showVal val="0"/>
          <c:showCatName val="0"/>
          <c:showSerName val="0"/>
          <c:showPercent val="0"/>
          <c:showBubbleSize val="0"/>
        </c:dLbls>
        <c:gapWidth val="100"/>
        <c:axId val="147966208"/>
        <c:axId val="158076928"/>
      </c:barChart>
      <c:catAx>
        <c:axId val="147966208"/>
        <c:scaling>
          <c:orientation val="minMax"/>
        </c:scaling>
        <c:delete val="1"/>
        <c:axPos val="l"/>
        <c:numFmt formatCode="General" sourceLinked="0"/>
        <c:majorTickMark val="in"/>
        <c:minorTickMark val="none"/>
        <c:tickLblPos val="none"/>
        <c:crossAx val="158076928"/>
        <c:crosses val="autoZero"/>
        <c:auto val="1"/>
        <c:lblAlgn val="ctr"/>
        <c:lblOffset val="100"/>
        <c:noMultiLvlLbl val="0"/>
      </c:catAx>
      <c:valAx>
        <c:axId val="158076928"/>
        <c:scaling>
          <c:orientation val="minMax"/>
          <c:max val="10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348131102851445"/>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sz="1050">
                <a:latin typeface="Century Gothic" panose="020B0502020202020204" pitchFamily="34" charset="0"/>
              </a:defRPr>
            </a:pPr>
            <a:endParaRPr lang="sv-SE"/>
          </a:p>
        </c:txPr>
        <c:crossAx val="147966208"/>
        <c:crosses val="autoZero"/>
        <c:crossBetween val="between"/>
        <c:majorUnit val="20"/>
      </c:valAx>
      <c:spPr>
        <a:solidFill>
          <a:srgbClr val="FFFFFF"/>
        </a:solidFill>
        <a:ln w="25400">
          <a:solidFill>
            <a:srgbClr val="000000"/>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800"/>
      </a:pPr>
      <a:endParaRPr lang="sv-SE"/>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Gammeluddshemmet</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Blad1!$B$2:$B$3</c:f>
              <c:numCache>
                <c:formatCode>General</c:formatCode>
                <c:ptCount val="2"/>
                <c:pt idx="0">
                  <c:v>64</c:v>
                </c:pt>
                <c:pt idx="1">
                  <c:v>83</c:v>
                </c:pt>
              </c:numCache>
            </c:numRef>
          </c:val>
          <c:extLst>
            <c:ext xmlns:c16="http://schemas.microsoft.com/office/drawing/2014/chart" uri="{C3380CC4-5D6E-409C-BE32-E72D297353CC}">
              <c16:uniqueId val="{00000000-7326-4C46-8F86-3F66E243712B}"/>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Blad1!$C$2:$C$3</c:f>
              <c:numCache>
                <c:formatCode>General</c:formatCode>
                <c:ptCount val="2"/>
                <c:pt idx="0">
                  <c:v>64</c:v>
                </c:pt>
                <c:pt idx="1">
                  <c:v>79</c:v>
                </c:pt>
              </c:numCache>
            </c:numRef>
          </c:val>
          <c:extLst>
            <c:ext xmlns:c16="http://schemas.microsoft.com/office/drawing/2014/chart" uri="{C3380CC4-5D6E-409C-BE32-E72D297353CC}">
              <c16:uniqueId val="{00000001-7326-4C46-8F86-3F66E243712B}"/>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Blad1!$D$2:$D$3</c:f>
              <c:numCache>
                <c:formatCode>General</c:formatCode>
                <c:ptCount val="2"/>
                <c:pt idx="0">
                  <c:v>66</c:v>
                </c:pt>
                <c:pt idx="1">
                  <c:v>71</c:v>
                </c:pt>
              </c:numCache>
            </c:numRef>
          </c:val>
          <c:extLst>
            <c:ext xmlns:c16="http://schemas.microsoft.com/office/drawing/2014/chart" uri="{C3380CC4-5D6E-409C-BE32-E72D297353CC}">
              <c16:uniqueId val="{00000002-7326-4C46-8F86-3F66E243712B}"/>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Blad1!$E$2:$E$3</c:f>
              <c:numCache>
                <c:formatCode>General</c:formatCode>
                <c:ptCount val="2"/>
                <c:pt idx="0">
                  <c:v>69</c:v>
                </c:pt>
                <c:pt idx="1">
                  <c:v>75</c:v>
                </c:pt>
              </c:numCache>
            </c:numRef>
          </c:val>
          <c:extLst>
            <c:ext xmlns:c16="http://schemas.microsoft.com/office/drawing/2014/chart" uri="{C3380CC4-5D6E-409C-BE32-E72D297353CC}">
              <c16:uniqueId val="{00000003-7326-4C46-8F86-3F66E243712B}"/>
            </c:ext>
          </c:extLst>
        </c:ser>
        <c:dLbls>
          <c:showLegendKey val="0"/>
          <c:showVal val="0"/>
          <c:showCatName val="0"/>
          <c:showSerName val="0"/>
          <c:showPercent val="0"/>
          <c:showBubbleSize val="0"/>
        </c:dLbls>
        <c:gapWidth val="100"/>
        <c:axId val="173585920"/>
        <c:axId val="173598592"/>
      </c:barChart>
      <c:catAx>
        <c:axId val="173585920"/>
        <c:scaling>
          <c:orientation val="minMax"/>
        </c:scaling>
        <c:delete val="1"/>
        <c:axPos val="l"/>
        <c:numFmt formatCode="General" sourceLinked="0"/>
        <c:majorTickMark val="in"/>
        <c:minorTickMark val="none"/>
        <c:tickLblPos val="none"/>
        <c:crossAx val="173598592"/>
        <c:crosses val="autoZero"/>
        <c:auto val="1"/>
        <c:lblAlgn val="ctr"/>
        <c:lblOffset val="100"/>
        <c:noMultiLvlLbl val="0"/>
      </c:catAx>
      <c:valAx>
        <c:axId val="173598592"/>
        <c:scaling>
          <c:orientation val="minMax"/>
          <c:max val="100"/>
        </c:scaling>
        <c:delete val="0"/>
        <c:axPos val="b"/>
        <c:majorGridlines/>
        <c:title>
          <c:tx>
            <c:rich>
              <a:bodyPr/>
              <a:lstStyle/>
              <a:p>
                <a:pPr>
                  <a:defRPr>
                    <a:latin typeface="Century Gothic" panose="020B0502020202020204" pitchFamily="34" charset="0"/>
                  </a:defRPr>
                </a:pPr>
                <a:r>
                  <a:rPr lang="sv-SE" dirty="0">
                    <a:latin typeface="Century Gothic" panose="020B0502020202020204" pitchFamily="34" charset="0"/>
                  </a:rPr>
                  <a:t>Procent</a:t>
                </a:r>
              </a:p>
            </c:rich>
          </c:tx>
          <c:layout>
            <c:manualLayout>
              <c:xMode val="edge"/>
              <c:yMode val="edge"/>
              <c:x val="0.87343780376489721"/>
              <c:y val="0.90483655389191353"/>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7358592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b="0"/>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414233576642336"/>
          <c:y val="3.7671232876713014E-2"/>
          <c:w val="0.52985861256394851"/>
          <c:h val="0.7891786215079275"/>
        </c:manualLayout>
      </c:layout>
      <c:barChart>
        <c:barDir val="bar"/>
        <c:grouping val="clustered"/>
        <c:varyColors val="0"/>
        <c:ser>
          <c:idx val="0"/>
          <c:order val="0"/>
          <c:tx>
            <c:strRef>
              <c:f>Blad1!$B$1</c:f>
              <c:strCache>
                <c:ptCount val="1"/>
                <c:pt idx="0">
                  <c:v>Gammeluddshemmet</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Blad1!$B$2:$B$4</c:f>
              <c:numCache>
                <c:formatCode>General</c:formatCode>
                <c:ptCount val="3"/>
                <c:pt idx="0">
                  <c:v>27</c:v>
                </c:pt>
                <c:pt idx="1">
                  <c:v>30</c:v>
                </c:pt>
                <c:pt idx="2">
                  <c:v>73</c:v>
                </c:pt>
              </c:numCache>
            </c:numRef>
          </c:val>
          <c:extLst>
            <c:ext xmlns:c16="http://schemas.microsoft.com/office/drawing/2014/chart" uri="{C3380CC4-5D6E-409C-BE32-E72D297353CC}">
              <c16:uniqueId val="{00000000-E3D2-413B-A990-DE66753676D8}"/>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Blad1!$C$2:$C$4</c:f>
              <c:numCache>
                <c:formatCode>General</c:formatCode>
                <c:ptCount val="3"/>
                <c:pt idx="0">
                  <c:v>55</c:v>
                </c:pt>
                <c:pt idx="1">
                  <c:v>40</c:v>
                </c:pt>
                <c:pt idx="2">
                  <c:v>68</c:v>
                </c:pt>
              </c:numCache>
            </c:numRef>
          </c:val>
          <c:extLst>
            <c:ext xmlns:c16="http://schemas.microsoft.com/office/drawing/2014/chart" uri="{C3380CC4-5D6E-409C-BE32-E72D297353CC}">
              <c16:uniqueId val="{00000001-E3D2-413B-A990-DE66753676D8}"/>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Blad1!$D$2:$D$4</c:f>
              <c:numCache>
                <c:formatCode>General</c:formatCode>
                <c:ptCount val="3"/>
                <c:pt idx="0">
                  <c:v>57</c:v>
                </c:pt>
                <c:pt idx="1">
                  <c:v>45</c:v>
                </c:pt>
                <c:pt idx="2">
                  <c:v>72</c:v>
                </c:pt>
              </c:numCache>
            </c:numRef>
          </c:val>
          <c:extLst>
            <c:ext xmlns:c16="http://schemas.microsoft.com/office/drawing/2014/chart" uri="{C3380CC4-5D6E-409C-BE32-E72D297353CC}">
              <c16:uniqueId val="{00000002-E3D2-413B-A990-DE66753676D8}"/>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Blad1!$E$2:$E$4</c:f>
              <c:numCache>
                <c:formatCode>General</c:formatCode>
                <c:ptCount val="3"/>
                <c:pt idx="0">
                  <c:v>61</c:v>
                </c:pt>
                <c:pt idx="1">
                  <c:v>49</c:v>
                </c:pt>
                <c:pt idx="2">
                  <c:v>73</c:v>
                </c:pt>
              </c:numCache>
            </c:numRef>
          </c:val>
          <c:extLst>
            <c:ext xmlns:c16="http://schemas.microsoft.com/office/drawing/2014/chart" uri="{C3380CC4-5D6E-409C-BE32-E72D297353CC}">
              <c16:uniqueId val="{00000003-E3D2-413B-A990-DE66753676D8}"/>
            </c:ext>
          </c:extLst>
        </c:ser>
        <c:dLbls>
          <c:showLegendKey val="0"/>
          <c:showVal val="0"/>
          <c:showCatName val="0"/>
          <c:showSerName val="0"/>
          <c:showPercent val="0"/>
          <c:showBubbleSize val="0"/>
        </c:dLbls>
        <c:gapWidth val="100"/>
        <c:axId val="198302336"/>
        <c:axId val="200328320"/>
      </c:barChart>
      <c:catAx>
        <c:axId val="198302336"/>
        <c:scaling>
          <c:orientation val="minMax"/>
        </c:scaling>
        <c:delete val="1"/>
        <c:axPos val="l"/>
        <c:numFmt formatCode="General" sourceLinked="0"/>
        <c:majorTickMark val="in"/>
        <c:minorTickMark val="none"/>
        <c:tickLblPos val="none"/>
        <c:crossAx val="200328320"/>
        <c:crosses val="autoZero"/>
        <c:auto val="1"/>
        <c:lblAlgn val="ctr"/>
        <c:lblOffset val="100"/>
        <c:noMultiLvlLbl val="0"/>
      </c:catAx>
      <c:valAx>
        <c:axId val="200328320"/>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290126236108834"/>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98302336"/>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Gammeluddshemmet</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Blad1!$B$2:$B$3</c:f>
              <c:numCache>
                <c:formatCode>General</c:formatCode>
                <c:ptCount val="2"/>
                <c:pt idx="0">
                  <c:v>56</c:v>
                </c:pt>
                <c:pt idx="1">
                  <c:v>100</c:v>
                </c:pt>
              </c:numCache>
            </c:numRef>
          </c:val>
          <c:extLst>
            <c:ext xmlns:c16="http://schemas.microsoft.com/office/drawing/2014/chart" uri="{C3380CC4-5D6E-409C-BE32-E72D297353CC}">
              <c16:uniqueId val="{00000000-BBA7-4C12-9BF4-9BB560AF832F}"/>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Blad1!$C$2:$C$3</c:f>
              <c:numCache>
                <c:formatCode>General</c:formatCode>
                <c:ptCount val="2"/>
                <c:pt idx="0">
                  <c:v>76</c:v>
                </c:pt>
                <c:pt idx="1">
                  <c:v>95</c:v>
                </c:pt>
              </c:numCache>
            </c:numRef>
          </c:val>
          <c:extLst>
            <c:ext xmlns:c16="http://schemas.microsoft.com/office/drawing/2014/chart" uri="{C3380CC4-5D6E-409C-BE32-E72D297353CC}">
              <c16:uniqueId val="{00000001-BBA7-4C12-9BF4-9BB560AF832F}"/>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Blad1!$D$2:$D$3</c:f>
              <c:numCache>
                <c:formatCode>General</c:formatCode>
                <c:ptCount val="2"/>
                <c:pt idx="0">
                  <c:v>76</c:v>
                </c:pt>
                <c:pt idx="1">
                  <c:v>93</c:v>
                </c:pt>
              </c:numCache>
            </c:numRef>
          </c:val>
          <c:extLst>
            <c:ext xmlns:c16="http://schemas.microsoft.com/office/drawing/2014/chart" uri="{C3380CC4-5D6E-409C-BE32-E72D297353CC}">
              <c16:uniqueId val="{00000002-BBA7-4C12-9BF4-9BB560AF832F}"/>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Blad1!$E$2:$E$3</c:f>
              <c:numCache>
                <c:formatCode>General</c:formatCode>
                <c:ptCount val="2"/>
                <c:pt idx="0">
                  <c:v>80</c:v>
                </c:pt>
                <c:pt idx="1">
                  <c:v>94</c:v>
                </c:pt>
              </c:numCache>
            </c:numRef>
          </c:val>
          <c:extLst>
            <c:ext xmlns:c16="http://schemas.microsoft.com/office/drawing/2014/chart" uri="{C3380CC4-5D6E-409C-BE32-E72D297353CC}">
              <c16:uniqueId val="{00000003-BBA7-4C12-9BF4-9BB560AF832F}"/>
            </c:ext>
          </c:extLst>
        </c:ser>
        <c:dLbls>
          <c:showLegendKey val="0"/>
          <c:showVal val="0"/>
          <c:showCatName val="0"/>
          <c:showSerName val="0"/>
          <c:showPercent val="0"/>
          <c:showBubbleSize val="0"/>
        </c:dLbls>
        <c:gapWidth val="100"/>
        <c:axId val="198723072"/>
        <c:axId val="198724608"/>
      </c:barChart>
      <c:catAx>
        <c:axId val="198723072"/>
        <c:scaling>
          <c:orientation val="minMax"/>
        </c:scaling>
        <c:delete val="1"/>
        <c:axPos val="l"/>
        <c:numFmt formatCode="General" sourceLinked="0"/>
        <c:majorTickMark val="in"/>
        <c:minorTickMark val="none"/>
        <c:tickLblPos val="none"/>
        <c:crossAx val="198724608"/>
        <c:crosses val="autoZero"/>
        <c:auto val="1"/>
        <c:lblAlgn val="ctr"/>
        <c:lblOffset val="100"/>
        <c:noMultiLvlLbl val="0"/>
      </c:catAx>
      <c:valAx>
        <c:axId val="198724608"/>
        <c:scaling>
          <c:orientation val="minMax"/>
          <c:max val="100"/>
          <c:min val="0"/>
        </c:scaling>
        <c:delete val="0"/>
        <c:axPos val="b"/>
        <c:majorGridlines/>
        <c:title>
          <c:tx>
            <c:rich>
              <a:bodyPr/>
              <a:lstStyle/>
              <a:p>
                <a:pPr>
                  <a:defRPr>
                    <a:latin typeface="Century Gothic" panose="020B0502020202020204" pitchFamily="34" charset="0"/>
                  </a:defRPr>
                </a:pPr>
                <a:r>
                  <a:rPr lang="sv-SE" b="0" dirty="0">
                    <a:latin typeface="Century Gothic" panose="020B0502020202020204" pitchFamily="34" charset="0"/>
                  </a:rPr>
                  <a:t>Procent</a:t>
                </a:r>
              </a:p>
            </c:rich>
          </c:tx>
          <c:layout>
            <c:manualLayout>
              <c:xMode val="edge"/>
              <c:yMode val="edge"/>
              <c:x val="0.8734488356230844"/>
              <c:y val="0.9048952194761641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9872307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049270072993007"/>
          <c:y val="3.7671232876713014E-2"/>
          <c:w val="0.5335082476004368"/>
          <c:h val="0.7891786215079275"/>
        </c:manualLayout>
      </c:layout>
      <c:barChart>
        <c:barDir val="bar"/>
        <c:grouping val="clustered"/>
        <c:varyColors val="0"/>
        <c:ser>
          <c:idx val="0"/>
          <c:order val="0"/>
          <c:tx>
            <c:strRef>
              <c:f>Blad1!$B$1</c:f>
              <c:strCache>
                <c:ptCount val="1"/>
                <c:pt idx="0">
                  <c:v>Gammeluddshemmet</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Blad1!$B$2:$B$3</c:f>
              <c:numCache>
                <c:formatCode>General</c:formatCode>
                <c:ptCount val="2"/>
                <c:pt idx="0">
                  <c:v>92</c:v>
                </c:pt>
                <c:pt idx="1">
                  <c:v>92</c:v>
                </c:pt>
              </c:numCache>
            </c:numRef>
          </c:val>
          <c:extLst>
            <c:ext xmlns:c16="http://schemas.microsoft.com/office/drawing/2014/chart" uri="{C3380CC4-5D6E-409C-BE32-E72D297353CC}">
              <c16:uniqueId val="{00000000-1B21-4343-AB5F-D33F6F0F29B6}"/>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Blad1!$C$2:$C$3</c:f>
              <c:numCache>
                <c:formatCode>General</c:formatCode>
                <c:ptCount val="2"/>
                <c:pt idx="0">
                  <c:v>83</c:v>
                </c:pt>
                <c:pt idx="1">
                  <c:v>85</c:v>
                </c:pt>
              </c:numCache>
            </c:numRef>
          </c:val>
          <c:extLst>
            <c:ext xmlns:c16="http://schemas.microsoft.com/office/drawing/2014/chart" uri="{C3380CC4-5D6E-409C-BE32-E72D297353CC}">
              <c16:uniqueId val="{00000001-1B21-4343-AB5F-D33F6F0F29B6}"/>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Blad1!$D$2:$D$3</c:f>
              <c:numCache>
                <c:formatCode>General</c:formatCode>
                <c:ptCount val="2"/>
                <c:pt idx="0">
                  <c:v>84</c:v>
                </c:pt>
                <c:pt idx="1">
                  <c:v>86</c:v>
                </c:pt>
              </c:numCache>
            </c:numRef>
          </c:val>
          <c:extLst>
            <c:ext xmlns:c16="http://schemas.microsoft.com/office/drawing/2014/chart" uri="{C3380CC4-5D6E-409C-BE32-E72D297353CC}">
              <c16:uniqueId val="{00000002-1B21-4343-AB5F-D33F6F0F29B6}"/>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Blad1!$E$2:$E$3</c:f>
              <c:numCache>
                <c:formatCode>General</c:formatCode>
                <c:ptCount val="2"/>
                <c:pt idx="0">
                  <c:v>86</c:v>
                </c:pt>
                <c:pt idx="1">
                  <c:v>88</c:v>
                </c:pt>
              </c:numCache>
            </c:numRef>
          </c:val>
          <c:extLst>
            <c:ext xmlns:c16="http://schemas.microsoft.com/office/drawing/2014/chart" uri="{C3380CC4-5D6E-409C-BE32-E72D297353CC}">
              <c16:uniqueId val="{00000003-1B21-4343-AB5F-D33F6F0F29B6}"/>
            </c:ext>
          </c:extLst>
        </c:ser>
        <c:dLbls>
          <c:showLegendKey val="0"/>
          <c:showVal val="0"/>
          <c:showCatName val="0"/>
          <c:showSerName val="0"/>
          <c:showPercent val="0"/>
          <c:showBubbleSize val="0"/>
        </c:dLbls>
        <c:gapWidth val="100"/>
        <c:axId val="199080960"/>
        <c:axId val="199095040"/>
      </c:barChart>
      <c:catAx>
        <c:axId val="199080960"/>
        <c:scaling>
          <c:orientation val="minMax"/>
        </c:scaling>
        <c:delete val="1"/>
        <c:axPos val="l"/>
        <c:numFmt formatCode="General" sourceLinked="0"/>
        <c:majorTickMark val="in"/>
        <c:minorTickMark val="none"/>
        <c:tickLblPos val="none"/>
        <c:crossAx val="199095040"/>
        <c:crosses val="autoZero"/>
        <c:auto val="1"/>
        <c:lblAlgn val="ctr"/>
        <c:lblOffset val="100"/>
        <c:noMultiLvlLbl val="0"/>
      </c:catAx>
      <c:valAx>
        <c:axId val="199095040"/>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437199948080513"/>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9908096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Gammeluddshemmet</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Blad1!$B$2:$B$4</c:f>
              <c:numCache>
                <c:formatCode>General</c:formatCode>
                <c:ptCount val="3"/>
                <c:pt idx="0">
                  <c:v>27</c:v>
                </c:pt>
                <c:pt idx="1">
                  <c:v>64</c:v>
                </c:pt>
                <c:pt idx="2">
                  <c:v>78</c:v>
                </c:pt>
              </c:numCache>
            </c:numRef>
          </c:val>
          <c:extLst>
            <c:ext xmlns:c16="http://schemas.microsoft.com/office/drawing/2014/chart" uri="{C3380CC4-5D6E-409C-BE32-E72D297353CC}">
              <c16:uniqueId val="{00000000-B009-492E-838D-475CEA0D04C7}"/>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Blad1!$C$2:$C$4</c:f>
              <c:numCache>
                <c:formatCode>General</c:formatCode>
                <c:ptCount val="3"/>
                <c:pt idx="0">
                  <c:v>37</c:v>
                </c:pt>
                <c:pt idx="1">
                  <c:v>62</c:v>
                </c:pt>
                <c:pt idx="2">
                  <c:v>64</c:v>
                </c:pt>
              </c:numCache>
            </c:numRef>
          </c:val>
          <c:extLst>
            <c:ext xmlns:c16="http://schemas.microsoft.com/office/drawing/2014/chart" uri="{C3380CC4-5D6E-409C-BE32-E72D297353CC}">
              <c16:uniqueId val="{00000001-B009-492E-838D-475CEA0D04C7}"/>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Blad1!$D$2:$D$4</c:f>
              <c:numCache>
                <c:formatCode>General</c:formatCode>
                <c:ptCount val="3"/>
                <c:pt idx="0">
                  <c:v>35</c:v>
                </c:pt>
                <c:pt idx="1">
                  <c:v>57</c:v>
                </c:pt>
                <c:pt idx="2">
                  <c:v>63</c:v>
                </c:pt>
              </c:numCache>
            </c:numRef>
          </c:val>
          <c:extLst>
            <c:ext xmlns:c16="http://schemas.microsoft.com/office/drawing/2014/chart" uri="{C3380CC4-5D6E-409C-BE32-E72D297353CC}">
              <c16:uniqueId val="{00000002-B009-492E-838D-475CEA0D04C7}"/>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Blad1!$E$2:$E$4</c:f>
              <c:numCache>
                <c:formatCode>General</c:formatCode>
                <c:ptCount val="3"/>
                <c:pt idx="0">
                  <c:v>34</c:v>
                </c:pt>
                <c:pt idx="1">
                  <c:v>58</c:v>
                </c:pt>
                <c:pt idx="2">
                  <c:v>64</c:v>
                </c:pt>
              </c:numCache>
            </c:numRef>
          </c:val>
          <c:extLst>
            <c:ext xmlns:c16="http://schemas.microsoft.com/office/drawing/2014/chart" uri="{C3380CC4-5D6E-409C-BE32-E72D297353CC}">
              <c16:uniqueId val="{00000003-B009-492E-838D-475CEA0D04C7}"/>
            </c:ext>
          </c:extLst>
        </c:ser>
        <c:dLbls>
          <c:showLegendKey val="0"/>
          <c:showVal val="0"/>
          <c:showCatName val="0"/>
          <c:showSerName val="0"/>
          <c:showPercent val="0"/>
          <c:showBubbleSize val="0"/>
        </c:dLbls>
        <c:gapWidth val="100"/>
        <c:axId val="200876800"/>
        <c:axId val="200878336"/>
      </c:barChart>
      <c:catAx>
        <c:axId val="200876800"/>
        <c:scaling>
          <c:orientation val="minMax"/>
        </c:scaling>
        <c:delete val="1"/>
        <c:axPos val="l"/>
        <c:numFmt formatCode="General" sourceLinked="0"/>
        <c:majorTickMark val="in"/>
        <c:minorTickMark val="none"/>
        <c:tickLblPos val="none"/>
        <c:crossAx val="200878336"/>
        <c:crosses val="autoZero"/>
        <c:auto val="1"/>
        <c:lblAlgn val="ctr"/>
        <c:lblOffset val="100"/>
        <c:noMultiLvlLbl val="0"/>
      </c:catAx>
      <c:valAx>
        <c:axId val="200878336"/>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6577500025657"/>
              <c:y val="0.90490361683356324"/>
            </c:manualLayout>
          </c:layout>
          <c:overlay val="0"/>
        </c:title>
        <c:numFmt formatCode="General" sourceLinked="1"/>
        <c:majorTickMark val="none"/>
        <c:minorTickMark val="none"/>
        <c:tickLblPos val="nextTo"/>
        <c:spPr>
          <a:solidFill>
            <a:srgbClr val="DAD7CB"/>
          </a:solidFill>
          <a:ln w="25400">
            <a:solidFill>
              <a:srgbClr val="000000"/>
            </a:solidFill>
          </a:ln>
        </c:spPr>
        <c:txPr>
          <a:bodyPr/>
          <a:lstStyle/>
          <a:p>
            <a:pPr>
              <a:defRPr>
                <a:latin typeface="Century Gothic" panose="020B0502020202020204" pitchFamily="34" charset="0"/>
              </a:defRPr>
            </a:pPr>
            <a:endParaRPr lang="sv-SE"/>
          </a:p>
        </c:txPr>
        <c:crossAx val="20087680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0.02436</cdr:x>
      <cdr:y>0.08285</cdr:y>
    </cdr:from>
    <cdr:to>
      <cdr:x>0.38121</cdr:x>
      <cdr:y>0.20587</cdr:y>
    </cdr:to>
    <cdr:sp macro="" textlink="">
      <cdr:nvSpPr>
        <cdr:cNvPr id="2" name="textruta 1"/>
        <cdr:cNvSpPr txBox="1"/>
      </cdr:nvSpPr>
      <cdr:spPr>
        <a:xfrm xmlns:a="http://schemas.openxmlformats.org/drawingml/2006/main">
          <a:off x="169402" y="290804"/>
          <a:ext cx="2481571"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a:latin typeface="+mn-lt"/>
              <a:ea typeface="+mn-ea"/>
              <a:cs typeface="+mn-cs"/>
            </a:rPr>
            <a:t>Får bra bemötande från personalen</a:t>
          </a:r>
          <a:endParaRPr lang="sv-SE" sz="1050" dirty="0"/>
        </a:p>
      </cdr:txBody>
    </cdr:sp>
  </cdr:relSizeAnchor>
  <cdr:relSizeAnchor xmlns:cdr="http://schemas.openxmlformats.org/drawingml/2006/chartDrawing">
    <cdr:from>
      <cdr:x>0.02436</cdr:x>
      <cdr:y>0.39808</cdr:y>
    </cdr:from>
    <cdr:to>
      <cdr:x>0.37989</cdr:x>
      <cdr:y>0.5211</cdr:y>
    </cdr:to>
    <cdr:sp macro="" textlink="">
      <cdr:nvSpPr>
        <cdr:cNvPr id="4" name="textruta 1"/>
        <cdr:cNvSpPr txBox="1"/>
      </cdr:nvSpPr>
      <cdr:spPr>
        <a:xfrm xmlns:a="http://schemas.openxmlformats.org/drawingml/2006/main">
          <a:off x="169402" y="139726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Känner förtroende för personalen</a:t>
          </a:r>
          <a:endParaRPr lang="sv-SE" sz="1050" dirty="0"/>
        </a:p>
      </cdr:txBody>
    </cdr:sp>
  </cdr:relSizeAnchor>
  <cdr:relSizeAnchor xmlns:cdr="http://schemas.openxmlformats.org/drawingml/2006/chartDrawing">
    <cdr:from>
      <cdr:x>0.02568</cdr:x>
      <cdr:y>0.24389</cdr:y>
    </cdr:from>
    <cdr:to>
      <cdr:x>0.38121</cdr:x>
      <cdr:y>0.36691</cdr:y>
    </cdr:to>
    <cdr:sp macro="" textlink="">
      <cdr:nvSpPr>
        <cdr:cNvPr id="5" name="textruta 1"/>
        <cdr:cNvSpPr txBox="1"/>
      </cdr:nvSpPr>
      <cdr:spPr>
        <a:xfrm xmlns:a="http://schemas.openxmlformats.org/drawingml/2006/main">
          <a:off x="178581" y="856054"/>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Känner sig trygg på sitt äldreboende</a:t>
          </a:r>
          <a:endParaRPr lang="sv-SE" sz="1050" dirty="0"/>
        </a:p>
      </cdr:txBody>
    </cdr:sp>
  </cdr:relSizeAnchor>
  <cdr:relSizeAnchor xmlns:cdr="http://schemas.openxmlformats.org/drawingml/2006/chartDrawing">
    <cdr:from>
      <cdr:x>0.02436</cdr:x>
      <cdr:y>0.5571</cdr:y>
    </cdr:from>
    <cdr:to>
      <cdr:x>0.37989</cdr:x>
      <cdr:y>0.68012</cdr:y>
    </cdr:to>
    <cdr:sp macro="" textlink="">
      <cdr:nvSpPr>
        <cdr:cNvPr id="6" name="textruta 1"/>
        <cdr:cNvSpPr txBox="1"/>
      </cdr:nvSpPr>
      <cdr:spPr>
        <a:xfrm xmlns:a="http://schemas.openxmlformats.org/drawingml/2006/main">
          <a:off x="169402" y="195542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Är sammantaget nöjd med äldreboendet</a:t>
          </a:r>
          <a:endParaRPr lang="sv-SE" sz="1050" dirty="0"/>
        </a:p>
      </cdr:txBody>
    </cdr:sp>
  </cdr:relSizeAnchor>
  <cdr:relSizeAnchor xmlns:cdr="http://schemas.openxmlformats.org/drawingml/2006/chartDrawing">
    <cdr:from>
      <cdr:x>0.02436</cdr:x>
      <cdr:y>0.71243</cdr:y>
    </cdr:from>
    <cdr:to>
      <cdr:x>0.37989</cdr:x>
      <cdr:y>0.83545</cdr:y>
    </cdr:to>
    <cdr:sp macro="" textlink="">
      <cdr:nvSpPr>
        <cdr:cNvPr id="7" name="textruta 1"/>
        <cdr:cNvSpPr txBox="1"/>
      </cdr:nvSpPr>
      <cdr:spPr>
        <a:xfrm xmlns:a="http://schemas.openxmlformats.org/drawingml/2006/main">
          <a:off x="169402" y="2500629"/>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Tycker att maten smakar bra</a:t>
          </a:r>
          <a:endParaRPr lang="sv-SE" sz="1050" dirty="0"/>
        </a:p>
      </cdr:txBody>
    </cdr:sp>
  </cdr:relSizeAnchor>
</c:userShapes>
</file>

<file path=ppt/drawings/drawing2.xml><?xml version="1.0" encoding="utf-8"?>
<c:userShapes xmlns:c="http://schemas.openxmlformats.org/drawingml/2006/chart">
  <cdr:relSizeAnchor xmlns:cdr="http://schemas.openxmlformats.org/drawingml/2006/chartDrawing">
    <cdr:from>
      <cdr:x>0.02304</cdr:x>
      <cdr:y>0.08614</cdr:y>
    </cdr:from>
    <cdr:to>
      <cdr:x>0.38624</cdr:x>
      <cdr:y>0.20916</cdr:y>
    </cdr:to>
    <cdr:sp macro="" textlink="">
      <cdr:nvSpPr>
        <cdr:cNvPr id="2" name="textruta 1"/>
        <cdr:cNvSpPr txBox="1"/>
      </cdr:nvSpPr>
      <cdr:spPr>
        <a:xfrm xmlns:a="http://schemas.openxmlformats.org/drawingml/2006/main">
          <a:off x="160222" y="302351"/>
          <a:ext cx="2525730"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a:latin typeface="+mn-lt"/>
              <a:ea typeface="+mn-ea"/>
              <a:cs typeface="+mn-cs"/>
            </a:rPr>
            <a:t>Vet vart man vänder sig med synpunkter och klagomål</a:t>
          </a:r>
          <a:endParaRPr lang="sv-SE" sz="1050" dirty="0"/>
        </a:p>
      </cdr:txBody>
    </cdr:sp>
  </cdr:relSizeAnchor>
  <cdr:relSizeAnchor xmlns:cdr="http://schemas.openxmlformats.org/drawingml/2006/chartDrawing">
    <cdr:from>
      <cdr:x>0.02304</cdr:x>
      <cdr:y>0.40138</cdr:y>
    </cdr:from>
    <cdr:to>
      <cdr:x>0.38096</cdr:x>
      <cdr:y>0.5244</cdr:y>
    </cdr:to>
    <cdr:sp macro="" textlink="">
      <cdr:nvSpPr>
        <cdr:cNvPr id="4" name="textruta 1"/>
        <cdr:cNvSpPr txBox="1"/>
      </cdr:nvSpPr>
      <cdr:spPr>
        <a:xfrm xmlns:a="http://schemas.openxmlformats.org/drawingml/2006/main">
          <a:off x="160222" y="1408844"/>
          <a:ext cx="248901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Besväras inte av ensamhet</a:t>
          </a:r>
          <a:endParaRPr lang="sv-SE" sz="1050" dirty="0"/>
        </a:p>
      </cdr:txBody>
    </cdr:sp>
  </cdr:relSizeAnchor>
  <cdr:relSizeAnchor xmlns:cdr="http://schemas.openxmlformats.org/drawingml/2006/chartDrawing">
    <cdr:from>
      <cdr:x>0.02304</cdr:x>
      <cdr:y>0.2406</cdr:y>
    </cdr:from>
    <cdr:to>
      <cdr:x>0.3836</cdr:x>
      <cdr:y>0.36362</cdr:y>
    </cdr:to>
    <cdr:sp macro="" textlink="">
      <cdr:nvSpPr>
        <cdr:cNvPr id="5" name="textruta 1"/>
        <cdr:cNvSpPr txBox="1"/>
      </cdr:nvSpPr>
      <cdr:spPr>
        <a:xfrm xmlns:a="http://schemas.openxmlformats.org/drawingml/2006/main">
          <a:off x="160222" y="844506"/>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Kan påverka vid vilka tider man får hjälp</a:t>
          </a:r>
          <a:endParaRPr lang="sv-SE" sz="1050" dirty="0"/>
        </a:p>
      </cdr:txBody>
    </cdr:sp>
  </cdr:relSizeAnchor>
  <cdr:relSizeAnchor xmlns:cdr="http://schemas.openxmlformats.org/drawingml/2006/chartDrawing">
    <cdr:from>
      <cdr:x>0.02304</cdr:x>
      <cdr:y>0.5571</cdr:y>
    </cdr:from>
    <cdr:to>
      <cdr:x>0.3836</cdr:x>
      <cdr:y>0.68012</cdr:y>
    </cdr:to>
    <cdr:sp macro="" textlink="">
      <cdr:nvSpPr>
        <cdr:cNvPr id="6" name="textruta 1"/>
        <cdr:cNvSpPr txBox="1"/>
      </cdr:nvSpPr>
      <cdr:spPr>
        <a:xfrm xmlns:a="http://schemas.openxmlformats.org/drawingml/2006/main">
          <a:off x="160222" y="1955421"/>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Personalen brukar informera om tillfälliga förändringar</a:t>
          </a:r>
          <a:endParaRPr lang="sv-SE" sz="1050" dirty="0"/>
        </a:p>
      </cdr:txBody>
    </cdr:sp>
  </cdr:relSizeAnchor>
  <cdr:relSizeAnchor xmlns:cdr="http://schemas.openxmlformats.org/drawingml/2006/chartDrawing">
    <cdr:from>
      <cdr:x>0.02323</cdr:x>
      <cdr:y>0.71243</cdr:y>
    </cdr:from>
    <cdr:to>
      <cdr:x>0.38228</cdr:x>
      <cdr:y>0.83545</cdr:y>
    </cdr:to>
    <cdr:sp macro="" textlink="">
      <cdr:nvSpPr>
        <cdr:cNvPr id="7" name="textruta 1"/>
        <cdr:cNvSpPr txBox="1"/>
      </cdr:nvSpPr>
      <cdr:spPr>
        <a:xfrm xmlns:a="http://schemas.openxmlformats.org/drawingml/2006/main">
          <a:off x="161544" y="2500629"/>
          <a:ext cx="2496869"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Tycker det är trivsamt i gemensamma utrymmen</a:t>
          </a:r>
          <a:endParaRPr lang="sv-SE" sz="1050" dirty="0"/>
        </a:p>
      </cdr:txBody>
    </cdr:sp>
  </cdr:relSizeAnchor>
</c:userShapes>
</file>

<file path=ppt/drawings/drawing3.xml><?xml version="1.0" encoding="utf-8"?>
<c:userShapes xmlns:c="http://schemas.openxmlformats.org/drawingml/2006/chart">
  <cdr:relSizeAnchor xmlns:cdr="http://schemas.openxmlformats.org/drawingml/2006/chartDrawing">
    <cdr:from>
      <cdr:x>0.02292</cdr:x>
      <cdr:y>0.0769</cdr:y>
    </cdr:from>
    <cdr:to>
      <cdr:x>0.41521</cdr:x>
      <cdr:y>0.18894</cdr:y>
    </cdr:to>
    <cdr:sp macro="" textlink="">
      <cdr:nvSpPr>
        <cdr:cNvPr id="2" name="textruta 1"/>
        <cdr:cNvSpPr txBox="1"/>
      </cdr:nvSpPr>
      <cdr:spPr>
        <a:xfrm xmlns:a="http://schemas.openxmlformats.org/drawingml/2006/main">
          <a:off x="158569" y="287811"/>
          <a:ext cx="2714029" cy="41932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Fick du plats på det äldreboende du </a:t>
          </a:r>
        </a:p>
        <a:p xmlns:a="http://schemas.openxmlformats.org/drawingml/2006/main">
          <a:r>
            <a:rPr lang="sv-SE" sz="1050" dirty="0"/>
            <a:t>ville bo på? </a:t>
          </a:r>
        </a:p>
      </cdr:txBody>
    </cdr:sp>
  </cdr:relSizeAnchor>
  <cdr:relSizeAnchor xmlns:cdr="http://schemas.openxmlformats.org/drawingml/2006/chartDrawing">
    <cdr:from>
      <cdr:x>0.02335</cdr:x>
      <cdr:y>0.2613</cdr:y>
    </cdr:from>
    <cdr:to>
      <cdr:x>0.41272</cdr:x>
      <cdr:y>0.32977</cdr:y>
    </cdr:to>
    <cdr:sp macro="" textlink="">
      <cdr:nvSpPr>
        <cdr:cNvPr id="3" name="textruta 1"/>
        <cdr:cNvSpPr txBox="1"/>
      </cdr:nvSpPr>
      <cdr:spPr>
        <a:xfrm xmlns:a="http://schemas.openxmlformats.org/drawingml/2006/main">
          <a:off x="161544" y="977959"/>
          <a:ext cx="2693801" cy="2562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Trivs du med ditt rum eller lägenhet?</a:t>
          </a:r>
        </a:p>
      </cdr:txBody>
    </cdr:sp>
  </cdr:relSizeAnchor>
  <cdr:relSizeAnchor xmlns:cdr="http://schemas.openxmlformats.org/drawingml/2006/chartDrawing">
    <cdr:from>
      <cdr:x>0.02139</cdr:x>
      <cdr:y>0.46003</cdr:y>
    </cdr:from>
    <cdr:to>
      <cdr:x>0.41494</cdr:x>
      <cdr:y>0.57207</cdr:y>
    </cdr:to>
    <cdr:sp macro="" textlink="">
      <cdr:nvSpPr>
        <cdr:cNvPr id="4" name="textruta 1"/>
        <cdr:cNvSpPr txBox="1"/>
      </cdr:nvSpPr>
      <cdr:spPr>
        <a:xfrm xmlns:a="http://schemas.openxmlformats.org/drawingml/2006/main">
          <a:off x="148856" y="1705975"/>
          <a:ext cx="2738954" cy="41548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i de gemensamma utrymmena? </a:t>
          </a:r>
        </a:p>
      </cdr:txBody>
    </cdr:sp>
  </cdr:relSizeAnchor>
  <cdr:relSizeAnchor xmlns:cdr="http://schemas.openxmlformats.org/drawingml/2006/chartDrawing">
    <cdr:from>
      <cdr:x>0.02292</cdr:x>
      <cdr:y>0.65221</cdr:y>
    </cdr:from>
    <cdr:to>
      <cdr:x>0.40898</cdr:x>
      <cdr:y>0.76323</cdr:y>
    </cdr:to>
    <cdr:sp macro="" textlink="">
      <cdr:nvSpPr>
        <cdr:cNvPr id="5" name="textruta 1"/>
        <cdr:cNvSpPr txBox="1"/>
      </cdr:nvSpPr>
      <cdr:spPr>
        <a:xfrm xmlns:a="http://schemas.openxmlformats.org/drawingml/2006/main">
          <a:off x="158569" y="2441004"/>
          <a:ext cx="2670897" cy="4154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utomhus runt ditt boende?</a:t>
          </a:r>
        </a:p>
      </cdr:txBody>
    </cdr:sp>
  </cdr:relSizeAnchor>
</c:userShapes>
</file>

<file path=ppt/drawings/drawing4.xml><?xml version="1.0" encoding="utf-8"?>
<c:userShapes xmlns:c="http://schemas.openxmlformats.org/drawingml/2006/chart">
  <cdr:relSizeAnchor xmlns:cdr="http://schemas.openxmlformats.org/drawingml/2006/chartDrawing">
    <cdr:from>
      <cdr:x>0.02291</cdr:x>
      <cdr:y>0.72352</cdr:y>
    </cdr:from>
    <cdr:to>
      <cdr:x>0.40449</cdr:x>
      <cdr:y>0.81482</cdr:y>
    </cdr:to>
    <cdr:sp macro="" textlink="">
      <cdr:nvSpPr>
        <cdr:cNvPr id="2" name="Rektangel 1"/>
        <cdr:cNvSpPr/>
      </cdr:nvSpPr>
      <cdr:spPr>
        <a:xfrm xmlns:a="http://schemas.openxmlformats.org/drawingml/2006/main">
          <a:off x="158304" y="2707894"/>
          <a:ext cx="2636656" cy="341705"/>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nej svaren på frågan om </a:t>
          </a:r>
        </a:p>
        <a:p xmlns:a="http://schemas.openxmlformats.org/drawingml/2006/main">
          <a:r>
            <a:rPr lang="sv-SE" sz="800" i="1" dirty="0"/>
            <a:t>ensamhet som redovisas som positiva svar</a:t>
          </a:r>
        </a:p>
      </cdr:txBody>
    </cdr:sp>
  </cdr:relSizeAnchor>
</c:userShapes>
</file>

<file path=ppt/drawings/drawing5.xml><?xml version="1.0" encoding="utf-8"?>
<c:userShapes xmlns:c="http://schemas.openxmlformats.org/drawingml/2006/chart">
  <cdr:relSizeAnchor xmlns:cdr="http://schemas.openxmlformats.org/drawingml/2006/chartDrawing">
    <cdr:from>
      <cdr:x>0.02283</cdr:x>
      <cdr:y>0.77425</cdr:y>
    </cdr:from>
    <cdr:to>
      <cdr:x>0.42519</cdr:x>
      <cdr:y>0.89874</cdr:y>
    </cdr:to>
    <cdr:sp macro="" textlink="">
      <cdr:nvSpPr>
        <cdr:cNvPr id="2" name="textruta 1"/>
        <cdr:cNvSpPr txBox="1"/>
      </cdr:nvSpPr>
      <cdr:spPr>
        <a:xfrm xmlns:a="http://schemas.openxmlformats.org/drawingml/2006/main">
          <a:off x="157948" y="2897759"/>
          <a:ext cx="2783662" cy="46592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de brukare som svarat mycket </a:t>
          </a:r>
        </a:p>
        <a:p xmlns:a="http://schemas.openxmlformats.org/drawingml/2006/main">
          <a:r>
            <a:rPr lang="sv-SE" sz="800" i="1" dirty="0"/>
            <a:t>lätt eller ganska lätt som redovisas som positiva svar </a:t>
          </a:r>
        </a:p>
        <a:p xmlns:a="http://schemas.openxmlformats.org/drawingml/2006/main">
          <a:r>
            <a:rPr lang="sv-SE" sz="800" i="1" dirty="0"/>
            <a:t>på dessa frågor</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3947" cy="497296"/>
          </a:xfrm>
          <a:prstGeom prst="rect">
            <a:avLst/>
          </a:prstGeom>
        </p:spPr>
        <p:txBody>
          <a:bodyPr vert="horz" lIns="101361" tIns="50681" rIns="101361" bIns="50681" rtlCol="0"/>
          <a:lstStyle>
            <a:lvl1pPr algn="l">
              <a:defRPr sz="1300"/>
            </a:lvl1pPr>
          </a:lstStyle>
          <a:p>
            <a:endParaRPr lang="sv-SE"/>
          </a:p>
        </p:txBody>
      </p:sp>
      <p:sp>
        <p:nvSpPr>
          <p:cNvPr id="3" name="Platshållare för datum 2"/>
          <p:cNvSpPr>
            <a:spLocks noGrp="1"/>
          </p:cNvSpPr>
          <p:nvPr>
            <p:ph type="dt" sz="quarter" idx="1"/>
          </p:nvPr>
        </p:nvSpPr>
        <p:spPr>
          <a:xfrm>
            <a:off x="3848869" y="1"/>
            <a:ext cx="2943947" cy="497296"/>
          </a:xfrm>
          <a:prstGeom prst="rect">
            <a:avLst/>
          </a:prstGeom>
        </p:spPr>
        <p:txBody>
          <a:bodyPr vert="horz" lIns="101361" tIns="50681" rIns="101361" bIns="50681" rtlCol="0"/>
          <a:lstStyle>
            <a:lvl1pPr algn="r">
              <a:defRPr sz="1300"/>
            </a:lvl1pPr>
          </a:lstStyle>
          <a:p>
            <a:fld id="{EE4E35D8-A431-48E7-8AEB-D32A58D60D18}" type="datetimeFigureOut">
              <a:rPr lang="sv-SE" smtClean="0"/>
              <a:pPr/>
              <a:t>2017-09-12</a:t>
            </a:fld>
            <a:endParaRPr lang="sv-SE"/>
          </a:p>
        </p:txBody>
      </p:sp>
      <p:sp>
        <p:nvSpPr>
          <p:cNvPr id="4" name="Platshållare för sidfot 3"/>
          <p:cNvSpPr>
            <a:spLocks noGrp="1"/>
          </p:cNvSpPr>
          <p:nvPr>
            <p:ph type="ftr" sz="quarter" idx="2"/>
          </p:nvPr>
        </p:nvSpPr>
        <p:spPr>
          <a:xfrm>
            <a:off x="0" y="9432290"/>
            <a:ext cx="2943947" cy="497296"/>
          </a:xfrm>
          <a:prstGeom prst="rect">
            <a:avLst/>
          </a:prstGeom>
        </p:spPr>
        <p:txBody>
          <a:bodyPr vert="horz" lIns="101361" tIns="50681" rIns="101361" bIns="50681" rtlCol="0" anchor="b"/>
          <a:lstStyle>
            <a:lvl1pPr algn="l">
              <a:defRPr sz="1300"/>
            </a:lvl1pPr>
          </a:lstStyle>
          <a:p>
            <a:endParaRPr lang="sv-SE"/>
          </a:p>
        </p:txBody>
      </p:sp>
      <p:sp>
        <p:nvSpPr>
          <p:cNvPr id="5" name="Platshållare för bildnummer 4"/>
          <p:cNvSpPr>
            <a:spLocks noGrp="1"/>
          </p:cNvSpPr>
          <p:nvPr>
            <p:ph type="sldNum" sz="quarter" idx="3"/>
          </p:nvPr>
        </p:nvSpPr>
        <p:spPr>
          <a:xfrm>
            <a:off x="3848869" y="9432290"/>
            <a:ext cx="2943947" cy="497296"/>
          </a:xfrm>
          <a:prstGeom prst="rect">
            <a:avLst/>
          </a:prstGeom>
        </p:spPr>
        <p:txBody>
          <a:bodyPr vert="horz" lIns="101361" tIns="50681" rIns="101361" bIns="50681" rtlCol="0" anchor="b"/>
          <a:lstStyle>
            <a:lvl1pPr algn="r">
              <a:defRPr sz="1300"/>
            </a:lvl1pPr>
          </a:lstStyle>
          <a:p>
            <a:fld id="{3B7895A1-36BB-4A5A-A2AF-EE41160F7321}" type="slidenum">
              <a:rPr lang="sv-SE" smtClean="0"/>
              <a:pPr/>
              <a:t>‹#›</a:t>
            </a:fld>
            <a:endParaRPr lang="sv-SE"/>
          </a:p>
        </p:txBody>
      </p:sp>
    </p:spTree>
    <p:extLst>
      <p:ext uri="{BB962C8B-B14F-4D97-AF65-F5344CB8AC3E}">
        <p14:creationId xmlns:p14="http://schemas.microsoft.com/office/powerpoint/2010/main" val="205685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4283" cy="496570"/>
          </a:xfrm>
          <a:prstGeom prst="rect">
            <a:avLst/>
          </a:prstGeom>
        </p:spPr>
        <p:txBody>
          <a:bodyPr vert="horz" lIns="95565" tIns="47783" rIns="95565" bIns="47783" rtlCol="0"/>
          <a:lstStyle>
            <a:lvl1pPr algn="l">
              <a:defRPr sz="1200"/>
            </a:lvl1pPr>
          </a:lstStyle>
          <a:p>
            <a:endParaRPr lang="sv-SE"/>
          </a:p>
        </p:txBody>
      </p:sp>
      <p:sp>
        <p:nvSpPr>
          <p:cNvPr id="3" name="Platshållare för datum 2"/>
          <p:cNvSpPr>
            <a:spLocks noGrp="1"/>
          </p:cNvSpPr>
          <p:nvPr>
            <p:ph type="dt" idx="1"/>
          </p:nvPr>
        </p:nvSpPr>
        <p:spPr>
          <a:xfrm>
            <a:off x="3848645" y="1"/>
            <a:ext cx="2944283" cy="496570"/>
          </a:xfrm>
          <a:prstGeom prst="rect">
            <a:avLst/>
          </a:prstGeom>
        </p:spPr>
        <p:txBody>
          <a:bodyPr vert="horz" lIns="95565" tIns="47783" rIns="95565" bIns="47783" rtlCol="0"/>
          <a:lstStyle>
            <a:lvl1pPr algn="r">
              <a:defRPr sz="1200"/>
            </a:lvl1pPr>
          </a:lstStyle>
          <a:p>
            <a:fld id="{00F28322-9E50-4BFC-ADA5-24FE44B8EB92}" type="datetimeFigureOut">
              <a:rPr lang="sv-SE" smtClean="0"/>
              <a:pPr/>
              <a:t>2017-09-12</a:t>
            </a:fld>
            <a:endParaRPr lang="sv-SE"/>
          </a:p>
        </p:txBody>
      </p:sp>
      <p:sp>
        <p:nvSpPr>
          <p:cNvPr id="4" name="Platshållare för bildobjekt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95565" tIns="47783" rIns="95565" bIns="47783"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5565" tIns="47783" rIns="95565" bIns="47783"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7"/>
            <a:ext cx="2944283" cy="496570"/>
          </a:xfrm>
          <a:prstGeom prst="rect">
            <a:avLst/>
          </a:prstGeom>
        </p:spPr>
        <p:txBody>
          <a:bodyPr vert="horz" lIns="95565" tIns="47783" rIns="95565" bIns="47783"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7"/>
            <a:ext cx="2944283" cy="496570"/>
          </a:xfrm>
          <a:prstGeom prst="rect">
            <a:avLst/>
          </a:prstGeom>
        </p:spPr>
        <p:txBody>
          <a:bodyPr vert="horz" lIns="95565" tIns="47783" rIns="95565" bIns="47783" rtlCol="0" anchor="b"/>
          <a:lstStyle>
            <a:lvl1pPr algn="r">
              <a:defRPr sz="1200"/>
            </a:lvl1pPr>
          </a:lstStyle>
          <a:p>
            <a:fld id="{D4045FB0-5EAC-49C2-A7A1-C763FDD81356}" type="slidenum">
              <a:rPr lang="sv-SE" smtClean="0"/>
              <a:pPr/>
              <a:t>‹#›</a:t>
            </a:fld>
            <a:endParaRPr lang="sv-SE"/>
          </a:p>
        </p:txBody>
      </p:sp>
    </p:spTree>
    <p:extLst>
      <p:ext uri="{BB962C8B-B14F-4D97-AF65-F5344CB8AC3E}">
        <p14:creationId xmlns:p14="http://schemas.microsoft.com/office/powerpoint/2010/main" val="1882376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D4045FB0-5EAC-49C2-A7A1-C763FDD81356}" type="slidenum">
              <a:rPr lang="sv-SE" smtClean="0"/>
              <a:pPr/>
              <a:t>1</a:t>
            </a:fld>
            <a:endParaRPr lang="sv-SE"/>
          </a:p>
        </p:txBody>
      </p:sp>
    </p:spTree>
    <p:extLst>
      <p:ext uri="{BB962C8B-B14F-4D97-AF65-F5344CB8AC3E}">
        <p14:creationId xmlns:p14="http://schemas.microsoft.com/office/powerpoint/2010/main" val="2771421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6" name="Rektangel 15"/>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4173579"/>
            <a:ext cx="9147600" cy="2684421"/>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4421">
                <a:moveTo>
                  <a:pt x="1" y="2337683"/>
                </a:moveTo>
                <a:lnTo>
                  <a:pt x="9131698" y="0"/>
                </a:lnTo>
                <a:cubicBezTo>
                  <a:pt x="9136999" y="894807"/>
                  <a:pt x="9142299" y="1789614"/>
                  <a:pt x="9147600" y="2684421"/>
                </a:cubicBezTo>
                <a:lnTo>
                  <a:pt x="0" y="2684421"/>
                </a:lnTo>
                <a:cubicBezTo>
                  <a:pt x="0" y="2568842"/>
                  <a:pt x="1" y="2453262"/>
                  <a:pt x="1" y="2337683"/>
                </a:cubicBezTo>
                <a:close/>
              </a:path>
            </a:pathLst>
          </a:custGeom>
          <a:solidFill>
            <a:srgbClr val="A5ACAF"/>
          </a:solidFill>
        </p:spPr>
        <p:txBody>
          <a:bodyPr anchor="b" anchorCtr="0"/>
          <a:lstStyle>
            <a:lvl1pPr marL="0" indent="0" algn="r">
              <a:buNone/>
              <a:defRPr b="0"/>
            </a:lvl1pPr>
          </a:lstStyle>
          <a:p>
            <a:r>
              <a:rPr lang="sv-SE" dirty="0"/>
              <a:t>Klicka på ikonen för att lägga till en bild</a:t>
            </a:r>
          </a:p>
        </p:txBody>
      </p:sp>
      <p:sp>
        <p:nvSpPr>
          <p:cNvPr id="2" name="Rubrik 1"/>
          <p:cNvSpPr>
            <a:spLocks noGrp="1"/>
          </p:cNvSpPr>
          <p:nvPr>
            <p:ph type="ctrTitle"/>
          </p:nvPr>
        </p:nvSpPr>
        <p:spPr>
          <a:xfrm>
            <a:off x="784342" y="2059055"/>
            <a:ext cx="7772400" cy="1104900"/>
          </a:xfrm>
        </p:spPr>
        <p:txBody>
          <a:bodyPr/>
          <a:lstStyle>
            <a:lvl1pPr>
              <a:defRPr sz="2600">
                <a:solidFill>
                  <a:srgbClr val="E98300"/>
                </a:solidFill>
              </a:defRPr>
            </a:lvl1pPr>
          </a:lstStyle>
          <a:p>
            <a:r>
              <a:rPr lang="sv-SE"/>
              <a:t>Klicka här för att ändra format</a:t>
            </a:r>
            <a:endParaRPr lang="sv-SE" dirty="0"/>
          </a:p>
        </p:txBody>
      </p:sp>
      <p:sp>
        <p:nvSpPr>
          <p:cNvPr id="3" name="Underrubrik 2"/>
          <p:cNvSpPr>
            <a:spLocks noGrp="1"/>
          </p:cNvSpPr>
          <p:nvPr>
            <p:ph type="subTitle" idx="1"/>
          </p:nvPr>
        </p:nvSpPr>
        <p:spPr>
          <a:xfrm>
            <a:off x="801688" y="4266501"/>
            <a:ext cx="5858518" cy="232375"/>
          </a:xfrm>
        </p:spPr>
        <p:txBody>
          <a:bodyPr/>
          <a:lstStyle>
            <a:lvl1pPr marL="0" indent="0" algn="l">
              <a:spcBef>
                <a:spcPts val="0"/>
              </a:spcBef>
              <a:spcAft>
                <a:spcPts val="0"/>
              </a:spcAft>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a:xfrm>
            <a:off x="817590" y="5380362"/>
            <a:ext cx="1152128" cy="267235"/>
          </a:xfrm>
          <a:prstGeom prst="rect">
            <a:avLst/>
          </a:prstGeom>
        </p:spPr>
        <p:txBody>
          <a:bodyPr/>
          <a:lstStyle>
            <a:lvl1pPr>
              <a:defRPr sz="900" b="1">
                <a:solidFill>
                  <a:srgbClr val="FFFFFF"/>
                </a:solidFill>
              </a:defRPr>
            </a:lvl1pPr>
          </a:lstStyle>
          <a:p>
            <a:endParaRPr lang="sv-SE"/>
          </a:p>
        </p:txBody>
      </p:sp>
      <p:sp>
        <p:nvSpPr>
          <p:cNvPr id="14" name="Platshållare för text 13"/>
          <p:cNvSpPr>
            <a:spLocks noGrp="1"/>
          </p:cNvSpPr>
          <p:nvPr>
            <p:ph type="body" sz="quarter" idx="14"/>
          </p:nvPr>
        </p:nvSpPr>
        <p:spPr>
          <a:xfrm>
            <a:off x="801688" y="4475023"/>
            <a:ext cx="5858544" cy="722312"/>
          </a:xfrm>
        </p:spPr>
        <p:txBody>
          <a:bodyPr/>
          <a:lstStyle>
            <a:lvl1pPr marL="0" indent="0">
              <a:spcBef>
                <a:spcPts val="0"/>
              </a:spcBef>
              <a:spcAft>
                <a:spcPts val="0"/>
              </a:spcAft>
              <a:buNone/>
              <a:defRPr sz="1400">
                <a:solidFill>
                  <a:srgbClr val="FFFFFF"/>
                </a:solidFill>
              </a:defRPr>
            </a:lvl1pPr>
            <a:lvl2pPr marL="285750" indent="0">
              <a:buNone/>
              <a:defRPr sz="1400">
                <a:solidFill>
                  <a:schemeClr val="bg2"/>
                </a:solidFill>
              </a:defRPr>
            </a:lvl2pPr>
            <a:lvl3pPr marL="539750" indent="0">
              <a:buNone/>
              <a:defRPr sz="1400">
                <a:solidFill>
                  <a:schemeClr val="bg2"/>
                </a:solidFill>
              </a:defRPr>
            </a:lvl3pPr>
            <a:lvl4pPr marL="723900" indent="0">
              <a:buNone/>
              <a:defRPr sz="1400">
                <a:solidFill>
                  <a:schemeClr val="bg2"/>
                </a:solidFill>
              </a:defRPr>
            </a:lvl4pPr>
            <a:lvl5pPr marL="927100" indent="0">
              <a:buNone/>
              <a:defRPr sz="1400">
                <a:solidFill>
                  <a:schemeClr val="bg2"/>
                </a:solidFill>
              </a:defRPr>
            </a:lvl5pPr>
          </a:lstStyle>
          <a:p>
            <a:pPr lvl="0"/>
            <a:r>
              <a:rPr lang="sv-SE"/>
              <a:t>Klicka här för att ändra format på bakgrundstexten</a:t>
            </a:r>
          </a:p>
        </p:txBody>
      </p:sp>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214" y="800439"/>
            <a:ext cx="2592000" cy="544144"/>
          </a:xfrm>
          <a:prstGeom prst="rect">
            <a:avLst/>
          </a:prstGeom>
        </p:spPr>
      </p:pic>
    </p:spTree>
    <p:extLst>
      <p:ext uri="{BB962C8B-B14F-4D97-AF65-F5344CB8AC3E}">
        <p14:creationId xmlns:p14="http://schemas.microsoft.com/office/powerpoint/2010/main" val="61623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224016" y="2059200"/>
            <a:ext cx="3537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801688" y="2127600"/>
            <a:ext cx="3299791" cy="3441117"/>
          </a:xfrm>
        </p:spPr>
        <p:txBody>
          <a:bodyPr/>
          <a:lstStyle>
            <a:lvl1pPr marL="0" indent="0">
              <a:buNone/>
              <a:defRPr b="0"/>
            </a:lvl1pPr>
          </a:lstStyle>
          <a:p>
            <a:r>
              <a:rPr lang="sv-SE"/>
              <a:t>Klicka på ikonen för att lägga till en bild</a:t>
            </a:r>
            <a:endParaRPr lang="sv-SE" dirty="0"/>
          </a:p>
        </p:txBody>
      </p:sp>
      <p:sp>
        <p:nvSpPr>
          <p:cNvPr id="11" name="textruta 10"/>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5"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9016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6" name="textruta 5"/>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26563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801688" y="2074072"/>
            <a:ext cx="6832600" cy="3438525"/>
          </a:xfrm>
        </p:spPr>
        <p:txBody>
          <a:bodyPr/>
          <a:lstStyle>
            <a:lvl1pPr marL="0" indent="0">
              <a:buNone/>
              <a:defRPr b="0"/>
            </a:lvl1pPr>
          </a:lstStyle>
          <a:p>
            <a:r>
              <a:rPr lang="sv-SE"/>
              <a:t>Klicka på ikonen för att lägga till en bild</a:t>
            </a:r>
          </a:p>
        </p:txBody>
      </p:sp>
      <p:sp>
        <p:nvSpPr>
          <p:cNvPr id="9"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9715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0" y="2066925"/>
            <a:ext cx="9144000" cy="3438525"/>
          </a:xfrm>
        </p:spPr>
        <p:txBody>
          <a:bodyPr/>
          <a:lstStyle>
            <a:lvl1pPr marL="0" indent="0">
              <a:buNone/>
              <a:defRPr b="0"/>
            </a:lvl1pPr>
          </a:lstStyle>
          <a:p>
            <a:r>
              <a:rPr lang="sv-SE"/>
              <a:t>Klicka på ikonen för att lägga till en bild</a:t>
            </a:r>
          </a:p>
        </p:txBody>
      </p:sp>
      <p:sp>
        <p:nvSpPr>
          <p:cNvPr id="13"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92280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bild hög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3410272" cy="371295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7600"/>
            <a:ext cx="4818491" cy="3439984"/>
          </a:xfrm>
        </p:spPr>
        <p:txBody>
          <a:bodyPr/>
          <a:lstStyle>
            <a:lvl1pPr marL="0" indent="0">
              <a:buNone/>
              <a:defRPr b="0"/>
            </a:lvl1pPr>
          </a:lstStyle>
          <a:p>
            <a:r>
              <a:rPr lang="sv-SE"/>
              <a:t>Klicka på ikonen för att lägga till en bild</a:t>
            </a:r>
          </a:p>
        </p:txBody>
      </p:sp>
      <p:sp>
        <p:nvSpPr>
          <p:cNvPr id="12" name="Platshållare för text 11"/>
          <p:cNvSpPr>
            <a:spLocks noGrp="1"/>
          </p:cNvSpPr>
          <p:nvPr>
            <p:ph type="body" sz="quarter" idx="15"/>
          </p:nvPr>
        </p:nvSpPr>
        <p:spPr>
          <a:xfrm>
            <a:off x="630239" y="5221275"/>
            <a:ext cx="3422236"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19816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bild 8"/>
          <p:cNvSpPr>
            <a:spLocks noGrp="1"/>
          </p:cNvSpPr>
          <p:nvPr>
            <p:ph type="pic" sz="quarter" idx="14"/>
          </p:nvPr>
        </p:nvSpPr>
        <p:spPr>
          <a:xfrm>
            <a:off x="0" y="2127600"/>
            <a:ext cx="4094205" cy="3439984"/>
          </a:xfrm>
        </p:spPr>
        <p:txBody>
          <a:bodyPr/>
          <a:lstStyle>
            <a:lvl1pPr marL="0" indent="0">
              <a:buNone/>
              <a:defRPr b="0"/>
            </a:lvl1pPr>
          </a:lstStyle>
          <a:p>
            <a:r>
              <a:rPr lang="sv-SE"/>
              <a:t>Klicka på ikonen för att lägga till en bild</a:t>
            </a:r>
          </a:p>
        </p:txBody>
      </p:sp>
      <p:sp>
        <p:nvSpPr>
          <p:cNvPr id="12" name="Platshållare för innehåll 7"/>
          <p:cNvSpPr>
            <a:spLocks noGrp="1"/>
          </p:cNvSpPr>
          <p:nvPr>
            <p:ph sz="quarter" idx="13"/>
          </p:nvPr>
        </p:nvSpPr>
        <p:spPr>
          <a:xfrm>
            <a:off x="4224016" y="2059200"/>
            <a:ext cx="3410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210588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F3A1DABF-CD59-47A1-8187-10F3203EF599}" type="slidenum">
              <a:rPr lang="sv-SE" smtClean="0"/>
              <a:pPr/>
              <a:t>‹#›</a:t>
            </a:fld>
            <a:endParaRPr lang="sv-SE"/>
          </a:p>
        </p:txBody>
      </p:sp>
      <p:sp>
        <p:nvSpPr>
          <p:cNvPr id="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755418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utsida">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436351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sida med plats för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1548841"/>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spTree>
    <p:extLst>
      <p:ext uri="{BB962C8B-B14F-4D97-AF65-F5344CB8AC3E}">
        <p14:creationId xmlns:p14="http://schemas.microsoft.com/office/powerpoint/2010/main" val="2703339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utan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9"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pic>
        <p:nvPicPr>
          <p:cNvPr id="12" name="Bildobjekt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1973930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222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 mening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b="0"/>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11405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text 8"/>
          <p:cNvSpPr>
            <a:spLocks noGrp="1"/>
          </p:cNvSpPr>
          <p:nvPr>
            <p:ph type="body" sz="quarter" idx="13"/>
          </p:nvPr>
        </p:nvSpPr>
        <p:spPr>
          <a:xfrm>
            <a:off x="801688" y="2059200"/>
            <a:ext cx="6959600" cy="3708400"/>
          </a:xfrm>
        </p:spPr>
        <p:txBody>
          <a:bodyPr/>
          <a:lstStyle>
            <a:lvl1pPr marL="0" indent="0">
              <a:spcBef>
                <a:spcPts val="800"/>
              </a:spcBef>
              <a:spcAft>
                <a:spcPts val="0"/>
              </a:spcAft>
              <a:buFontTx/>
              <a:buNone/>
              <a:defRPr sz="2600"/>
            </a:lvl1pPr>
            <a:lvl2pPr marL="0" indent="0">
              <a:buFontTx/>
              <a:buNone/>
              <a:defRPr/>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02684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punktlista">
    <p:spTree>
      <p:nvGrpSpPr>
        <p:cNvPr id="1" name=""/>
        <p:cNvGrpSpPr/>
        <p:nvPr/>
      </p:nvGrpSpPr>
      <p:grpSpPr>
        <a:xfrm>
          <a:off x="0" y="0"/>
          <a:ext cx="0" cy="0"/>
          <a:chOff x="0" y="0"/>
          <a:chExt cx="0" cy="0"/>
        </a:xfrm>
      </p:grpSpPr>
      <p:sp>
        <p:nvSpPr>
          <p:cNvPr id="7" name="Rektangel 6"/>
          <p:cNvSpPr/>
          <p:nvPr userDrawn="1"/>
        </p:nvSpPr>
        <p:spPr>
          <a:xfrm>
            <a:off x="0" y="801504"/>
            <a:ext cx="9147600" cy="47928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1353267"/>
            <a:ext cx="6959600" cy="3708400"/>
          </a:xfrm>
        </p:spPr>
        <p:txBody>
          <a:bodyPr/>
          <a:lstStyle>
            <a:lvl1pPr marL="373063" indent="-373063">
              <a:spcBef>
                <a:spcPts val="1000"/>
              </a:spcBef>
              <a:buSzPct val="115000"/>
              <a:buFont typeface="Arial" pitchFamily="34" charset="0"/>
              <a:buChar char="•"/>
              <a:defRPr sz="2600">
                <a:solidFill>
                  <a:srgbClr val="D3BF96"/>
                </a:solidFill>
              </a:defRPr>
            </a:lvl1pPr>
            <a:lvl2pPr>
              <a:defRPr sz="2600">
                <a:solidFill>
                  <a:srgbClr val="D3BF96"/>
                </a:solidFill>
              </a:defRPr>
            </a:lvl2pPr>
            <a:lvl3pPr>
              <a:defRPr sz="1900">
                <a:solidFill>
                  <a:srgbClr val="D3BF96"/>
                </a:solidFill>
              </a:defRPr>
            </a:lvl3pPr>
            <a:lvl4pPr>
              <a:defRPr sz="1600">
                <a:solidFill>
                  <a:srgbClr val="D3BF96"/>
                </a:solidFill>
              </a:defRPr>
            </a:lvl4pPr>
            <a:lvl5pPr>
              <a:defRPr sz="1400">
                <a:solidFill>
                  <a:srgbClr val="D3BF96"/>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41411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tsida">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355976" y="2060206"/>
            <a:ext cx="340531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9"/>
          <p:cNvSpPr>
            <a:spLocks noGrp="1"/>
          </p:cNvSpPr>
          <p:nvPr>
            <p:ph type="body" sz="quarter" idx="14"/>
          </p:nvPr>
        </p:nvSpPr>
        <p:spPr>
          <a:xfrm>
            <a:off x="0" y="2113906"/>
            <a:ext cx="4067175" cy="3455988"/>
          </a:xfrm>
          <a:solidFill>
            <a:schemeClr val="accent4"/>
          </a:solidFill>
          <a:ln>
            <a:noFill/>
          </a:ln>
        </p:spPr>
        <p:txBody>
          <a:bodyPr lIns="180000" tIns="180000" rIns="180000" bIns="180000" anchor="ctr" anchorCtr="1"/>
          <a:lstStyle>
            <a:lvl1pPr marL="0" indent="0" algn="ctr">
              <a:buNone/>
              <a:defRPr sz="3000" b="0" i="1">
                <a:solidFill>
                  <a:srgbClr val="D3BF96"/>
                </a:solidFill>
              </a:defRPr>
            </a:lvl1pPr>
            <a:lvl2pPr>
              <a:defRPr sz="3000" b="0" i="1">
                <a:solidFill>
                  <a:srgbClr val="E6C99B"/>
                </a:solidFill>
              </a:defRPr>
            </a:lvl2pPr>
            <a:lvl3pPr>
              <a:defRPr sz="3000" b="0" i="1">
                <a:solidFill>
                  <a:srgbClr val="E6C99B"/>
                </a:solidFill>
              </a:defRPr>
            </a:lvl3pPr>
            <a:lvl4pPr>
              <a:defRPr sz="3000" b="0" i="1">
                <a:solidFill>
                  <a:srgbClr val="E6C99B"/>
                </a:solidFill>
              </a:defRPr>
            </a:lvl4pPr>
            <a:lvl5pPr>
              <a:defRPr sz="3000" b="0" i="1">
                <a:solidFill>
                  <a:srgbClr val="E6C99B"/>
                </a:solidFill>
              </a:defRPr>
            </a:lvl5pPr>
          </a:lstStyle>
          <a:p>
            <a:pPr lvl="0"/>
            <a:r>
              <a:rPr lang="sv-SE"/>
              <a:t>Klicka här för att ändra format på bakgrundstexten</a:t>
            </a:r>
          </a:p>
        </p:txBody>
      </p:sp>
      <p:sp>
        <p:nvSpPr>
          <p:cNvPr id="9" name="textruta 8"/>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1" name="textruta 10"/>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13"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063518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69"/>
            <a:ext cx="341027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8871"/>
            <a:ext cx="3299791" cy="3095625"/>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4323723" y="5299364"/>
            <a:ext cx="3312220" cy="471487"/>
          </a:xfrm>
        </p:spPr>
        <p:txBody>
          <a:bodyPr/>
          <a:lstStyle>
            <a:lvl1pPr marL="0" indent="0">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87689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
        <p:nvSpPr>
          <p:cNvPr id="2" name="Platshållare för rubrik 1"/>
          <p:cNvSpPr>
            <a:spLocks noGrp="1"/>
          </p:cNvSpPr>
          <p:nvPr>
            <p:ph type="title"/>
          </p:nvPr>
        </p:nvSpPr>
        <p:spPr>
          <a:xfrm>
            <a:off x="803844" y="686594"/>
            <a:ext cx="6951600" cy="1296144"/>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801688" y="2057400"/>
            <a:ext cx="6951364" cy="3695131"/>
          </a:xfrm>
          <a:prstGeom prst="rect">
            <a:avLst/>
          </a:prstGeom>
        </p:spPr>
        <p:txBody>
          <a:bodyPr vert="horz" lIns="0" tIns="0" rIns="0" bIns="0" rtlCol="0" anchor="t" anchorCtr="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408988" y="6295894"/>
            <a:ext cx="432544" cy="267235"/>
          </a:xfrm>
          <a:prstGeom prst="rect">
            <a:avLst/>
          </a:prstGeom>
        </p:spPr>
        <p:txBody>
          <a:bodyPr vert="horz" lIns="0" tIns="0" rIns="0" bIns="0" rtlCol="0" anchor="ctr"/>
          <a:lstStyle>
            <a:lvl1pPr algn="r">
              <a:defRPr sz="900">
                <a:solidFill>
                  <a:schemeClr val="accent4"/>
                </a:solidFill>
              </a:defRPr>
            </a:lvl1pPr>
          </a:lstStyle>
          <a:p>
            <a:fld id="{F3A1DABF-CD59-47A1-8187-10F3203EF599}" type="slidenum">
              <a:rPr lang="sv-SE" smtClean="0"/>
              <a:pPr/>
              <a:t>‹#›</a:t>
            </a:fld>
            <a:endParaRPr lang="sv-SE"/>
          </a:p>
        </p:txBody>
      </p:sp>
      <p:sp>
        <p:nvSpPr>
          <p:cNvPr id="2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06430930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99" r:id="rId3"/>
    <p:sldLayoutId id="2147483650" r:id="rId4"/>
    <p:sldLayoutId id="2147483665" r:id="rId5"/>
    <p:sldLayoutId id="2147483661" r:id="rId6"/>
    <p:sldLayoutId id="2147483662" r:id="rId7"/>
    <p:sldLayoutId id="2147483663" r:id="rId8"/>
    <p:sldLayoutId id="2147483664" r:id="rId9"/>
    <p:sldLayoutId id="2147483670" r:id="rId10"/>
    <p:sldLayoutId id="2147483654" r:id="rId11"/>
    <p:sldLayoutId id="2147483666" r:id="rId12"/>
    <p:sldLayoutId id="2147483669" r:id="rId13"/>
    <p:sldLayoutId id="2147483667" r:id="rId14"/>
    <p:sldLayoutId id="2147483668" r:id="rId15"/>
    <p:sldLayoutId id="2147483655" r:id="rId16"/>
    <p:sldLayoutId id="2147483698" r:id="rId17"/>
  </p:sldLayoutIdLst>
  <p:hf hdr="0" dt="0"/>
  <p:txStyles>
    <p:titleStyle>
      <a:lvl1pPr algn="l" defTabSz="914400" rtl="0" eaLnBrk="1" latinLnBrk="0" hangingPunct="1">
        <a:spcBef>
          <a:spcPct val="0"/>
        </a:spcBef>
        <a:buNone/>
        <a:defRPr sz="3300" b="1" kern="1200">
          <a:solidFill>
            <a:schemeClr val="accent4"/>
          </a:solidFill>
          <a:latin typeface="+mj-lt"/>
          <a:ea typeface="+mj-ea"/>
          <a:cs typeface="+mj-cs"/>
        </a:defRPr>
      </a:lvl1pPr>
    </p:titleStyle>
    <p:bodyStyle>
      <a:lvl1pPr marL="271463" indent="-271463" algn="l" defTabSz="914400" rtl="0" eaLnBrk="1" latinLnBrk="0" hangingPunct="1">
        <a:spcBef>
          <a:spcPts val="1900"/>
        </a:spcBef>
        <a:spcAft>
          <a:spcPts val="800"/>
        </a:spcAft>
        <a:buSzPct val="115000"/>
        <a:buFont typeface="Century Gothic" pitchFamily="34" charset="0"/>
        <a:buChar char="•"/>
        <a:defRPr sz="1900" b="1" kern="1200">
          <a:solidFill>
            <a:schemeClr val="accent4"/>
          </a:solidFill>
          <a:latin typeface="+mn-lt"/>
          <a:ea typeface="+mn-ea"/>
          <a:cs typeface="+mn-cs"/>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mn-lt"/>
          <a:ea typeface="+mn-ea"/>
          <a:cs typeface="+mn-cs"/>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mn-lt"/>
          <a:ea typeface="+mn-ea"/>
          <a:cs typeface="+mn-cs"/>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mn-lt"/>
          <a:ea typeface="+mn-ea"/>
          <a:cs typeface="+mn-cs"/>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F5A95-32EF-409C-BEAF-83729D5D1023}" type="datetimeFigureOut">
              <a:rPr lang="sv-SE" smtClean="0"/>
              <a:pPr/>
              <a:t>2017-09-12</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FB06B-3A26-4115-B288-AC5501425D00}"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07529-4EE2-448E-B89F-CD1EA5854F3A}" type="datetimeFigureOut">
              <a:rPr lang="sv-SE" smtClean="0"/>
              <a:pPr/>
              <a:t>2017-09-12</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B7A58C-F0FD-4DE7-87E1-E25817697C89}"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http://www.socialstyrelsen.se/aldreundersokning"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ctrTitle"/>
          </p:nvPr>
        </p:nvSpPr>
        <p:spPr/>
        <p:txBody>
          <a:bodyPr/>
          <a:lstStyle/>
          <a:p>
            <a:r>
              <a:rPr lang="sv-SE" dirty="0"/>
              <a:t>Så tycker de äldre om äldreomsorgen 2017</a:t>
            </a:r>
            <a:br>
              <a:rPr lang="sv-SE" dirty="0"/>
            </a:br>
            <a:br>
              <a:rPr lang="sv-SE" dirty="0"/>
            </a:br>
            <a:endParaRPr lang="sv-SE" dirty="0"/>
          </a:p>
        </p:txBody>
      </p:sp>
      <p:sp>
        <p:nvSpPr>
          <p:cNvPr id="8" name="Underrubrik 7"/>
          <p:cNvSpPr>
            <a:spLocks noGrp="1"/>
          </p:cNvSpPr>
          <p:nvPr>
            <p:ph type="subTitle" idx="1"/>
          </p:nvPr>
        </p:nvSpPr>
        <p:spPr>
          <a:xfrm>
            <a:off x="801688" y="4266501"/>
            <a:ext cx="5858518" cy="810466"/>
          </a:xfrm>
        </p:spPr>
        <p:txBody>
          <a:bodyPr>
            <a:normAutofit/>
          </a:bodyPr>
          <a:lstStyle/>
          <a:p>
            <a:r>
              <a:rPr lang="sv-SE"/>
              <a:t>Resultat för Nacka_Gammeluddshemmet (minst 7 svarande)</a:t>
            </a:r>
          </a:p>
          <a:p>
            <a:r>
              <a:rPr lang="sv-SE"/>
              <a:t>Särskilt boende</a:t>
            </a:r>
            <a:endParaRPr lang="sv-SE" dirty="0"/>
          </a:p>
        </p:txBody>
      </p:sp>
      <p:pic>
        <p:nvPicPr>
          <p:cNvPr id="5" name="Platshållare för bild 4"/>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7774" b="48750"/>
          <a:stretch/>
        </p:blipFill>
        <p:spPr>
          <a:xfrm>
            <a:off x="0" y="4173579"/>
            <a:ext cx="9147600" cy="2684421"/>
          </a:xfrm>
        </p:spPr>
      </p:pic>
    </p:spTree>
    <p:extLst>
      <p:ext uri="{BB962C8B-B14F-4D97-AF65-F5344CB8AC3E}">
        <p14:creationId xmlns:p14="http://schemas.microsoft.com/office/powerpoint/2010/main" val="3248606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5" y="687600"/>
            <a:ext cx="8074895" cy="1296144"/>
          </a:xfrm>
        </p:spPr>
        <p:txBody>
          <a:bodyPr/>
          <a:lstStyle/>
          <a:p>
            <a:r>
              <a:rPr lang="sv-SE" dirty="0"/>
              <a:t>De fem frågor där andelen positiva svar är lägst</a:t>
            </a:r>
            <a:endParaRPr lang="sv-SE" spc="-50" dirty="0"/>
          </a:p>
        </p:txBody>
      </p:sp>
      <p:graphicFrame>
        <p:nvGraphicFramePr>
          <p:cNvPr id="7" name="Diagram 7"/>
          <p:cNvGraphicFramePr>
            <a:graphicFrameLocks/>
          </p:cNvGraphicFramePr>
          <p:nvPr>
            <p:extLst>
              <p:ext uri="{D42A27DB-BD31-4B8C-83A1-F6EECF244321}">
                <p14:modId xmlns:p14="http://schemas.microsoft.com/office/powerpoint/2010/main" val="735449338"/>
              </p:ext>
            </p:extLst>
          </p:nvPr>
        </p:nvGraphicFramePr>
        <p:xfrm>
          <a:off x="807188" y="2173029"/>
          <a:ext cx="6954100"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10</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326496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11</a:t>
            </a:fld>
            <a:endParaRPr lang="sv-SE"/>
          </a:p>
        </p:txBody>
      </p:sp>
      <p:sp>
        <p:nvSpPr>
          <p:cNvPr id="4" name="Platshållare för sidfot 3"/>
          <p:cNvSpPr>
            <a:spLocks noGrp="1"/>
          </p:cNvSpPr>
          <p:nvPr>
            <p:ph type="ftr" sz="quarter" idx="3"/>
          </p:nvPr>
        </p:nvSpPr>
        <p:spPr/>
        <p:txBody>
          <a:bodyPr/>
          <a:lstStyle/>
          <a:p>
            <a:r>
              <a:rPr lang="sv-SE" dirty="0"/>
              <a:t>Källa: Socialstyrelsen, Vad tycker de äldre om äldreomsorgen? 2017</a:t>
            </a:r>
          </a:p>
        </p:txBody>
      </p:sp>
      <p:sp>
        <p:nvSpPr>
          <p:cNvPr id="5" name="Rubrik 4"/>
          <p:cNvSpPr>
            <a:spLocks noGrp="1"/>
          </p:cNvSpPr>
          <p:nvPr>
            <p:ph type="title"/>
          </p:nvPr>
        </p:nvSpPr>
        <p:spPr>
          <a:xfrm>
            <a:off x="803843" y="686594"/>
            <a:ext cx="8072737" cy="1296144"/>
          </a:xfrm>
        </p:spPr>
        <p:txBody>
          <a:bodyPr/>
          <a:lstStyle/>
          <a:p>
            <a:r>
              <a:rPr lang="sv-SE" spc="-30" dirty="0"/>
              <a:t>Hur nöjd eller missnöjd är du sammantaget </a:t>
            </a:r>
            <a:r>
              <a:rPr lang="sv-SE" dirty="0"/>
              <a:t>med ditt äldreboende?</a:t>
            </a:r>
          </a:p>
        </p:txBody>
      </p:sp>
      <p:graphicFrame>
        <p:nvGraphicFramePr>
          <p:cNvPr id="7" name="Diagram 8"/>
          <p:cNvGraphicFramePr>
            <a:graphicFrameLocks/>
          </p:cNvGraphicFramePr>
          <p:nvPr>
            <p:extLst>
              <p:ext uri="{D42A27DB-BD31-4B8C-83A1-F6EECF244321}">
                <p14:modId xmlns:p14="http://schemas.microsoft.com/office/powerpoint/2010/main" val="2878220971"/>
              </p:ext>
            </p:extLst>
          </p:nvPr>
        </p:nvGraphicFramePr>
        <p:xfrm>
          <a:off x="2006221" y="2128837"/>
          <a:ext cx="5117910" cy="353218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Samtliga frågor med referensvärden </a:t>
            </a:r>
            <a:br>
              <a:rPr lang="sv-SE" dirty="0"/>
            </a:br>
            <a:endParaRPr lang="sv-SE" dirty="0"/>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442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3" y="686594"/>
            <a:ext cx="7698711" cy="1296144"/>
          </a:xfrm>
        </p:spPr>
        <p:txBody>
          <a:bodyPr/>
          <a:lstStyle/>
          <a:p>
            <a:r>
              <a:rPr lang="sv-SE" dirty="0"/>
              <a:t>Andel positiva svar inom området boendemiljö</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13</a:t>
            </a:fld>
            <a:endParaRPr lang="sv-SE"/>
          </a:p>
        </p:txBody>
      </p:sp>
      <p:sp>
        <p:nvSpPr>
          <p:cNvPr id="7" name="Platshållare för sidfot 6"/>
          <p:cNvSpPr>
            <a:spLocks noGrp="1"/>
          </p:cNvSpPr>
          <p:nvPr>
            <p:ph type="ftr" sz="quarter" idx="3"/>
          </p:nvPr>
        </p:nvSpPr>
        <p:spPr/>
        <p:txBody>
          <a:bodyPr/>
          <a:lstStyle/>
          <a:p>
            <a:r>
              <a:rPr lang="sv-SE" dirty="0"/>
              <a:t>Källa: Socialstyrelsen, Vad tycker de äldre om äldreomsorgen? 2017</a:t>
            </a:r>
          </a:p>
        </p:txBody>
      </p:sp>
      <p:graphicFrame>
        <p:nvGraphicFramePr>
          <p:cNvPr id="9" name="Diagram 10"/>
          <p:cNvGraphicFramePr>
            <a:graphicFrameLocks/>
          </p:cNvGraphicFramePr>
          <p:nvPr>
            <p:extLst>
              <p:ext uri="{D42A27DB-BD31-4B8C-83A1-F6EECF244321}">
                <p14:modId xmlns:p14="http://schemas.microsoft.com/office/powerpoint/2010/main" val="4158396671"/>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4884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1"/>
          <p:cNvGraphicFramePr>
            <a:graphicFrameLocks noGrp="1"/>
          </p:cNvGraphicFramePr>
          <p:nvPr>
            <p:ph sz="quarter" idx="13"/>
            <p:extLst>
              <p:ext uri="{D42A27DB-BD31-4B8C-83A1-F6EECF244321}">
                <p14:modId xmlns:p14="http://schemas.microsoft.com/office/powerpoint/2010/main" val="685226589"/>
              </p:ext>
            </p:extLst>
          </p:nvPr>
        </p:nvGraphicFramePr>
        <p:xfrm>
          <a:off x="819509" y="1992702"/>
          <a:ext cx="6918385"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a:xfrm>
            <a:off x="803843" y="686594"/>
            <a:ext cx="7698711" cy="1296144"/>
          </a:xfrm>
        </p:spPr>
        <p:txBody>
          <a:bodyPr/>
          <a:lstStyle/>
          <a:p>
            <a:r>
              <a:rPr lang="sv-SE" dirty="0"/>
              <a:t>Andel positiva svar inom området mat och måltidsmiljö</a:t>
            </a:r>
          </a:p>
        </p:txBody>
      </p:sp>
      <p:sp>
        <p:nvSpPr>
          <p:cNvPr id="10" name="textruta 1"/>
          <p:cNvSpPr txBox="1"/>
          <p:nvPr/>
        </p:nvSpPr>
        <p:spPr>
          <a:xfrm>
            <a:off x="962160" y="2438787"/>
            <a:ext cx="2712694"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brukar maten smaka?</a:t>
            </a:r>
          </a:p>
        </p:txBody>
      </p:sp>
      <p:sp>
        <p:nvSpPr>
          <p:cNvPr id="11" name="textruta 1"/>
          <p:cNvSpPr txBox="1"/>
          <p:nvPr/>
        </p:nvSpPr>
        <p:spPr>
          <a:xfrm>
            <a:off x="962158" y="3829650"/>
            <a:ext cx="2678189"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Upplever du att måltiderna på ditt äldreboende är en trevlig stund på </a:t>
            </a:r>
          </a:p>
          <a:p>
            <a:r>
              <a:rPr lang="sv-SE" sz="1050" dirty="0"/>
              <a:t>dagen?</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14</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3307315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2"/>
          <p:cNvGraphicFramePr>
            <a:graphicFrameLocks noGrp="1"/>
          </p:cNvGraphicFramePr>
          <p:nvPr>
            <p:ph sz="quarter" idx="13"/>
            <p:extLst>
              <p:ext uri="{D42A27DB-BD31-4B8C-83A1-F6EECF244321}">
                <p14:modId xmlns:p14="http://schemas.microsoft.com/office/powerpoint/2010/main" val="78616328"/>
              </p:ext>
            </p:extLst>
          </p:nvPr>
        </p:nvGraphicFramePr>
        <p:xfrm>
          <a:off x="819509"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hjälpens utförande</a:t>
            </a:r>
          </a:p>
        </p:txBody>
      </p:sp>
      <p:sp>
        <p:nvSpPr>
          <p:cNvPr id="9" name="textruta 1"/>
          <p:cNvSpPr txBox="1"/>
          <p:nvPr/>
        </p:nvSpPr>
        <p:spPr>
          <a:xfrm>
            <a:off x="969611" y="2364029"/>
            <a:ext cx="2731122" cy="41548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ha tillräckligt med tid </a:t>
            </a:r>
          </a:p>
          <a:p>
            <a:r>
              <a:rPr lang="sv-SE" sz="1050" dirty="0"/>
              <a:t>för att kunna utföra sitt arbete hos dig?</a:t>
            </a:r>
          </a:p>
        </p:txBody>
      </p:sp>
      <p:sp>
        <p:nvSpPr>
          <p:cNvPr id="11" name="textruta 1"/>
          <p:cNvSpPr txBox="1"/>
          <p:nvPr/>
        </p:nvSpPr>
        <p:spPr>
          <a:xfrm>
            <a:off x="974785" y="3300368"/>
            <a:ext cx="2717322"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meddela dig i förväg om tillfälliga förändringar? T.ex. byte av personal, ändringar av olika aktiviteter etc.</a:t>
            </a:r>
          </a:p>
        </p:txBody>
      </p:sp>
      <p:sp>
        <p:nvSpPr>
          <p:cNvPr id="12" name="textruta 1"/>
          <p:cNvSpPr txBox="1"/>
          <p:nvPr/>
        </p:nvSpPr>
        <p:spPr>
          <a:xfrm>
            <a:off x="977039" y="4227207"/>
            <a:ext cx="2715067"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du kunna påverka vid vilka tider </a:t>
            </a:r>
          </a:p>
          <a:p>
            <a:r>
              <a:rPr lang="sv-SE" sz="1050" dirty="0"/>
              <a:t>du får hjälp? T.ex. tid för att </a:t>
            </a:r>
          </a:p>
          <a:p>
            <a:r>
              <a:rPr lang="sv-SE" sz="1050" dirty="0"/>
              <a:t>duscha/bada, gå och lägga dig etc.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15</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3944025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3"/>
          <p:cNvGraphicFramePr>
            <a:graphicFrameLocks noGrp="1"/>
          </p:cNvGraphicFramePr>
          <p:nvPr>
            <p:ph sz="quarter" idx="13"/>
            <p:extLst>
              <p:ext uri="{D42A27DB-BD31-4B8C-83A1-F6EECF244321}">
                <p14:modId xmlns:p14="http://schemas.microsoft.com/office/powerpoint/2010/main" val="14382036"/>
              </p:ext>
            </p:extLst>
          </p:nvPr>
        </p:nvGraphicFramePr>
        <p:xfrm>
          <a:off x="819301" y="1989256"/>
          <a:ext cx="6918593" cy="3747309"/>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bemötande</a:t>
            </a:r>
          </a:p>
        </p:txBody>
      </p:sp>
      <p:sp>
        <p:nvSpPr>
          <p:cNvPr id="7" name="textruta 1"/>
          <p:cNvSpPr txBox="1"/>
          <p:nvPr/>
        </p:nvSpPr>
        <p:spPr>
          <a:xfrm>
            <a:off x="973413" y="2442388"/>
            <a:ext cx="271869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bemöta dig på ett </a:t>
            </a:r>
          </a:p>
          <a:p>
            <a:r>
              <a:rPr lang="sv-SE" sz="1050" dirty="0"/>
              <a:t>bra sätt?</a:t>
            </a:r>
          </a:p>
        </p:txBody>
      </p:sp>
      <p:sp>
        <p:nvSpPr>
          <p:cNvPr id="10" name="textruta 1"/>
          <p:cNvSpPr txBox="1"/>
          <p:nvPr/>
        </p:nvSpPr>
        <p:spPr>
          <a:xfrm>
            <a:off x="969565" y="3840680"/>
            <a:ext cx="2731168"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ta hänsyn till dina </a:t>
            </a:r>
          </a:p>
          <a:p>
            <a:r>
              <a:rPr lang="sv-SE" sz="1050" dirty="0"/>
              <a:t>åsikter och önskemål om hur hjälpen </a:t>
            </a:r>
          </a:p>
          <a:p>
            <a:r>
              <a:rPr lang="sv-SE" sz="1050" dirty="0"/>
              <a:t>ska utföras?</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16</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4007812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4"/>
          <p:cNvGraphicFramePr>
            <a:graphicFrameLocks noGrp="1"/>
          </p:cNvGraphicFramePr>
          <p:nvPr>
            <p:ph sz="quarter" idx="13"/>
            <p:extLst>
              <p:ext uri="{D42A27DB-BD31-4B8C-83A1-F6EECF244321}">
                <p14:modId xmlns:p14="http://schemas.microsoft.com/office/powerpoint/2010/main" val="2057354973"/>
              </p:ext>
            </p:extLst>
          </p:nvPr>
        </p:nvGraphicFramePr>
        <p:xfrm>
          <a:off x="819509" y="1993900"/>
          <a:ext cx="6918386"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trygghet</a:t>
            </a:r>
          </a:p>
        </p:txBody>
      </p:sp>
      <p:sp>
        <p:nvSpPr>
          <p:cNvPr id="7" name="textruta 1"/>
          <p:cNvSpPr txBox="1"/>
          <p:nvPr/>
        </p:nvSpPr>
        <p:spPr>
          <a:xfrm>
            <a:off x="959291" y="2448418"/>
            <a:ext cx="2689684"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tryggt eller otryggt känns det att bo på ditt äldreboende?</a:t>
            </a:r>
          </a:p>
        </p:txBody>
      </p:sp>
      <p:sp>
        <p:nvSpPr>
          <p:cNvPr id="9" name="textruta 1"/>
          <p:cNvSpPr txBox="1"/>
          <p:nvPr/>
        </p:nvSpPr>
        <p:spPr>
          <a:xfrm>
            <a:off x="957220" y="3829779"/>
            <a:ext cx="268312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Känner du förtroende för personalen </a:t>
            </a:r>
          </a:p>
          <a:p>
            <a:r>
              <a:rPr lang="sv-SE" sz="1050" dirty="0"/>
              <a:t>på ditt äldreboende?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17</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3737573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5"/>
          <p:cNvGraphicFramePr>
            <a:graphicFrameLocks noGrp="1"/>
          </p:cNvGraphicFramePr>
          <p:nvPr>
            <p:ph sz="quarter" idx="13"/>
            <p:extLst>
              <p:ext uri="{D42A27DB-BD31-4B8C-83A1-F6EECF244321}">
                <p14:modId xmlns:p14="http://schemas.microsoft.com/office/powerpoint/2010/main" val="3429195979"/>
              </p:ext>
            </p:extLst>
          </p:nvPr>
        </p:nvGraphicFramePr>
        <p:xfrm>
          <a:off x="819509" y="1993900"/>
          <a:ext cx="6909759"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sociala aktiviteter</a:t>
            </a:r>
          </a:p>
        </p:txBody>
      </p:sp>
      <p:sp>
        <p:nvSpPr>
          <p:cNvPr id="7" name="textruta 1"/>
          <p:cNvSpPr txBox="1"/>
          <p:nvPr/>
        </p:nvSpPr>
        <p:spPr>
          <a:xfrm>
            <a:off x="965537" y="2383874"/>
            <a:ext cx="2743821"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med de aktiviteter som erbjuds på ditt äldreboende?</a:t>
            </a:r>
          </a:p>
        </p:txBody>
      </p:sp>
      <p:sp>
        <p:nvSpPr>
          <p:cNvPr id="9" name="textruta 1"/>
          <p:cNvSpPr txBox="1"/>
          <p:nvPr/>
        </p:nvSpPr>
        <p:spPr>
          <a:xfrm>
            <a:off x="965538" y="3290846"/>
            <a:ext cx="2674810"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Är möjligheterna att komma utomhus </a:t>
            </a:r>
          </a:p>
          <a:p>
            <a:r>
              <a:rPr lang="sv-SE" sz="1050" dirty="0"/>
              <a:t>bra eller dåliga? </a:t>
            </a:r>
          </a:p>
        </p:txBody>
      </p:sp>
      <p:sp>
        <p:nvSpPr>
          <p:cNvPr id="10" name="textruta 1"/>
          <p:cNvSpPr txBox="1"/>
          <p:nvPr/>
        </p:nvSpPr>
        <p:spPr>
          <a:xfrm>
            <a:off x="965537" y="4229259"/>
            <a:ext cx="269206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Händer det att du besväras av </a:t>
            </a:r>
          </a:p>
          <a:p>
            <a:r>
              <a:rPr lang="sv-SE" sz="1050" dirty="0"/>
              <a:t>ensamhet?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18</a:t>
            </a:fld>
            <a:endParaRPr lang="sv-SE"/>
          </a:p>
        </p:txBody>
      </p:sp>
      <p:sp>
        <p:nvSpPr>
          <p:cNvPr id="11" name="Platshållare för sidfot 10"/>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1972389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6"/>
          <p:cNvGraphicFramePr>
            <a:graphicFrameLocks noGrp="1"/>
          </p:cNvGraphicFramePr>
          <p:nvPr>
            <p:ph sz="quarter" idx="13"/>
            <p:extLst>
              <p:ext uri="{D42A27DB-BD31-4B8C-83A1-F6EECF244321}">
                <p14:modId xmlns:p14="http://schemas.microsoft.com/office/powerpoint/2010/main" val="2047617738"/>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tillgänglighet</a:t>
            </a:r>
          </a:p>
        </p:txBody>
      </p:sp>
      <p:sp>
        <p:nvSpPr>
          <p:cNvPr id="7" name="textruta 1"/>
          <p:cNvSpPr txBox="1"/>
          <p:nvPr/>
        </p:nvSpPr>
        <p:spPr>
          <a:xfrm>
            <a:off x="964210" y="2382776"/>
            <a:ext cx="274514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sjuksköterska vid behov? </a:t>
            </a:r>
          </a:p>
        </p:txBody>
      </p:sp>
      <p:sp>
        <p:nvSpPr>
          <p:cNvPr id="10" name="textruta 1"/>
          <p:cNvSpPr txBox="1"/>
          <p:nvPr/>
        </p:nvSpPr>
        <p:spPr>
          <a:xfrm>
            <a:off x="966484" y="3284592"/>
            <a:ext cx="2665237"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a:t>
            </a:r>
          </a:p>
          <a:p>
            <a:r>
              <a:rPr lang="sv-SE" sz="1050" dirty="0"/>
              <a:t>läkare vid behov? </a:t>
            </a:r>
          </a:p>
        </p:txBody>
      </p:sp>
      <p:sp>
        <p:nvSpPr>
          <p:cNvPr id="11" name="textruta 1"/>
          <p:cNvSpPr txBox="1"/>
          <p:nvPr/>
        </p:nvSpPr>
        <p:spPr>
          <a:xfrm>
            <a:off x="968557" y="4232508"/>
            <a:ext cx="2732175"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kontakt </a:t>
            </a:r>
          </a:p>
          <a:p>
            <a:r>
              <a:rPr lang="sv-SE" sz="1050" dirty="0"/>
              <a:t>med personalen på ditt äldreboende, </a:t>
            </a:r>
          </a:p>
          <a:p>
            <a:r>
              <a:rPr lang="sv-SE" sz="1050" dirty="0"/>
              <a:t>vid behov?</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19</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612517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sz="2800" dirty="0"/>
              <a:t>Om undersökningen Vad tycker de äldre om äldreomsorgen? 2017</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2</a:t>
            </a:fld>
            <a:endParaRPr lang="sv-SE"/>
          </a:p>
        </p:txBody>
      </p:sp>
      <p:sp>
        <p:nvSpPr>
          <p:cNvPr id="8" name="Platshållare för innehåll 7"/>
          <p:cNvSpPr>
            <a:spLocks noGrp="1"/>
          </p:cNvSpPr>
          <p:nvPr>
            <p:ph sz="quarter" idx="13"/>
          </p:nvPr>
        </p:nvSpPr>
        <p:spPr>
          <a:xfrm>
            <a:off x="801688" y="2059200"/>
            <a:ext cx="7341648" cy="3708400"/>
          </a:xfrm>
        </p:spPr>
        <p:txBody>
          <a:bodyPr/>
          <a:lstStyle/>
          <a:p>
            <a:pPr marL="285750" indent="-285750">
              <a:buFont typeface="Arial" panose="020B0604020202020204" pitchFamily="34" charset="0"/>
              <a:buChar char="•"/>
            </a:pPr>
            <a:r>
              <a:rPr lang="sv-SE" sz="1800" b="0" dirty="0"/>
              <a:t>Syftet med undersökningen är att kartlägga de äldres uppfattning om sin vård och omsorg. Resultaten används för jämförelser mellan kommuner och verksamheter och som underlag för utveckling och förbättring av vården och omsorgen om de äldre. </a:t>
            </a:r>
          </a:p>
          <a:p>
            <a:pPr marL="285750" indent="-285750">
              <a:buFont typeface="Arial" panose="020B0604020202020204" pitchFamily="34" charset="0"/>
              <a:buChar char="•"/>
            </a:pPr>
            <a:r>
              <a:rPr lang="sv-SE" sz="1800" b="0" dirty="0"/>
              <a:t>Samtliga personer, 66 år och äldre, som den 31 december 2016 hade hemtjänst eller bodde på särskilt boende har fått möjlighet att besvara en enkät. Personer som enbart hade hemtjänstinsatser i form av matdistribution och/eller trygghetslarm eller som enbart hade beslut om korttidsboende ingick dock inte i undersökningen.</a:t>
            </a:r>
          </a:p>
        </p:txBody>
      </p:sp>
      <p:sp>
        <p:nvSpPr>
          <p:cNvPr id="6" name="Platshållare för sidfot 5"/>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885880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7"/>
          <p:cNvGraphicFramePr>
            <a:graphicFrameLocks noGrp="1"/>
          </p:cNvGraphicFramePr>
          <p:nvPr>
            <p:ph sz="quarter" idx="13"/>
            <p:extLst>
              <p:ext uri="{D42A27DB-BD31-4B8C-83A1-F6EECF244321}">
                <p14:modId xmlns:p14="http://schemas.microsoft.com/office/powerpoint/2010/main" val="2464767897"/>
              </p:ext>
            </p:extLst>
          </p:nvPr>
        </p:nvGraphicFramePr>
        <p:xfrm>
          <a:off x="828136" y="1992702"/>
          <a:ext cx="6909757"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 i sin helhet</a:t>
            </a:r>
          </a:p>
        </p:txBody>
      </p:sp>
      <p:sp>
        <p:nvSpPr>
          <p:cNvPr id="7" name="textruta 1"/>
          <p:cNvSpPr txBox="1"/>
          <p:nvPr/>
        </p:nvSpPr>
        <p:spPr>
          <a:xfrm>
            <a:off x="967587" y="2449387"/>
            <a:ext cx="2724519"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a:t>
            </a:r>
          </a:p>
          <a:p>
            <a:r>
              <a:rPr lang="sv-SE" sz="1050" dirty="0"/>
              <a:t>sammantaget med ditt äldreboende? </a:t>
            </a:r>
          </a:p>
        </p:txBody>
      </p:sp>
      <p:sp>
        <p:nvSpPr>
          <p:cNvPr id="9" name="textruta 1"/>
          <p:cNvSpPr txBox="1"/>
          <p:nvPr/>
        </p:nvSpPr>
        <p:spPr>
          <a:xfrm>
            <a:off x="971936" y="3821448"/>
            <a:ext cx="2720170"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Vet du vart du ska vända dig om du vill framföra synpunkter eller klagomål på äldreboendet?</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20</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28352021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1296537" y="4877221"/>
            <a:ext cx="7285489" cy="892552"/>
          </a:xfrm>
          <a:prstGeom prst="rect">
            <a:avLst/>
          </a:prstGeom>
          <a:noFill/>
        </p:spPr>
        <p:txBody>
          <a:bodyPr wrap="square" rtlCol="0">
            <a:spAutoFit/>
          </a:bodyPr>
          <a:lstStyle/>
          <a:p>
            <a:pPr algn="r"/>
            <a:r>
              <a:rPr lang="sv-SE" sz="2600" b="1" dirty="0">
                <a:solidFill>
                  <a:schemeClr val="accent4"/>
                </a:solidFill>
              </a:rPr>
              <a:t>Mer information finns</a:t>
            </a:r>
            <a:r>
              <a:rPr lang="sv-SE" sz="2600" b="1" baseline="0" dirty="0">
                <a:solidFill>
                  <a:schemeClr val="accent4"/>
                </a:solidFill>
              </a:rPr>
              <a:t> på:</a:t>
            </a:r>
          </a:p>
          <a:p>
            <a:pPr algn="r"/>
            <a:r>
              <a:rPr lang="sv-SE" sz="2600" b="1" dirty="0">
                <a:solidFill>
                  <a:schemeClr val="accent4"/>
                </a:solidFill>
              </a:rPr>
              <a:t>www.socialstyrelsen.se/aldreundersokning</a:t>
            </a:r>
          </a:p>
        </p:txBody>
      </p:sp>
    </p:spTree>
    <p:extLst>
      <p:ext uri="{BB962C8B-B14F-4D97-AF65-F5344CB8AC3E}">
        <p14:creationId xmlns:p14="http://schemas.microsoft.com/office/powerpoint/2010/main" val="2651388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628154" y="2480807"/>
            <a:ext cx="7720716" cy="2059388"/>
          </a:xfrm>
          <a:prstGeom prst="rect">
            <a:avLst/>
          </a:prstGeom>
          <a:solidFill>
            <a:srgbClr val="DAD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4" name="Platshållare för innehåll 3"/>
          <p:cNvSpPr>
            <a:spLocks noGrp="1"/>
          </p:cNvSpPr>
          <p:nvPr>
            <p:ph sz="quarter" idx="13"/>
          </p:nvPr>
        </p:nvSpPr>
        <p:spPr>
          <a:xfrm>
            <a:off x="792163" y="695325"/>
            <a:ext cx="6959600" cy="5072275"/>
          </a:xfrm>
        </p:spPr>
        <p:txBody>
          <a:bodyPr/>
          <a:lstStyle/>
          <a:p>
            <a:r>
              <a:rPr lang="sv-SE" sz="1800" b="0" dirty="0"/>
              <a:t>Undersökningen genomfördes från mitten av mars till och med 26 maj 2017.</a:t>
            </a:r>
          </a:p>
          <a:p>
            <a:r>
              <a:rPr lang="sv-SE" sz="1800" b="0" dirty="0"/>
              <a:t>Socialstyrelsen ansvarar för redovisningen av data och de analyser som finns i rapporter och presentationsmaterial. Institutet för kvalitetsindikatorer AB har genomfört datainsamlingen på uppdrag av Socialstyrelsen.</a:t>
            </a:r>
          </a:p>
          <a:p>
            <a:r>
              <a:rPr lang="sv-SE" sz="1800" b="0" dirty="0"/>
              <a:t>Ett tekniskt problem uppstod vid programmering av urvalet som gjorde att de som var 65 år och som hade hemtjänst eller bodde på särskilt boende inte fick en enkät. Därför är målgruppen för 2017 något förändrad. Av de berörda är 0,3 procent i särskilt boende och 0,8 procent i hemtjänst, av den totala målgruppen på nationell nivå. Det motsvarar cirka 1500 personer av den totala gruppen på </a:t>
            </a:r>
            <a:r>
              <a:rPr lang="sv-SE" sz="1800" b="0"/>
              <a:t>cirka 220 </a:t>
            </a:r>
            <a:r>
              <a:rPr lang="sv-SE" sz="1800" b="0" dirty="0"/>
              <a:t>000.</a:t>
            </a:r>
          </a:p>
          <a:p>
            <a:r>
              <a:rPr lang="sv-SE" sz="1800" b="0" dirty="0"/>
              <a:t>På www.socialstyrelsen.se/aldreundersokning finns mer att läsa om de nationella resultaten. Resultat finns också redovisade per län och kommun samt för verksamheter ner till minst 7 svarande.</a:t>
            </a:r>
          </a:p>
          <a:p>
            <a:pPr>
              <a:buNone/>
            </a:pP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3</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3470810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Resultat på verksamhets-/områdesnivå</a:t>
            </a:r>
          </a:p>
        </p:txBody>
      </p:sp>
      <p:pic>
        <p:nvPicPr>
          <p:cNvPr id="5" name="Platshållare för bild 4"/>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0088" b="51242"/>
          <a:stretch/>
        </p:blipFill>
        <p:spPr/>
      </p:pic>
    </p:spTree>
    <p:extLst>
      <p:ext uri="{BB962C8B-B14F-4D97-AF65-F5344CB8AC3E}">
        <p14:creationId xmlns:p14="http://schemas.microsoft.com/office/powerpoint/2010/main" val="2555438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8083520" cy="1296144"/>
          </a:xfrm>
        </p:spPr>
        <p:txBody>
          <a:bodyPr/>
          <a:lstStyle/>
          <a:p>
            <a:r>
              <a:rPr lang="sv-SE" spc="-30" dirty="0"/>
              <a:t>Resultaten för er verksamhet/område</a:t>
            </a:r>
          </a:p>
        </p:txBody>
      </p:sp>
      <p:sp>
        <p:nvSpPr>
          <p:cNvPr id="4" name="Platshållare för innehåll 3"/>
          <p:cNvSpPr>
            <a:spLocks noGrp="1"/>
          </p:cNvSpPr>
          <p:nvPr>
            <p:ph type="body" sz="quarter" idx="13"/>
          </p:nvPr>
        </p:nvSpPr>
        <p:spPr/>
        <p:txBody>
          <a:bodyPr/>
          <a:lstStyle/>
          <a:p>
            <a:pPr lvl="0"/>
            <a:r>
              <a:rPr lang="sv-SE" sz="1900" b="0" dirty="0"/>
              <a:t>Det här är en sammanställning av resultaten för er</a:t>
            </a:r>
            <a:br>
              <a:rPr lang="sv-SE" sz="1900" b="0" dirty="0"/>
            </a:br>
            <a:r>
              <a:rPr lang="sv-SE" sz="1900" b="0" dirty="0"/>
              <a:t>verksamhet/område från undersökningen </a:t>
            </a:r>
            <a:br>
              <a:rPr lang="sv-SE" sz="1900" b="0" dirty="0"/>
            </a:br>
            <a:r>
              <a:rPr lang="sv-SE" sz="1900" b="0" i="1" dirty="0"/>
              <a:t>Vad tycker de äldre om äldreomsorgen? </a:t>
            </a:r>
            <a:r>
              <a:rPr lang="sv-SE" sz="1900" b="0" dirty="0"/>
              <a:t>år 2017.              </a:t>
            </a:r>
            <a:endParaRPr lang="sv-SE" sz="1900" b="0" i="1" dirty="0"/>
          </a:p>
          <a:p>
            <a:pPr lvl="0"/>
            <a:r>
              <a:rPr lang="sv-SE" sz="1900" b="0" dirty="0"/>
              <a:t>Årets resultat presenteras för </a:t>
            </a:r>
            <a:r>
              <a:rPr lang="sv-SE" sz="1900" b="0" dirty="0" err="1"/>
              <a:t>totalen</a:t>
            </a:r>
            <a:r>
              <a:rPr lang="sv-SE" sz="1900" b="0" dirty="0"/>
              <a:t> i verksamheten/ området och med referensvärden för kommunen, länet och riket. Resultatet tål att jämföras mellan olika frågor inom den egna verksamheten/området medan jämförelser av resultat med andra bör ske med försiktighet mot bakgrund av litet antal svarande. </a:t>
            </a:r>
          </a:p>
          <a:p>
            <a:br>
              <a:rPr lang="sv-SE" sz="1900" dirty="0">
                <a:solidFill>
                  <a:schemeClr val="tx1"/>
                </a:solidFill>
              </a:rPr>
            </a:br>
            <a:endParaRPr lang="sv-SE" sz="1900" dirty="0">
              <a:solidFill>
                <a:schemeClr val="tx1"/>
              </a:solidFill>
            </a:endParaRPr>
          </a:p>
        </p:txBody>
      </p:sp>
      <p:sp>
        <p:nvSpPr>
          <p:cNvPr id="7" name="Platshållare för bildnummer 6"/>
          <p:cNvSpPr>
            <a:spLocks noGrp="1"/>
          </p:cNvSpPr>
          <p:nvPr>
            <p:ph type="sldNum" sz="quarter" idx="12"/>
          </p:nvPr>
        </p:nvSpPr>
        <p:spPr/>
        <p:txBody>
          <a:bodyPr/>
          <a:lstStyle/>
          <a:p>
            <a:fld id="{F3A1DABF-CD59-47A1-8187-10F3203EF599}" type="slidenum">
              <a:rPr lang="sv-SE" smtClean="0"/>
              <a:pPr/>
              <a:t>5</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27402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6</a:t>
            </a:fld>
            <a:endParaRPr lang="sv-SE"/>
          </a:p>
        </p:txBody>
      </p:sp>
      <p:sp>
        <p:nvSpPr>
          <p:cNvPr id="3" name="Platshållare för text 2"/>
          <p:cNvSpPr>
            <a:spLocks noGrp="1"/>
          </p:cNvSpPr>
          <p:nvPr>
            <p:ph type="body" sz="quarter" idx="13"/>
          </p:nvPr>
        </p:nvSpPr>
        <p:spPr/>
        <p:txBody>
          <a:bodyPr/>
          <a:lstStyle/>
          <a:p>
            <a:r>
              <a:rPr lang="sv-SE" sz="1900" b="0" dirty="0"/>
              <a:t>Resultaten redovisas som andelen positiva, d v s andelen i procent av de svarande som avgivit ett positivt svar. För närmare redovisning av vilka svarsalternativ som klassas som positiva, se mer om undersökningen samt enkäten på </a:t>
            </a:r>
          </a:p>
          <a:p>
            <a:r>
              <a:rPr lang="sv-SE" sz="1900" b="0" dirty="0" err="1">
                <a:hlinkClick r:id="rId2"/>
              </a:rPr>
              <a:t>www.socialstyrelsen.se/aldreundersokning</a:t>
            </a:r>
            <a:endParaRPr lang="sv-SE" sz="1900" b="0" dirty="0"/>
          </a:p>
          <a:p>
            <a:endParaRPr lang="sv-SE" sz="1900" dirty="0"/>
          </a:p>
        </p:txBody>
      </p:sp>
      <p:sp>
        <p:nvSpPr>
          <p:cNvPr id="4" name="Platshållare för sidfot 3"/>
          <p:cNvSpPr>
            <a:spLocks noGrp="1"/>
          </p:cNvSpPr>
          <p:nvPr>
            <p:ph type="ftr" sz="quarter" idx="3"/>
          </p:nvPr>
        </p:nvSpPr>
        <p:spPr/>
        <p:txBody>
          <a:bodyPr/>
          <a:lstStyle/>
          <a:p>
            <a:r>
              <a:rPr lang="sv-SE" dirty="0"/>
              <a:t>Källa: Socialstyrelsen, Vad tycker de äldre om äldreomsorgen? 2017</a:t>
            </a:r>
          </a:p>
        </p:txBody>
      </p:sp>
      <p:sp>
        <p:nvSpPr>
          <p:cNvPr id="5" name="Rubrik 4"/>
          <p:cNvSpPr>
            <a:spLocks noGrp="1"/>
          </p:cNvSpPr>
          <p:nvPr>
            <p:ph type="title"/>
          </p:nvPr>
        </p:nvSpPr>
        <p:spPr>
          <a:xfrm>
            <a:off x="803843" y="686594"/>
            <a:ext cx="8064111" cy="1296144"/>
          </a:xfrm>
        </p:spPr>
        <p:txBody>
          <a:bodyPr/>
          <a:lstStyle/>
          <a:p>
            <a:r>
              <a:rPr lang="sv-SE" spc="-30" dirty="0"/>
              <a:t>Resultaten för er verksamhet/område, forts. </a:t>
            </a:r>
            <a:endParaRPr lang="sv-SE"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spc="-30" dirty="0"/>
              <a:t>Deltagare</a:t>
            </a:r>
          </a:p>
        </p:txBody>
      </p:sp>
      <p:sp>
        <p:nvSpPr>
          <p:cNvPr id="4" name="Platshållare för innehåll 3"/>
          <p:cNvSpPr>
            <a:spLocks noGrp="1"/>
          </p:cNvSpPr>
          <p:nvPr>
            <p:ph type="body" sz="quarter" idx="13"/>
          </p:nvPr>
        </p:nvSpPr>
        <p:spPr>
          <a:xfrm>
            <a:off x="801688" y="1620892"/>
            <a:ext cx="6959600" cy="3708400"/>
          </a:xfrm>
        </p:spPr>
        <p:txBody>
          <a:bodyPr/>
          <a:lstStyle/>
          <a:p>
            <a:r>
              <a:rPr lang="sv-SE" sz="1900" b="0"/>
              <a:t>Totalt svarade 38 491 personer på årets enkät för äldre inom särskilt boende, vilket är 53,8% av de tillfrågade.</a:t>
            </a:r>
            <a:endParaRPr lang="sv-SE" sz="1900" b="0" dirty="0"/>
          </a:p>
          <a:p>
            <a:r>
              <a:rPr lang="sv-SE" sz="1900" b="0"/>
              <a:t>Andelen svarande för Nacka_Gammeluddshemmet var mellan 40 - 60%.</a:t>
            </a:r>
            <a:endParaRPr lang="sv-SE" sz="1900" b="0" dirty="0">
              <a:solidFill>
                <a:schemeClr val="tx1"/>
              </a:solidFill>
            </a:endParaRPr>
          </a:p>
          <a:p>
            <a:pPr lvl="1">
              <a:spcBef>
                <a:spcPts val="800"/>
              </a:spcBef>
              <a:spcAft>
                <a:spcPts val="0"/>
              </a:spcAft>
              <a:buSzPct val="115000"/>
            </a:pPr>
            <a:r>
              <a:rPr lang="sv-SE" dirty="0"/>
              <a:t>Deltagandet i er verksamhet/område redovisas som procentandel  i intervall för att enskild persons svar inte ska riskera att röjas. </a:t>
            </a:r>
          </a:p>
          <a:p>
            <a:r>
              <a:rPr lang="sv-SE" sz="1900" b="0" dirty="0">
                <a:solidFill>
                  <a:srgbClr val="FF0000"/>
                </a:solidFill>
              </a:rPr>
              <a:t> </a:t>
            </a:r>
            <a:br>
              <a:rPr lang="sv-SE" sz="1900" dirty="0"/>
            </a:br>
            <a:endParaRPr lang="sv-SE" sz="1900" dirty="0"/>
          </a:p>
        </p:txBody>
      </p:sp>
      <p:sp>
        <p:nvSpPr>
          <p:cNvPr id="7" name="Platshållare för bildnummer 6"/>
          <p:cNvSpPr>
            <a:spLocks noGrp="1"/>
          </p:cNvSpPr>
          <p:nvPr>
            <p:ph type="sldNum" sz="quarter" idx="12"/>
          </p:nvPr>
        </p:nvSpPr>
        <p:spPr/>
        <p:txBody>
          <a:bodyPr/>
          <a:lstStyle/>
          <a:p>
            <a:fld id="{F3A1DABF-CD59-47A1-8187-10F3203EF599}" type="slidenum">
              <a:rPr lang="sv-SE" smtClean="0"/>
              <a:pPr/>
              <a:t>7</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976542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Resultatöversikt år 2017</a:t>
            </a:r>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958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spc="-50" dirty="0"/>
              <a:t>De fem frågor där andelen positiva svar är högst</a:t>
            </a:r>
          </a:p>
        </p:txBody>
      </p:sp>
      <p:graphicFrame>
        <p:nvGraphicFramePr>
          <p:cNvPr id="7" name="Chart 6"/>
          <p:cNvGraphicFramePr>
            <a:graphicFrameLocks/>
          </p:cNvGraphicFramePr>
          <p:nvPr>
            <p:extLst>
              <p:ext uri="{D42A27DB-BD31-4B8C-83A1-F6EECF244321}">
                <p14:modId xmlns:p14="http://schemas.microsoft.com/office/powerpoint/2010/main" val="2438893847"/>
              </p:ext>
            </p:extLst>
          </p:nvPr>
        </p:nvGraphicFramePr>
        <p:xfrm>
          <a:off x="807186" y="2173027"/>
          <a:ext cx="6954102"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9</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3716069749"/>
      </p:ext>
    </p:extLst>
  </p:cSld>
  <p:clrMapOvr>
    <a:masterClrMapping/>
  </p:clrMapOvr>
</p:sld>
</file>

<file path=ppt/theme/theme1.xml><?xml version="1.0" encoding="utf-8"?>
<a:theme xmlns:a="http://schemas.openxmlformats.org/drawingml/2006/main" name="SoS-PPT-svensk">
  <a:themeElements>
    <a:clrScheme name="Anpassat 4">
      <a:dk1>
        <a:srgbClr val="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Anpassat 28">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AD7CB"/>
        </a:solidFill>
        <a:ln>
          <a:noFill/>
        </a:ln>
      </a:spPr>
      <a:bodyPr rtlCol="0" anchor="ctr"/>
      <a:lstStyle>
        <a:defPPr algn="ctr">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900" smtClean="0"/>
        </a:defPPr>
      </a:lstStyle>
    </a:txDef>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SoS-PPT-svensk</Template>
  <TotalTime>3805</TotalTime>
  <Words>1092</Words>
  <Application>Microsoft Office PowerPoint</Application>
  <PresentationFormat>Bildspel på skärmen (4:3)</PresentationFormat>
  <Paragraphs>133</Paragraphs>
  <Slides>21</Slides>
  <Notes>1</Notes>
  <HiddenSlides>0</HiddenSlides>
  <MMClips>0</MMClips>
  <ScaleCrop>false</ScaleCrop>
  <HeadingPairs>
    <vt:vector size="6" baseType="variant">
      <vt:variant>
        <vt:lpstr>Använt teckensnitt</vt:lpstr>
      </vt:variant>
      <vt:variant>
        <vt:i4>3</vt:i4>
      </vt:variant>
      <vt:variant>
        <vt:lpstr>Tema</vt:lpstr>
      </vt:variant>
      <vt:variant>
        <vt:i4>3</vt:i4>
      </vt:variant>
      <vt:variant>
        <vt:lpstr>Bildrubriker</vt:lpstr>
      </vt:variant>
      <vt:variant>
        <vt:i4>21</vt:i4>
      </vt:variant>
    </vt:vector>
  </HeadingPairs>
  <TitlesOfParts>
    <vt:vector size="27" baseType="lpstr">
      <vt:lpstr>Arial</vt:lpstr>
      <vt:lpstr>Calibri</vt:lpstr>
      <vt:lpstr>Century Gothic</vt:lpstr>
      <vt:lpstr>SoS-PPT-svensk</vt:lpstr>
      <vt:lpstr>Anpassad formgivning</vt:lpstr>
      <vt:lpstr>1_Anpassad formgivning</vt:lpstr>
      <vt:lpstr>Så tycker de äldre om äldreomsorgen 2017  </vt:lpstr>
      <vt:lpstr>Om undersökningen Vad tycker de äldre om äldreomsorgen? 2017</vt:lpstr>
      <vt:lpstr>PowerPoint-presentation</vt:lpstr>
      <vt:lpstr>Resultat på verksamhets-/områdesnivå</vt:lpstr>
      <vt:lpstr>Resultaten för er verksamhet/område</vt:lpstr>
      <vt:lpstr>Resultaten för er verksamhet/område, forts. </vt:lpstr>
      <vt:lpstr>Deltagare</vt:lpstr>
      <vt:lpstr>Resultatöversikt år 2017</vt:lpstr>
      <vt:lpstr>De fem frågor där andelen positiva svar är högst</vt:lpstr>
      <vt:lpstr>De fem frågor där andelen positiva svar är lägst</vt:lpstr>
      <vt:lpstr>Hur nöjd eller missnöjd är du sammantaget med ditt äldreboende?</vt:lpstr>
      <vt:lpstr>Samtliga frågor med referensvärden  </vt:lpstr>
      <vt:lpstr>Andel positiva svar inom området boendemiljö</vt:lpstr>
      <vt:lpstr>Andel positiva svar inom området mat och måltidsmiljö</vt:lpstr>
      <vt:lpstr>Andel positiva svar inom området hjälpens utförande</vt:lpstr>
      <vt:lpstr>Andel positiva svar inom området bemötande</vt:lpstr>
      <vt:lpstr>Andel positiva svar inom området trygghet</vt:lpstr>
      <vt:lpstr>Andel positiva svar inom området sociala aktiviteter</vt:lpstr>
      <vt:lpstr>Andel positiva svar inom området tillgänglighet</vt:lpstr>
      <vt:lpstr>Andel positiva svar inom området hjälpen i sin helhet</vt:lpstr>
      <vt:lpstr>PowerPoint-presentation</vt:lpstr>
    </vt:vector>
  </TitlesOfParts>
  <Company>Socialstyrelsen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Så tycker de äldre om äldreomsorgen 2016</dc:title>
  <dc:creator>Johansson, Pernilla</dc:creator>
  <cp:lastModifiedBy>Andreas Östling</cp:lastModifiedBy>
  <cp:revision>311</cp:revision>
  <cp:lastPrinted>2014-08-07T08:24:06Z</cp:lastPrinted>
  <dcterms:created xsi:type="dcterms:W3CDTF">2014-06-27T06:29:47Z</dcterms:created>
  <dcterms:modified xsi:type="dcterms:W3CDTF">2017-09-12T09:16:22Z</dcterms:modified>
</cp:coreProperties>
</file>