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Gammeluddshemmet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Upplever måltiderna som en trevlig stund</c:v>
                </c:pt>
                <c:pt idx="1">
                  <c:v>Känner sig trygg på sitt äldreboende</c:v>
                </c:pt>
                <c:pt idx="2">
                  <c:v>Trivs med sitt rum/sin lägenhet</c:v>
                </c:pt>
                <c:pt idx="3">
                  <c:v>Har lätt att få kontakt med personalen på äldreboendet vid behov</c:v>
                </c:pt>
                <c:pt idx="4">
                  <c:v>Får bra bemötande från personalen</c:v>
                </c:pt>
              </c:strCache>
            </c:strRef>
          </c:cat>
          <c:val>
            <c:numRef>
              <c:f>Blad1!$B$2:$B$6</c:f>
              <c:numCache>
                <c:formatCode>General</c:formatCode>
                <c:ptCount val="5"/>
                <c:pt idx="0">
                  <c:v>86</c:v>
                </c:pt>
                <c:pt idx="1">
                  <c:v>88</c:v>
                </c:pt>
                <c:pt idx="2">
                  <c:v>88</c:v>
                </c:pt>
                <c:pt idx="3">
                  <c:v>89</c:v>
                </c:pt>
                <c:pt idx="4">
                  <c:v>100</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27360"/>
        <c:axId val="48338048"/>
      </c:barChart>
      <c:catAx>
        <c:axId val="48127360"/>
        <c:scaling>
          <c:orientation val="minMax"/>
        </c:scaling>
        <c:delete val="1"/>
        <c:axPos val="l"/>
        <c:numFmt formatCode="000\ 00" sourceLinked="0"/>
        <c:majorTickMark val="in"/>
        <c:minorTickMark val="none"/>
        <c:tickLblPos val="none"/>
        <c:crossAx val="48338048"/>
        <c:crosses val="autoZero"/>
        <c:auto val="1"/>
        <c:lblAlgn val="l"/>
        <c:lblOffset val="100"/>
        <c:noMultiLvlLbl val="0"/>
      </c:catAx>
      <c:valAx>
        <c:axId val="4833804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27360"/>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dLbl>
              <c:idx val="1"/>
              <c:tx>
                <c:rich>
                  <a:bodyPr/>
                  <a:lstStyle/>
                  <a:p>
                    <a:r>
                      <a:t>För få svarande</a:t>
                    </a:r>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89</c:v>
                </c:pt>
                <c:pt idx="1">
                  <c:v>0</c:v>
                </c:pt>
                <c:pt idx="2">
                  <c:v>75</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12454016"/>
        <c:axId val="212459904"/>
      </c:barChart>
      <c:catAx>
        <c:axId val="212454016"/>
        <c:scaling>
          <c:orientation val="minMax"/>
        </c:scaling>
        <c:delete val="1"/>
        <c:axPos val="l"/>
        <c:numFmt formatCode="General" sourceLinked="0"/>
        <c:majorTickMark val="in"/>
        <c:minorTickMark val="none"/>
        <c:tickLblPos val="none"/>
        <c:crossAx val="212459904"/>
        <c:crosses val="autoZero"/>
        <c:auto val="1"/>
        <c:lblAlgn val="ctr"/>
        <c:lblOffset val="100"/>
        <c:noMultiLvlLbl val="0"/>
      </c:catAx>
      <c:valAx>
        <c:axId val="21245990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454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56</c:v>
                </c:pt>
                <c:pt idx="1">
                  <c:v>63</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13853312"/>
        <c:axId val="213854848"/>
      </c:barChart>
      <c:catAx>
        <c:axId val="213853312"/>
        <c:scaling>
          <c:orientation val="minMax"/>
        </c:scaling>
        <c:delete val="1"/>
        <c:axPos val="l"/>
        <c:numFmt formatCode="General" sourceLinked="0"/>
        <c:majorTickMark val="in"/>
        <c:minorTickMark val="none"/>
        <c:tickLblPos val="none"/>
        <c:crossAx val="213854848"/>
        <c:crosses val="autoZero"/>
        <c:auto val="1"/>
        <c:lblAlgn val="ctr"/>
        <c:lblOffset val="100"/>
        <c:noMultiLvlLbl val="0"/>
      </c:catAx>
      <c:valAx>
        <c:axId val="21385484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385331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Gammeluddshemmet</c:v>
                </c:pt>
              </c:strCache>
            </c:strRef>
          </c:tx>
          <c:invertIfNegative val="0"/>
          <c:dLbls>
            <c:dLbl>
              <c:idx val="3"/>
              <c:layout/>
              <c:tx>
                <c:rich>
                  <a:bodyPr/>
                  <a:lstStyle/>
                  <a:p>
                    <a:r>
                      <a:rPr lang="en-US"/>
                      <a:t>För få svarande</a:t>
                    </a:r>
                  </a:p>
                </c:rich>
              </c:tx>
              <c:showLegendKey val="0"/>
              <c:showVal val="1"/>
              <c:showCatName val="0"/>
              <c:showSerName val="0"/>
              <c:showPercent val="0"/>
              <c:showBubbleSize val="0"/>
            </c:dLbl>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Är sammantaget nöjd med äldreboendet</c:v>
                </c:pt>
                <c:pt idx="1">
                  <c:v>Vet vart man vänder sig med synpunkter och klagomål</c:v>
                </c:pt>
                <c:pt idx="2">
                  <c:v>Tycker det är trivsamt i gemensamma utrymmen</c:v>
                </c:pt>
                <c:pt idx="3">
                  <c:v>Frågeställningen visas inte</c:v>
                </c:pt>
                <c:pt idx="4">
                  <c:v>Besväras inte av ensamhet</c:v>
                </c:pt>
              </c:strCache>
            </c:strRef>
          </c:cat>
          <c:val>
            <c:numRef>
              <c:f>Blad1!$B$2:$B$6</c:f>
              <c:numCache>
                <c:formatCode>General</c:formatCode>
                <c:ptCount val="5"/>
                <c:pt idx="0">
                  <c:v>63</c:v>
                </c:pt>
                <c:pt idx="1">
                  <c:v>56</c:v>
                </c:pt>
                <c:pt idx="2">
                  <c:v>56</c:v>
                </c:pt>
                <c:pt idx="3">
                  <c:v>0</c:v>
                </c:pt>
                <c:pt idx="4">
                  <c:v>14</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58139904"/>
        <c:axId val="158141440"/>
      </c:barChart>
      <c:catAx>
        <c:axId val="158139904"/>
        <c:scaling>
          <c:orientation val="minMax"/>
        </c:scaling>
        <c:delete val="1"/>
        <c:axPos val="l"/>
        <c:numFmt formatCode="000\ 00" sourceLinked="0"/>
        <c:majorTickMark val="in"/>
        <c:minorTickMark val="none"/>
        <c:tickLblPos val="none"/>
        <c:crossAx val="158141440"/>
        <c:crosses val="autoZero"/>
        <c:auto val="1"/>
        <c:lblAlgn val="l"/>
        <c:lblOffset val="100"/>
        <c:noMultiLvlLbl val="0"/>
      </c:catAx>
      <c:valAx>
        <c:axId val="15814144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58139904"/>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Gammeluddshemmet</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c:v>
                </c:pt>
                <c:pt idx="1">
                  <c:v>3</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80</c:v>
                </c:pt>
                <c:pt idx="1">
                  <c:v>56</c:v>
                </c:pt>
                <c:pt idx="2">
                  <c:v>88</c:v>
                </c:pt>
                <c:pt idx="3">
                  <c:v>89</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59656960"/>
        <c:axId val="159712000"/>
      </c:barChart>
      <c:catAx>
        <c:axId val="159656960"/>
        <c:scaling>
          <c:orientation val="minMax"/>
        </c:scaling>
        <c:delete val="1"/>
        <c:axPos val="l"/>
        <c:numFmt formatCode="General" sourceLinked="0"/>
        <c:majorTickMark val="in"/>
        <c:minorTickMark val="none"/>
        <c:tickLblPos val="none"/>
        <c:crossAx val="159712000"/>
        <c:crosses val="autoZero"/>
        <c:auto val="1"/>
        <c:lblAlgn val="ctr"/>
        <c:lblOffset val="100"/>
        <c:noMultiLvlLbl val="0"/>
      </c:catAx>
      <c:valAx>
        <c:axId val="15971200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5965696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86</c:v>
                </c:pt>
                <c:pt idx="1">
                  <c:v>75</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60847360"/>
        <c:axId val="160848896"/>
      </c:barChart>
      <c:catAx>
        <c:axId val="160847360"/>
        <c:scaling>
          <c:orientation val="minMax"/>
        </c:scaling>
        <c:delete val="1"/>
        <c:axPos val="l"/>
        <c:numFmt formatCode="General" sourceLinked="0"/>
        <c:majorTickMark val="in"/>
        <c:minorTickMark val="none"/>
        <c:tickLblPos val="none"/>
        <c:crossAx val="160848896"/>
        <c:crosses val="autoZero"/>
        <c:auto val="1"/>
        <c:lblAlgn val="ctr"/>
        <c:lblOffset val="100"/>
        <c:noMultiLvlLbl val="0"/>
      </c:catAx>
      <c:valAx>
        <c:axId val="160848896"/>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0847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dLbl>
              <c:idx val="1"/>
              <c:tx>
                <c:rich>
                  <a:bodyPr/>
                  <a:lstStyle/>
                  <a:p>
                    <a:r>
                      <a:t>För få svarande</a:t>
                    </a:r>
                  </a:p>
                </c:rich>
              </c:tx>
              <c:showLegendKey val="0"/>
              <c:showVal val="1"/>
              <c:showCatName val="0"/>
              <c:showSerName val="0"/>
              <c:showPercent val="0"/>
              <c:showBubbleSize val="0"/>
            </c:dLbl>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71</c:v>
                </c:pt>
                <c:pt idx="1">
                  <c:v>0</c:v>
                </c:pt>
                <c:pt idx="2">
                  <c:v>75</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60939008"/>
        <c:axId val="161006336"/>
      </c:barChart>
      <c:catAx>
        <c:axId val="160939008"/>
        <c:scaling>
          <c:orientation val="minMax"/>
        </c:scaling>
        <c:delete val="1"/>
        <c:axPos val="l"/>
        <c:numFmt formatCode="General" sourceLinked="0"/>
        <c:majorTickMark val="in"/>
        <c:minorTickMark val="none"/>
        <c:tickLblPos val="none"/>
        <c:crossAx val="161006336"/>
        <c:crosses val="autoZero"/>
        <c:auto val="1"/>
        <c:lblAlgn val="ctr"/>
        <c:lblOffset val="100"/>
        <c:noMultiLvlLbl val="0"/>
      </c:catAx>
      <c:valAx>
        <c:axId val="161006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0939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dLbl>
              <c:idx val="0"/>
              <c:tx>
                <c:rich>
                  <a:bodyPr/>
                  <a:lstStyle/>
                  <a:p>
                    <a:r>
                      <a:t>För få svarande</a:t>
                    </a:r>
                  </a:p>
                </c:rich>
              </c:tx>
              <c:dLblPos val="outEnd"/>
              <c:showLegendKey val="0"/>
              <c:showVal val="1"/>
              <c:showCatName val="0"/>
              <c:showSerName val="0"/>
              <c:showPercent val="0"/>
              <c:showBubbleSize val="0"/>
            </c:dLbl>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0</c:v>
                </c:pt>
                <c:pt idx="1">
                  <c:v>100</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211010688"/>
        <c:axId val="211012224"/>
      </c:barChart>
      <c:catAx>
        <c:axId val="211010688"/>
        <c:scaling>
          <c:orientation val="minMax"/>
        </c:scaling>
        <c:delete val="1"/>
        <c:axPos val="l"/>
        <c:numFmt formatCode="General" sourceLinked="0"/>
        <c:majorTickMark val="in"/>
        <c:minorTickMark val="none"/>
        <c:tickLblPos val="none"/>
        <c:crossAx val="211012224"/>
        <c:crosses val="autoZero"/>
        <c:auto val="1"/>
        <c:lblAlgn val="ctr"/>
        <c:lblOffset val="100"/>
        <c:noMultiLvlLbl val="0"/>
      </c:catAx>
      <c:valAx>
        <c:axId val="211012224"/>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10106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75</c:v>
                </c:pt>
                <c:pt idx="1">
                  <c:v>88</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211356288"/>
        <c:axId val="211403136"/>
      </c:barChart>
      <c:catAx>
        <c:axId val="211356288"/>
        <c:scaling>
          <c:orientation val="minMax"/>
        </c:scaling>
        <c:delete val="1"/>
        <c:axPos val="l"/>
        <c:numFmt formatCode="General" sourceLinked="0"/>
        <c:majorTickMark val="in"/>
        <c:minorTickMark val="none"/>
        <c:tickLblPos val="none"/>
        <c:crossAx val="211403136"/>
        <c:crosses val="autoZero"/>
        <c:auto val="1"/>
        <c:lblAlgn val="ctr"/>
        <c:lblOffset val="100"/>
        <c:noMultiLvlLbl val="0"/>
      </c:catAx>
      <c:valAx>
        <c:axId val="21140313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13562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dLbl>
              <c:idx val="2"/>
              <c:tx>
                <c:rich>
                  <a:bodyPr/>
                  <a:lstStyle/>
                  <a:p>
                    <a:r>
                      <a:t>För få svarande</a:t>
                    </a:r>
                  </a:p>
                </c:rich>
              </c:tx>
              <c:showLegendKey val="0"/>
              <c:showVal val="1"/>
              <c:showCatName val="0"/>
              <c:showSerName val="0"/>
              <c:showPercent val="0"/>
              <c:showBubbleSize val="0"/>
            </c:dLbl>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14</c:v>
                </c:pt>
                <c:pt idx="1">
                  <c:v>78</c:v>
                </c:pt>
                <c:pt idx="2">
                  <c:v>0</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11587456"/>
        <c:axId val="211588992"/>
      </c:barChart>
      <c:catAx>
        <c:axId val="211587456"/>
        <c:scaling>
          <c:orientation val="minMax"/>
        </c:scaling>
        <c:delete val="1"/>
        <c:axPos val="l"/>
        <c:numFmt formatCode="General" sourceLinked="0"/>
        <c:majorTickMark val="in"/>
        <c:minorTickMark val="none"/>
        <c:tickLblPos val="none"/>
        <c:crossAx val="211588992"/>
        <c:crosses val="autoZero"/>
        <c:auto val="1"/>
        <c:lblAlgn val="ctr"/>
        <c:lblOffset val="100"/>
        <c:noMultiLvlLbl val="0"/>
      </c:catAx>
      <c:valAx>
        <c:axId val="2115889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115874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Trivs med sitt rum/sin lägenhet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Upplever måltiderna som en trevlig stund</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det är trivsamt i gemensamma utrymmen</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Frågeställningen visas inte</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äldreboendet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Nacka_Gammeluddshemmet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3521329683"/>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949242368"/>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185443746"/>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948551717"/>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229954500"/>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518744331"/>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456270306"/>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286517053"/>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Nacka_Gammeluddshemmet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53359065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455108535"/>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92770327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995</Words>
  <Application>Microsoft Office PowerPoint</Application>
  <PresentationFormat>Bildspel på skärmen (4:3)</PresentationFormat>
  <Paragraphs>137</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2018-08-21T15:01:15Z</dcterms:modified>
</cp:coreProperties>
</file>