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322" r:id="rId5"/>
    <p:sldId id="323" r:id="rId6"/>
    <p:sldId id="324" r:id="rId7"/>
    <p:sldId id="259" r:id="rId8"/>
    <p:sldId id="319" r:id="rId9"/>
    <p:sldId id="280" r:id="rId10"/>
    <p:sldId id="284" r:id="rId11"/>
    <p:sldId id="285" r:id="rId12"/>
    <p:sldId id="286" r:id="rId13"/>
    <p:sldId id="318" r:id="rId14"/>
    <p:sldId id="289" r:id="rId15"/>
    <p:sldId id="257" r:id="rId16"/>
    <p:sldId id="290" r:id="rId17"/>
    <p:sldId id="291" r:id="rId18"/>
    <p:sldId id="292" r:id="rId19"/>
    <p:sldId id="293" r:id="rId20"/>
    <p:sldId id="294" r:id="rId21"/>
    <p:sldId id="295" r:id="rId22"/>
    <p:sldId id="296"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9" d="100"/>
          <a:sy n="69" d="100"/>
        </p:scale>
        <p:origin x="1656" y="66"/>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Villa Tollare</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Personalen tar hänsyn till den äldres egna åsikter och önskemål</c:v>
                </c:pt>
                <c:pt idx="1">
                  <c:v>Har lätt att få kontakt med personalen på äldreboendet vid behov</c:v>
                </c:pt>
                <c:pt idx="2">
                  <c:v>Känner sig trygg på sitt äldreboende</c:v>
                </c:pt>
                <c:pt idx="3">
                  <c:v>Får bra bemötande från personalen</c:v>
                </c:pt>
                <c:pt idx="4">
                  <c:v>Har lätt att få träffa sjuksköterska vid behov</c:v>
                </c:pt>
              </c:strCache>
            </c:strRef>
          </c:cat>
          <c:val>
            <c:numRef>
              <c:f>Blad1!$B$2:$B$6</c:f>
              <c:numCache>
                <c:formatCode>General</c:formatCode>
                <c:ptCount val="5"/>
                <c:pt idx="0">
                  <c:v>81</c:v>
                </c:pt>
                <c:pt idx="1">
                  <c:v>84</c:v>
                </c:pt>
                <c:pt idx="2">
                  <c:v>89</c:v>
                </c:pt>
                <c:pt idx="3">
                  <c:v>95</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84</c:v>
                </c:pt>
                <c:pt idx="1">
                  <c:v>44</c:v>
                </c:pt>
                <c:pt idx="2">
                  <c:v>100</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52</c:v>
                </c:pt>
                <c:pt idx="2">
                  <c:v>70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80</c:v>
                </c:pt>
                <c:pt idx="1">
                  <c:v>51</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84</c:v>
                </c:pt>
                <c:pt idx="1">
                  <c:v>57</c:v>
                </c:pt>
                <c:pt idx="2">
                  <c:v>76</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47</c:v>
                </c:pt>
                <c:pt idx="1">
                  <c:v>70</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44</c:v>
                </c:pt>
                <c:pt idx="1">
                  <c:v>82</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81</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82</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Villa Tollare</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Är nöjd med de aktiviteter som erbjuds på äldreboendet</c:v>
                </c:pt>
                <c:pt idx="1">
                  <c:v>Kan påverka vid vilka tider man får hjälp</c:v>
                </c:pt>
                <c:pt idx="2">
                  <c:v>Besväras inte av ensamhet</c:v>
                </c:pt>
                <c:pt idx="3">
                  <c:v>Tycker det är trivsamt utomhus runt boendet</c:v>
                </c:pt>
                <c:pt idx="4">
                  <c:v>Personalen brukar informera om tillfälliga förändringar</c:v>
                </c:pt>
              </c:strCache>
            </c:strRef>
          </c:cat>
          <c:val>
            <c:numRef>
              <c:f>Blad1!$B$2:$B$6</c:f>
              <c:numCache>
                <c:formatCode>General</c:formatCode>
                <c:ptCount val="5"/>
                <c:pt idx="0">
                  <c:v>44</c:v>
                </c:pt>
                <c:pt idx="1">
                  <c:v>35</c:v>
                </c:pt>
                <c:pt idx="2">
                  <c:v>31</c:v>
                </c:pt>
                <c:pt idx="3">
                  <c:v>18</c:v>
                </c:pt>
                <c:pt idx="4">
                  <c:v>14</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Villa Tollare</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14</c:v>
                </c:pt>
                <c:pt idx="1">
                  <c:v>6</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18</c:v>
                </c:pt>
                <c:pt idx="1">
                  <c:v>80</c:v>
                </c:pt>
                <c:pt idx="2">
                  <c:v>75</c:v>
                </c:pt>
                <c:pt idx="3">
                  <c:v>82</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67</c:v>
                </c:pt>
                <c:pt idx="1">
                  <c:v>62</c:v>
                </c:pt>
                <c:pt idx="2">
                  <c:v>75</c:v>
                </c:pt>
                <c:pt idx="3">
                  <c:v>91</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61</c:v>
                </c:pt>
                <c:pt idx="2">
                  <c:v>73</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47</c:v>
                </c:pt>
                <c:pt idx="1">
                  <c:v>67</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64</c:v>
                </c:pt>
                <c:pt idx="1">
                  <c:v>79</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69</c:v>
                </c:pt>
                <c:pt idx="1">
                  <c:v>75</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35</c:v>
                </c:pt>
                <c:pt idx="1">
                  <c:v>14</c:v>
                </c:pt>
                <c:pt idx="2">
                  <c:v>53</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55</c:v>
                </c:pt>
                <c:pt idx="1">
                  <c:v>40</c:v>
                </c:pt>
                <c:pt idx="2">
                  <c:v>68</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57</c:v>
                </c:pt>
                <c:pt idx="1">
                  <c:v>45</c:v>
                </c:pt>
                <c:pt idx="2">
                  <c:v>72</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81</c:v>
                </c:pt>
                <c:pt idx="1">
                  <c:v>95</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76</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93</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79</c:v>
                </c:pt>
                <c:pt idx="1">
                  <c:v>89</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83</c:v>
                </c:pt>
                <c:pt idx="1">
                  <c:v>85</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84</c:v>
                </c:pt>
                <c:pt idx="1">
                  <c:v>86</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86</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31</c:v>
                </c:pt>
                <c:pt idx="1">
                  <c:v>53</c:v>
                </c:pt>
                <c:pt idx="2">
                  <c:v>44</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37</c:v>
                </c:pt>
                <c:pt idx="1">
                  <c:v>62</c:v>
                </c:pt>
                <c:pt idx="2">
                  <c:v>64</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64</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Har lätt att få träffa sjuksköterska vid behov</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Får bra bemötande från personalen</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på äldreboendet vid behov</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tar hänsyn till den äldres egna åsikter och önskemål</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Personalen brukar informera om tillfälliga förändringar</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utomhus runt boendet</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nöjd med de aktiviteter som erbjuds på äldreboendet</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2017-09-12</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2017-09-12</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2017</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Nacka_Villa Tollare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2926728049"/>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2649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11</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1042393619"/>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2017</a:t>
            </a:r>
          </a:p>
        </p:txBody>
      </p:sp>
      <p:graphicFrame>
        <p:nvGraphicFramePr>
          <p:cNvPr id="9" name="Diagram 10"/>
          <p:cNvGraphicFramePr>
            <a:graphicFrameLocks/>
          </p:cNvGraphicFramePr>
          <p:nvPr>
            <p:extLst>
              <p:ext uri="{D42A27DB-BD31-4B8C-83A1-F6EECF244321}">
                <p14:modId xmlns:p14="http://schemas.microsoft.com/office/powerpoint/2010/main" val="509952817"/>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13005249"/>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30731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1839024316"/>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94402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2933412136"/>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400781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684087902"/>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3757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3646632307"/>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9723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2073302197"/>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6125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2017</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66 år och äldre, som den 31 december 2016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88588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3760481424"/>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83520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8154" y="2480807"/>
            <a:ext cx="7720716" cy="2059388"/>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26 maj 2017.</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Ett tekniskt problem uppstod vid programmering av urvalet som gjorde att de som var 65 år och som hade hemtjänst eller bodde på särskilt boende inte fick en enkät. Därför är målgruppen för 2017 något förändrad. Av de berörda är 0,3 procent i särskilt boende och 0,8 procent i hemtjänst, av den totala målgruppen på nationell nivå. Det motsvarar cirka 1500 personer av den totala gruppen på </a:t>
            </a:r>
            <a:r>
              <a:rPr lang="sv-SE" sz="1800" b="0"/>
              <a:t>cirka 220 </a:t>
            </a:r>
            <a:r>
              <a:rPr lang="sv-SE" sz="1800" b="0" dirty="0"/>
              <a:t>000.</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3</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47081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 på verksamhets-/områdesnivå</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2017.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5</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740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6</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38 491 personer på årets enkät för äldre inom särskilt boende, vilket är 53,8% av de tillfrågade.</a:t>
            </a:r>
            <a:endParaRPr lang="sv-SE" sz="1900" b="0" dirty="0"/>
          </a:p>
          <a:p>
            <a:r>
              <a:rPr lang="sv-SE" sz="1900" b="0"/>
              <a:t>Andelen svarande för Nacka_Villa Tollare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97654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2017</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3306463329"/>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9</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1606974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3805</TotalTime>
  <Words>1110</Words>
  <Application>Microsoft Office PowerPoint</Application>
  <PresentationFormat>Bildspel på skärmen (4:3)</PresentationFormat>
  <Paragraphs>133</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2017  </vt:lpstr>
      <vt:lpstr>Om undersökningen Vad tycker de äldre om äldreomsorgen? 2017</vt:lpstr>
      <vt:lpstr>PowerPoint-presentation</vt:lpstr>
      <vt:lpstr>Resultat på verksamhets-/områdesnivå</vt:lpstr>
      <vt:lpstr>Resultaten för er verksamhet/område</vt:lpstr>
      <vt:lpstr>Resultaten för er verksamhet/område, forts. </vt:lpstr>
      <vt:lpstr>Deltagare</vt:lpstr>
      <vt:lpstr>Resultatöversikt år 2017</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311</cp:revision>
  <cp:lastPrinted>2014-08-07T08:24:06Z</cp:lastPrinted>
  <dcterms:created xsi:type="dcterms:W3CDTF">2014-06-27T06:29:47Z</dcterms:created>
  <dcterms:modified xsi:type="dcterms:W3CDTF">2017-09-12T11:13:01Z</dcterms:modified>
</cp:coreProperties>
</file>