
<file path=[Content_Types].xml><?xml version="1.0" encoding="utf-8"?>
<Types xmlns="http://schemas.openxmlformats.org/package/2006/content-types">
  <Default Extension="xlsm" ContentType="application/vnd.ms-excel.sheet.macroEnabled.12"/>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ppt/charts/chart3.xml" ContentType="application/vnd.openxmlformats-officedocument.drawingml.chart+xml"/>
  <Override PartName="/ppt/charts/chart4.xml" ContentType="application/vnd.openxmlformats-officedocument.drawingml.chart+xml"/>
  <Override PartName="/ppt/drawings/drawing3.xml" ContentType="application/vnd.openxmlformats-officedocument.drawingml.chartshapes+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drawings/drawing5.xml" ContentType="application/vnd.openxmlformats-officedocument.drawingml.chartshapes+xml"/>
  <Override PartName="/ppt/charts/chart11.xml" ContentType="application/vnd.openxmlformats-officedocument.drawingml.char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00" r:id="rId2"/>
    <p:sldMasterId id="2147483712" r:id="rId3"/>
  </p:sldMasterIdLst>
  <p:notesMasterIdLst>
    <p:notesMasterId r:id="rId25"/>
  </p:notesMasterIdLst>
  <p:handoutMasterIdLst>
    <p:handoutMasterId r:id="rId26"/>
  </p:handoutMasterIdLst>
  <p:sldIdLst>
    <p:sldId id="277" r:id="rId4"/>
    <p:sldId id="322" r:id="rId5"/>
    <p:sldId id="323" r:id="rId6"/>
    <p:sldId id="324" r:id="rId7"/>
    <p:sldId id="259" r:id="rId8"/>
    <p:sldId id="319" r:id="rId9"/>
    <p:sldId id="280" r:id="rId10"/>
    <p:sldId id="284" r:id="rId11"/>
    <p:sldId id="285" r:id="rId12"/>
    <p:sldId id="286" r:id="rId13"/>
    <p:sldId id="318" r:id="rId14"/>
    <p:sldId id="289" r:id="rId15"/>
    <p:sldId id="257" r:id="rId16"/>
    <p:sldId id="290" r:id="rId17"/>
    <p:sldId id="291" r:id="rId18"/>
    <p:sldId id="292" r:id="rId19"/>
    <p:sldId id="293" r:id="rId20"/>
    <p:sldId id="294" r:id="rId21"/>
    <p:sldId id="295" r:id="rId22"/>
    <p:sldId id="296" r:id="rId23"/>
    <p:sldId id="270" r:id="rId24"/>
  </p:sldIdLst>
  <p:sldSz cx="9144000" cy="6858000" type="screen4x3"/>
  <p:notesSz cx="6794500" cy="99314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56">
          <p15:clr>
            <a:srgbClr val="A4A3A4"/>
          </p15:clr>
        </p15:guide>
        <p15:guide id="2" orient="horz" pos="3908">
          <p15:clr>
            <a:srgbClr val="A4A3A4"/>
          </p15:clr>
        </p15:guide>
        <p15:guide id="3" orient="horz" pos="3566">
          <p15:clr>
            <a:srgbClr val="A4A3A4"/>
          </p15:clr>
        </p15:guide>
        <p15:guide id="4" orient="horz" pos="1341">
          <p15:clr>
            <a:srgbClr val="A4A3A4"/>
          </p15:clr>
        </p15:guide>
        <p15:guide id="5" orient="horz" pos="443">
          <p15:clr>
            <a:srgbClr val="A4A3A4"/>
          </p15:clr>
        </p15:guide>
        <p15:guide id="6" pos="511">
          <p15:clr>
            <a:srgbClr val="A4A3A4"/>
          </p15:clr>
        </p15:guide>
        <p15:guide id="7" pos="4889">
          <p15:clr>
            <a:srgbClr val="A4A3A4"/>
          </p15:clr>
        </p15:guide>
        <p15:guide id="8" pos="2143">
          <p15:clr>
            <a:srgbClr val="A4A3A4"/>
          </p15:clr>
        </p15:guide>
      </p15:sldGuideLst>
    </p:ext>
    <p:ext uri="{2D200454-40CA-4A62-9FC3-DE9A4176ACB9}">
      <p15:notesGuideLst xmlns:p15="http://schemas.microsoft.com/office/powerpoint/2012/main">
        <p15:guide id="1" orient="horz" pos="3128">
          <p15:clr>
            <a:srgbClr val="A4A3A4"/>
          </p15:clr>
        </p15:guide>
        <p15:guide id="2" pos="214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857363"/>
    <a:srgbClr val="FFFFFF"/>
    <a:srgbClr val="3F9C35"/>
    <a:srgbClr val="D3BF96"/>
    <a:srgbClr val="E98300"/>
    <a:srgbClr val="ED8B00"/>
    <a:srgbClr val="A5ACAF"/>
    <a:srgbClr val="3DB7E4"/>
    <a:srgbClr val="A2AAAD"/>
    <a:srgbClr val="DAD7C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4713" autoAdjust="0"/>
  </p:normalViewPr>
  <p:slideViewPr>
    <p:cSldViewPr snapToGrid="0" showGuides="1">
      <p:cViewPr varScale="1">
        <p:scale>
          <a:sx n="69" d="100"/>
          <a:sy n="69" d="100"/>
        </p:scale>
        <p:origin x="1656" y="66"/>
      </p:cViewPr>
      <p:guideLst>
        <p:guide orient="horz" pos="1256"/>
        <p:guide orient="horz" pos="3908"/>
        <p:guide orient="horz" pos="3566"/>
        <p:guide orient="horz" pos="1341"/>
        <p:guide orient="horz" pos="443"/>
        <p:guide pos="511"/>
        <p:guide pos="4889"/>
        <p:guide pos="2143"/>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4020" y="-90"/>
      </p:cViewPr>
      <p:guideLst>
        <p:guide orient="horz" pos="3128"/>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31" Type="http://schemas.microsoft.com/office/2015/10/relationships/revisionInfo" Target="revisionInfo.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Macro-Enabled_Worksheet.xlsm"/></Relationships>
</file>

<file path=ppt/charts/_rels/chart10.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package" Target="../embeddings/Microsoft_Excel_Macro-Enabled_Worksheet9.xlsm"/></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Macro-Enabled_Worksheet10.xlsm"/></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Macro-Enabled_Worksheet1.xlsm"/></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Macro-Enabled_Worksheet2.xlsm"/></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Macro-Enabled_Worksheet3.xlsm"/></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Macro-Enabled_Worksheet4.xlsm"/></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Macro-Enabled_Worksheet5.xlsm"/></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Macro-Enabled_Worksheet6.xlsm"/></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Macro-Enabled_Worksheet7.xlsm"/></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Macro-Enabled_Worksheet8.xlsm"/></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7E-2"/>
          <c:w val="0.55905569285591161"/>
          <c:h val="0.7891786215079275"/>
        </c:manualLayout>
      </c:layout>
      <c:barChart>
        <c:barDir val="bar"/>
        <c:grouping val="clustered"/>
        <c:varyColors val="0"/>
        <c:ser>
          <c:idx val="0"/>
          <c:order val="0"/>
          <c:tx>
            <c:strRef>
              <c:f>Blad1!$B$1</c:f>
              <c:strCache>
                <c:ptCount val="1"/>
                <c:pt idx="0">
                  <c:v>Nacka Seniorcenter Sofiero</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Trivs med sitt rum/sin lägenhet</c:v>
                </c:pt>
                <c:pt idx="1">
                  <c:v>Känner förtroende för personalen</c:v>
                </c:pt>
                <c:pt idx="2">
                  <c:v>Känner sig trygg på sitt äldreboende</c:v>
                </c:pt>
                <c:pt idx="3">
                  <c:v>Tycker att maten smakar bra</c:v>
                </c:pt>
                <c:pt idx="4">
                  <c:v>Får bra bemötande från personalen</c:v>
                </c:pt>
              </c:strCache>
            </c:strRef>
          </c:cat>
          <c:val>
            <c:numRef>
              <c:f>Blad1!$B$2:$B$6</c:f>
              <c:numCache>
                <c:formatCode>General</c:formatCode>
                <c:ptCount val="5"/>
                <c:pt idx="0">
                  <c:v>79</c:v>
                </c:pt>
                <c:pt idx="1">
                  <c:v>80</c:v>
                </c:pt>
                <c:pt idx="2">
                  <c:v>82</c:v>
                </c:pt>
                <c:pt idx="3">
                  <c:v>87</c:v>
                </c:pt>
                <c:pt idx="4">
                  <c:v>95</c:v>
                </c:pt>
              </c:numCache>
            </c:numRef>
          </c:val>
          <c:extLst>
            <c:ext xmlns:c16="http://schemas.microsoft.com/office/drawing/2014/chart" uri="{C3380CC4-5D6E-409C-BE32-E72D297353CC}">
              <c16:uniqueId val="{00000000-E207-4016-88DD-4CAF5BB52528}"/>
            </c:ext>
          </c:extLst>
        </c:ser>
        <c:dLbls>
          <c:showLegendKey val="0"/>
          <c:showVal val="0"/>
          <c:showCatName val="0"/>
          <c:showSerName val="0"/>
          <c:showPercent val="0"/>
          <c:showBubbleSize val="0"/>
        </c:dLbls>
        <c:gapWidth val="100"/>
        <c:axId val="147339904"/>
        <c:axId val="147362176"/>
      </c:barChart>
      <c:catAx>
        <c:axId val="147339904"/>
        <c:scaling>
          <c:orientation val="minMax"/>
        </c:scaling>
        <c:delete val="1"/>
        <c:axPos val="l"/>
        <c:numFmt formatCode="000\ 00" sourceLinked="0"/>
        <c:majorTickMark val="in"/>
        <c:minorTickMark val="none"/>
        <c:tickLblPos val="none"/>
        <c:crossAx val="147362176"/>
        <c:crosses val="autoZero"/>
        <c:auto val="1"/>
        <c:lblAlgn val="l"/>
        <c:lblOffset val="100"/>
        <c:noMultiLvlLbl val="0"/>
      </c:catAx>
      <c:valAx>
        <c:axId val="147362176"/>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31076484647940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339904"/>
        <c:crosses val="autoZero"/>
        <c:crossBetween val="between"/>
        <c:majorUnit val="20"/>
      </c:valAx>
      <c:spPr>
        <a:solidFill>
          <a:srgbClr val="FFFFFF"/>
        </a:solidFill>
        <a:ln w="25400" cmpd="sng">
          <a:solidFill>
            <a:schemeClr val="tx1"/>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Blad1!$B$2:$B$4</c:f>
              <c:numCache>
                <c:formatCode>General</c:formatCode>
                <c:ptCount val="3"/>
                <c:pt idx="0">
                  <c:v>70</c:v>
                </c:pt>
                <c:pt idx="1">
                  <c:v>57</c:v>
                </c:pt>
                <c:pt idx="2">
                  <c:v>67</c:v>
                </c:pt>
              </c:numCache>
            </c:numRef>
          </c:val>
          <c:extLst>
            <c:ext xmlns:c16="http://schemas.microsoft.com/office/drawing/2014/chart" uri="{C3380CC4-5D6E-409C-BE32-E72D297353CC}">
              <c16:uniqueId val="{00000000-83C2-484A-A561-668B5B0B4F8A}"/>
            </c:ext>
          </c:extLst>
        </c:ser>
        <c:ser>
          <c:idx val="1"/>
          <c:order val="1"/>
          <c:tx>
            <c:strRef>
              <c:f>Blad1!$C$1</c:f>
              <c:strCache>
                <c:ptCount val="1"/>
                <c:pt idx="0">
                  <c:v>Nacka</c:v>
                </c:pt>
              </c:strCache>
            </c:strRef>
          </c:tx>
          <c:spPr>
            <a:solidFill>
              <a:schemeClr val="accent3"/>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Blad1!$C$2:$C$4</c:f>
              <c:numCache>
                <c:formatCode>General</c:formatCode>
                <c:ptCount val="3"/>
                <c:pt idx="0">
                  <c:v>79</c:v>
                </c:pt>
                <c:pt idx="1">
                  <c:v>52</c:v>
                </c:pt>
                <c:pt idx="2">
                  <c:v>70</c:v>
                </c:pt>
              </c:numCache>
            </c:numRef>
          </c:val>
          <c:extLst>
            <c:ext xmlns:c16="http://schemas.microsoft.com/office/drawing/2014/chart" uri="{C3380CC4-5D6E-409C-BE32-E72D297353CC}">
              <c16:uniqueId val="{00000001-83C2-484A-A561-668B5B0B4F8A}"/>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Blad1!$D$2:$D$4</c:f>
              <c:numCache>
                <c:formatCode>General</c:formatCode>
                <c:ptCount val="3"/>
                <c:pt idx="0">
                  <c:v>80</c:v>
                </c:pt>
                <c:pt idx="1">
                  <c:v>51</c:v>
                </c:pt>
                <c:pt idx="2">
                  <c:v>76</c:v>
                </c:pt>
              </c:numCache>
            </c:numRef>
          </c:val>
          <c:extLst>
            <c:ext xmlns:c16="http://schemas.microsoft.com/office/drawing/2014/chart" uri="{C3380CC4-5D6E-409C-BE32-E72D297353CC}">
              <c16:uniqueId val="{00000002-83C2-484A-A561-668B5B0B4F8A}"/>
            </c:ext>
          </c:extLst>
        </c:ser>
        <c:ser>
          <c:idx val="3"/>
          <c:order val="3"/>
          <c:tx>
            <c:strRef>
              <c:f>Blad1!$E$1</c:f>
              <c:strCache>
                <c:ptCount val="1"/>
                <c:pt idx="0">
                  <c:v>Riket</c:v>
                </c:pt>
              </c:strCache>
            </c:strRef>
          </c:tx>
          <c:spPr>
            <a:solidFill>
              <a:srgbClr val="E98300"/>
            </a:solidFill>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Hur lätt eller svårt är det att få träffa sjuksköterska vid behov? </c:v>
                </c:pt>
                <c:pt idx="1">
                  <c:v>Har lätt att få träffa läkare vid behov</c:v>
                </c:pt>
                <c:pt idx="2">
                  <c:v>Har lätt att få träffa sjuksköterska vid behov</c:v>
                </c:pt>
              </c:strCache>
            </c:strRef>
          </c:cat>
          <c:val>
            <c:numRef>
              <c:f>Blad1!$E$2:$E$4</c:f>
              <c:numCache>
                <c:formatCode>General</c:formatCode>
                <c:ptCount val="3"/>
                <c:pt idx="0">
                  <c:v>84</c:v>
                </c:pt>
                <c:pt idx="1">
                  <c:v>57</c:v>
                </c:pt>
                <c:pt idx="2">
                  <c:v>76</c:v>
                </c:pt>
              </c:numCache>
            </c:numRef>
          </c:val>
          <c:extLst>
            <c:ext xmlns:c16="http://schemas.microsoft.com/office/drawing/2014/chart" uri="{C3380CC4-5D6E-409C-BE32-E72D297353CC}">
              <c16:uniqueId val="{00000003-83C2-484A-A561-668B5B0B4F8A}"/>
            </c:ext>
          </c:extLst>
        </c:ser>
        <c:dLbls>
          <c:showLegendKey val="0"/>
          <c:showVal val="0"/>
          <c:showCatName val="0"/>
          <c:showSerName val="0"/>
          <c:showPercent val="0"/>
          <c:showBubbleSize val="0"/>
        </c:dLbls>
        <c:gapWidth val="100"/>
        <c:axId val="201702400"/>
        <c:axId val="201732864"/>
      </c:barChart>
      <c:catAx>
        <c:axId val="201702400"/>
        <c:scaling>
          <c:orientation val="minMax"/>
        </c:scaling>
        <c:delete val="1"/>
        <c:axPos val="l"/>
        <c:numFmt formatCode="General" sourceLinked="0"/>
        <c:majorTickMark val="in"/>
        <c:minorTickMark val="none"/>
        <c:tickLblPos val="none"/>
        <c:crossAx val="201732864"/>
        <c:crosses val="autoZero"/>
        <c:auto val="1"/>
        <c:lblAlgn val="ctr"/>
        <c:lblOffset val="100"/>
        <c:noMultiLvlLbl val="0"/>
      </c:catAx>
      <c:valAx>
        <c:axId val="201732864"/>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5948512550264"/>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7024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96167883211714"/>
          <c:y val="3.7671232876713014E-2"/>
          <c:w val="0.52438416000919597"/>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Blad1!$B$2:$B$3</c:f>
              <c:numCache>
                <c:formatCode>General</c:formatCode>
                <c:ptCount val="2"/>
                <c:pt idx="0">
                  <c:v>52</c:v>
                </c:pt>
                <c:pt idx="1">
                  <c:v>68</c:v>
                </c:pt>
              </c:numCache>
            </c:numRef>
          </c:val>
          <c:extLst>
            <c:ext xmlns:c16="http://schemas.microsoft.com/office/drawing/2014/chart" uri="{C3380CC4-5D6E-409C-BE32-E72D297353CC}">
              <c16:uniqueId val="{00000000-B047-4DE8-8902-F7E3ED8C769D}"/>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Blad1!$C$2:$C$3</c:f>
              <c:numCache>
                <c:formatCode>General</c:formatCode>
                <c:ptCount val="2"/>
                <c:pt idx="0">
                  <c:v>44</c:v>
                </c:pt>
                <c:pt idx="1">
                  <c:v>82</c:v>
                </c:pt>
              </c:numCache>
            </c:numRef>
          </c:val>
          <c:extLst>
            <c:ext xmlns:c16="http://schemas.microsoft.com/office/drawing/2014/chart" uri="{C3380CC4-5D6E-409C-BE32-E72D297353CC}">
              <c16:uniqueId val="{00000001-B047-4DE8-8902-F7E3ED8C769D}"/>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Blad1!$D$2:$D$3</c:f>
              <c:numCache>
                <c:formatCode>General</c:formatCode>
                <c:ptCount val="2"/>
                <c:pt idx="0">
                  <c:v>48</c:v>
                </c:pt>
                <c:pt idx="1">
                  <c:v>81</c:v>
                </c:pt>
              </c:numCache>
            </c:numRef>
          </c:val>
          <c:extLst>
            <c:ext xmlns:c16="http://schemas.microsoft.com/office/drawing/2014/chart" uri="{C3380CC4-5D6E-409C-BE32-E72D297353CC}">
              <c16:uniqueId val="{00000002-B047-4DE8-8902-F7E3ED8C769D}"/>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Vet du vart du ska vända dig om du vill framföra synpunkter eller klagomål på äldreboendet?</c:v>
                </c:pt>
                <c:pt idx="1">
                  <c:v>Hur nöjd eller missnöjd är du sammantaget med ditt äldreboende? </c:v>
                </c:pt>
              </c:strCache>
            </c:strRef>
          </c:cat>
          <c:val>
            <c:numRef>
              <c:f>Blad1!$E$2:$E$3</c:f>
              <c:numCache>
                <c:formatCode>General</c:formatCode>
                <c:ptCount val="2"/>
                <c:pt idx="0">
                  <c:v>47</c:v>
                </c:pt>
                <c:pt idx="1">
                  <c:v>82</c:v>
                </c:pt>
              </c:numCache>
            </c:numRef>
          </c:val>
          <c:extLst>
            <c:ext xmlns:c16="http://schemas.microsoft.com/office/drawing/2014/chart" uri="{C3380CC4-5D6E-409C-BE32-E72D297353CC}">
              <c16:uniqueId val="{00000003-B047-4DE8-8902-F7E3ED8C769D}"/>
            </c:ext>
          </c:extLst>
        </c:ser>
        <c:dLbls>
          <c:showLegendKey val="0"/>
          <c:showVal val="0"/>
          <c:showCatName val="0"/>
          <c:showSerName val="0"/>
          <c:showPercent val="0"/>
          <c:showBubbleSize val="0"/>
        </c:dLbls>
        <c:gapWidth val="100"/>
        <c:axId val="201836032"/>
        <c:axId val="201837568"/>
      </c:barChart>
      <c:catAx>
        <c:axId val="201836032"/>
        <c:scaling>
          <c:orientation val="minMax"/>
        </c:scaling>
        <c:delete val="1"/>
        <c:axPos val="l"/>
        <c:numFmt formatCode="General" sourceLinked="0"/>
        <c:majorTickMark val="in"/>
        <c:minorTickMark val="none"/>
        <c:tickLblPos val="none"/>
        <c:crossAx val="201837568"/>
        <c:crosses val="autoZero"/>
        <c:auto val="1"/>
        <c:lblAlgn val="ctr"/>
        <c:lblOffset val="100"/>
        <c:noMultiLvlLbl val="0"/>
      </c:catAx>
      <c:valAx>
        <c:axId val="201837568"/>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79052881311"/>
              <c:y val="0.90490146009577388"/>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20183603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050"/>
      </a:pPr>
      <a:endParaRPr lang="sv-S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494525547445281"/>
          <c:y val="3.7671232876713222E-2"/>
          <c:w val="0.55905569285591161"/>
          <c:h val="0.7891786215079275"/>
        </c:manualLayout>
      </c:layout>
      <c:barChart>
        <c:barDir val="bar"/>
        <c:grouping val="clustered"/>
        <c:varyColors val="0"/>
        <c:ser>
          <c:idx val="0"/>
          <c:order val="0"/>
          <c:tx>
            <c:strRef>
              <c:f>Blad1!$B$1</c:f>
              <c:strCache>
                <c:ptCount val="1"/>
                <c:pt idx="0">
                  <c:v>Nacka Seniorcenter Sofiero</c:v>
                </c:pt>
              </c:strCache>
            </c:strRef>
          </c:tx>
          <c:invertIfNegative val="0"/>
          <c:dLbls>
            <c:spPr>
              <a:noFill/>
              <a:ln>
                <a:noFill/>
              </a:ln>
              <a:effectLst/>
            </c:spPr>
            <c:txPr>
              <a:bodyPr/>
              <a:lstStyle/>
              <a:p>
                <a:pPr>
                  <a:defRPr sz="1050"/>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Blad1!$A$2:$A$6</c:f>
              <c:strCache>
                <c:ptCount val="5"/>
                <c:pt idx="0">
                  <c:v>Vet vart man vänder sig med synpunkter och klagomål</c:v>
                </c:pt>
                <c:pt idx="1">
                  <c:v>Tycker det är trivsamt i gemensamma utrymmen</c:v>
                </c:pt>
                <c:pt idx="2">
                  <c:v>Är nöjd med de aktiviteter som erbjuds på äldreboendet</c:v>
                </c:pt>
                <c:pt idx="3">
                  <c:v>Besväras inte av ensamhet</c:v>
                </c:pt>
                <c:pt idx="4">
                  <c:v>Personalen brukar informera om tillfälliga förändringar</c:v>
                </c:pt>
              </c:strCache>
            </c:strRef>
          </c:cat>
          <c:val>
            <c:numRef>
              <c:f>Blad1!$B$2:$B$6</c:f>
              <c:numCache>
                <c:formatCode>General</c:formatCode>
                <c:ptCount val="5"/>
                <c:pt idx="0">
                  <c:v>52</c:v>
                </c:pt>
                <c:pt idx="1">
                  <c:v>43</c:v>
                </c:pt>
                <c:pt idx="2">
                  <c:v>36</c:v>
                </c:pt>
                <c:pt idx="3">
                  <c:v>35</c:v>
                </c:pt>
                <c:pt idx="4">
                  <c:v>22</c:v>
                </c:pt>
              </c:numCache>
            </c:numRef>
          </c:val>
          <c:extLst>
            <c:ext xmlns:c16="http://schemas.microsoft.com/office/drawing/2014/chart" uri="{C3380CC4-5D6E-409C-BE32-E72D297353CC}">
              <c16:uniqueId val="{00000000-35B2-4365-BBCF-9486F4B2378A}"/>
            </c:ext>
          </c:extLst>
        </c:ser>
        <c:dLbls>
          <c:showLegendKey val="0"/>
          <c:showVal val="0"/>
          <c:showCatName val="0"/>
          <c:showSerName val="0"/>
          <c:showPercent val="0"/>
          <c:showBubbleSize val="0"/>
        </c:dLbls>
        <c:gapWidth val="100"/>
        <c:axId val="147665664"/>
        <c:axId val="147667200"/>
      </c:barChart>
      <c:catAx>
        <c:axId val="147665664"/>
        <c:scaling>
          <c:orientation val="minMax"/>
        </c:scaling>
        <c:delete val="1"/>
        <c:axPos val="l"/>
        <c:numFmt formatCode="000\ 00" sourceLinked="0"/>
        <c:majorTickMark val="in"/>
        <c:minorTickMark val="none"/>
        <c:tickLblPos val="none"/>
        <c:crossAx val="147667200"/>
        <c:crosses val="autoZero"/>
        <c:auto val="1"/>
        <c:lblAlgn val="l"/>
        <c:lblOffset val="100"/>
        <c:noMultiLvlLbl val="0"/>
      </c:catAx>
      <c:valAx>
        <c:axId val="147667200"/>
        <c:scaling>
          <c:orientation val="minMax"/>
          <c:max val="100"/>
          <c:min val="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8103049365955466"/>
              <c:y val="0.90214529914529962"/>
            </c:manualLayout>
          </c:layout>
          <c:overlay val="0"/>
        </c:title>
        <c:numFmt formatCode="General" sourceLinked="1"/>
        <c:majorTickMark val="none"/>
        <c:minorTickMark val="none"/>
        <c:tickLblPos val="nextTo"/>
        <c:spPr>
          <a:ln w="19050">
            <a:solidFill>
              <a:schemeClr val="tx1"/>
            </a:solidFill>
          </a:ln>
        </c:spPr>
        <c:txPr>
          <a:bodyPr/>
          <a:lstStyle/>
          <a:p>
            <a:pPr>
              <a:defRPr sz="1050"/>
            </a:pPr>
            <a:endParaRPr lang="sv-SE"/>
          </a:p>
        </c:txPr>
        <c:crossAx val="147665664"/>
        <c:crosses val="autoZero"/>
        <c:crossBetween val="between"/>
        <c:majorUnit val="20"/>
      </c:valAx>
      <c:spPr>
        <a:solidFill>
          <a:srgbClr val="FFFFFF"/>
        </a:solidFill>
        <a:ln w="25400">
          <a:solidFill>
            <a:schemeClr val="tx1"/>
          </a:solidFill>
        </a:ln>
      </c:spPr>
    </c:plotArea>
    <c:legend>
      <c:legendPos val="b"/>
      <c:overlay val="0"/>
      <c:txPr>
        <a:bodyPr/>
        <a:lstStyle/>
        <a:p>
          <a:pPr>
            <a:defRPr sz="1050"/>
          </a:pPr>
          <a:endParaRPr lang="sv-SE"/>
        </a:p>
      </c:txPr>
    </c:legend>
    <c:plotVisOnly val="1"/>
    <c:dispBlanksAs val="gap"/>
    <c:showDLblsOverMax val="0"/>
  </c:chart>
  <c:spPr>
    <a:solidFill>
      <a:srgbClr val="DAD7CB"/>
    </a:solidFill>
  </c:spPr>
  <c:txPr>
    <a:bodyPr/>
    <a:lstStyle/>
    <a:p>
      <a:pPr algn="just">
        <a:defRPr sz="1800"/>
      </a:pPr>
      <a:endParaRPr lang="sv-SE"/>
    </a:p>
  </c:txPr>
  <c:externalData r:id="rId1">
    <c:autoUpdate val="0"/>
  </c:externalData>
  <c:userShapes r:id="rId2"/>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050"/>
            </a:pPr>
            <a:r>
              <a:rPr lang="sv-SE" sz="1050" dirty="0"/>
              <a:t>Nacka Seniorcenter Sofiero</a:t>
            </a:r>
          </a:p>
        </c:rich>
      </c:tx>
      <c:overlay val="0"/>
    </c:title>
    <c:autoTitleDeleted val="0"/>
    <c:plotArea>
      <c:layout/>
      <c:pieChart>
        <c:varyColors val="1"/>
        <c:ser>
          <c:idx val="0"/>
          <c:order val="0"/>
          <c:tx>
            <c:strRef>
              <c:f>Blad1!$B$1</c:f>
              <c:strCache>
                <c:ptCount val="1"/>
                <c:pt idx="0">
                  <c:v>Verksamhet/område</c:v>
                </c:pt>
              </c:strCache>
            </c:strRef>
          </c:tx>
          <c:dPt>
            <c:idx val="1"/>
            <c:bubble3D val="0"/>
            <c:spPr>
              <a:solidFill>
                <a:srgbClr val="857363"/>
              </a:solidFill>
            </c:spPr>
            <c:extLst>
              <c:ext xmlns:c16="http://schemas.microsoft.com/office/drawing/2014/chart" uri="{C3380CC4-5D6E-409C-BE32-E72D297353CC}">
                <c16:uniqueId val="{00000000-74DD-48EE-9C21-884C7E62E554}"/>
              </c:ext>
            </c:extLst>
          </c:dPt>
          <c:dLbls>
            <c:spPr>
              <a:noFill/>
              <a:ln>
                <a:noFill/>
              </a:ln>
              <a:effectLst/>
            </c:spPr>
            <c:txPr>
              <a:bodyPr/>
              <a:lstStyle/>
              <a:p>
                <a:pPr>
                  <a:defRPr sz="1200"/>
                </a:pPr>
                <a:endParaRPr lang="sv-SE"/>
              </a:p>
            </c:txPr>
            <c:showLegendKey val="0"/>
            <c:showVal val="0"/>
            <c:showCatName val="0"/>
            <c:showSerName val="0"/>
            <c:showPercent val="1"/>
            <c:showBubbleSize val="0"/>
            <c:showLeaderLines val="1"/>
            <c:extLst>
              <c:ext xmlns:c15="http://schemas.microsoft.com/office/drawing/2012/chart" uri="{CE6537A1-D6FC-4f65-9D91-7224C49458BB}"/>
            </c:extLst>
          </c:dLbls>
          <c:cat>
            <c:strRef>
              <c:f>Blad1!$A$2:$A$3</c:f>
              <c:strCache>
                <c:ptCount val="2"/>
                <c:pt idx="0">
                  <c:v>Andel positiva svar</c:v>
                </c:pt>
                <c:pt idx="1">
                  <c:v>Andel neutrala eller negativa svar</c:v>
                </c:pt>
              </c:strCache>
            </c:strRef>
          </c:cat>
          <c:val>
            <c:numRef>
              <c:f>Blad1!$B$2:$B$3</c:f>
              <c:numCache>
                <c:formatCode>General</c:formatCode>
                <c:ptCount val="2"/>
                <c:pt idx="0">
                  <c:v>15</c:v>
                </c:pt>
                <c:pt idx="1">
                  <c:v>7</c:v>
                </c:pt>
              </c:numCache>
            </c:numRef>
          </c:val>
          <c:extLst>
            <c:ext xmlns:c16="http://schemas.microsoft.com/office/drawing/2014/chart" uri="{C3380CC4-5D6E-409C-BE32-E72D297353CC}">
              <c16:uniqueId val="{00000001-74DD-48EE-9C21-884C7E62E554}"/>
            </c:ext>
          </c:extLst>
        </c:ser>
        <c:dLbls>
          <c:showLegendKey val="0"/>
          <c:showVal val="0"/>
          <c:showCatName val="0"/>
          <c:showSerName val="0"/>
          <c:showPercent val="1"/>
          <c:showBubbleSize val="0"/>
          <c:showLeaderLines val="1"/>
        </c:dLbls>
        <c:firstSliceAng val="0"/>
      </c:pieChart>
    </c:plotArea>
    <c:legend>
      <c:legendPos val="b"/>
      <c:overlay val="0"/>
      <c:txPr>
        <a:bodyPr/>
        <a:lstStyle/>
        <a:p>
          <a:pPr>
            <a:defRPr sz="1050"/>
          </a:pPr>
          <a:endParaRPr lang="sv-SE"/>
        </a:p>
      </c:txPr>
    </c:legend>
    <c:plotVisOnly val="1"/>
    <c:dispBlanksAs val="zero"/>
    <c:showDLblsOverMax val="0"/>
  </c:chart>
  <c:spPr>
    <a:solidFill>
      <a:schemeClr val="bg1"/>
    </a:solidFill>
  </c:spPr>
  <c:txPr>
    <a:bodyPr/>
    <a:lstStyle/>
    <a:p>
      <a:pPr>
        <a:defRPr sz="1800"/>
      </a:pPr>
      <a:endParaRPr lang="sv-S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Blad1!$B$2:$B$5</c:f>
              <c:numCache>
                <c:formatCode>General</c:formatCode>
                <c:ptCount val="4"/>
                <c:pt idx="0">
                  <c:v>61</c:v>
                </c:pt>
                <c:pt idx="1">
                  <c:v>43</c:v>
                </c:pt>
                <c:pt idx="2">
                  <c:v>79</c:v>
                </c:pt>
                <c:pt idx="3">
                  <c:v>90</c:v>
                </c:pt>
              </c:numCache>
            </c:numRef>
          </c:val>
          <c:extLst>
            <c:ext xmlns:c16="http://schemas.microsoft.com/office/drawing/2014/chart" uri="{C3380CC4-5D6E-409C-BE32-E72D297353CC}">
              <c16:uniqueId val="{00000000-7A04-4E67-939E-78FA9772BE7C}"/>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Blad1!$C$2:$C$5</c:f>
              <c:numCache>
                <c:formatCode>General</c:formatCode>
                <c:ptCount val="4"/>
                <c:pt idx="0">
                  <c:v>67</c:v>
                </c:pt>
                <c:pt idx="1">
                  <c:v>62</c:v>
                </c:pt>
                <c:pt idx="2">
                  <c:v>75</c:v>
                </c:pt>
                <c:pt idx="3">
                  <c:v>91</c:v>
                </c:pt>
              </c:numCache>
            </c:numRef>
          </c:val>
          <c:extLst>
            <c:ext xmlns:c16="http://schemas.microsoft.com/office/drawing/2014/chart" uri="{C3380CC4-5D6E-409C-BE32-E72D297353CC}">
              <c16:uniqueId val="{00000001-7A04-4E67-939E-78FA9772BE7C}"/>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Blad1!$D$2:$D$5</c:f>
              <c:numCache>
                <c:formatCode>General</c:formatCode>
                <c:ptCount val="4"/>
                <c:pt idx="0">
                  <c:v>66</c:v>
                </c:pt>
                <c:pt idx="1">
                  <c:v>61</c:v>
                </c:pt>
                <c:pt idx="2">
                  <c:v>73</c:v>
                </c:pt>
                <c:pt idx="3">
                  <c:v>88</c:v>
                </c:pt>
              </c:numCache>
            </c:numRef>
          </c:val>
          <c:extLst>
            <c:ext xmlns:c16="http://schemas.microsoft.com/office/drawing/2014/chart" uri="{C3380CC4-5D6E-409C-BE32-E72D297353CC}">
              <c16:uniqueId val="{00000002-7A04-4E67-939E-78FA9772BE7C}"/>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sz="1050" b="0">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Blad1!$A$2:$A$5</c:f>
              <c:strCache>
                <c:ptCount val="4"/>
                <c:pt idx="0">
                  <c:v>Är det trivsamt utomhus runt ditt boende?</c:v>
                </c:pt>
                <c:pt idx="1">
                  <c:v>Tycker det är trivsamt i gemensamma utrymmen</c:v>
                </c:pt>
                <c:pt idx="2">
                  <c:v>Trivs med sitt rum/sin lägenhet</c:v>
                </c:pt>
                <c:pt idx="3">
                  <c:v>Fick plats på önskat äldreboende</c:v>
                </c:pt>
              </c:strCache>
            </c:strRef>
          </c:cat>
          <c:val>
            <c:numRef>
              <c:f>Blad1!$E$2:$E$5</c:f>
              <c:numCache>
                <c:formatCode>General</c:formatCode>
                <c:ptCount val="4"/>
                <c:pt idx="0">
                  <c:v>66</c:v>
                </c:pt>
                <c:pt idx="1">
                  <c:v>64</c:v>
                </c:pt>
                <c:pt idx="2">
                  <c:v>74</c:v>
                </c:pt>
                <c:pt idx="3">
                  <c:v>88</c:v>
                </c:pt>
              </c:numCache>
            </c:numRef>
          </c:val>
          <c:extLst>
            <c:ext xmlns:c16="http://schemas.microsoft.com/office/drawing/2014/chart" uri="{C3380CC4-5D6E-409C-BE32-E72D297353CC}">
              <c16:uniqueId val="{00000003-7A04-4E67-939E-78FA9772BE7C}"/>
            </c:ext>
          </c:extLst>
        </c:ser>
        <c:dLbls>
          <c:showLegendKey val="0"/>
          <c:showVal val="0"/>
          <c:showCatName val="0"/>
          <c:showSerName val="0"/>
          <c:showPercent val="0"/>
          <c:showBubbleSize val="0"/>
        </c:dLbls>
        <c:gapWidth val="100"/>
        <c:axId val="147966208"/>
        <c:axId val="158076928"/>
      </c:barChart>
      <c:catAx>
        <c:axId val="147966208"/>
        <c:scaling>
          <c:orientation val="minMax"/>
        </c:scaling>
        <c:delete val="1"/>
        <c:axPos val="l"/>
        <c:numFmt formatCode="General" sourceLinked="0"/>
        <c:majorTickMark val="in"/>
        <c:minorTickMark val="none"/>
        <c:tickLblPos val="none"/>
        <c:crossAx val="158076928"/>
        <c:crosses val="autoZero"/>
        <c:auto val="1"/>
        <c:lblAlgn val="ctr"/>
        <c:lblOffset val="100"/>
        <c:noMultiLvlLbl val="0"/>
      </c:catAx>
      <c:valAx>
        <c:axId val="158076928"/>
        <c:scaling>
          <c:orientation val="minMax"/>
          <c:max val="100"/>
        </c:scaling>
        <c:delete val="0"/>
        <c:axPos val="b"/>
        <c:majorGridlines/>
        <c:title>
          <c:tx>
            <c:rich>
              <a:bodyPr/>
              <a:lstStyle/>
              <a:p>
                <a:pPr>
                  <a:defRPr/>
                </a:pPr>
                <a:r>
                  <a:rPr lang="sv-SE" sz="1050" b="0" dirty="0">
                    <a:latin typeface="Century Gothic" panose="020B0502020202020204" pitchFamily="34" charset="0"/>
                  </a:rPr>
                  <a:t>Procent</a:t>
                </a:r>
              </a:p>
            </c:rich>
          </c:tx>
          <c:layout>
            <c:manualLayout>
              <c:xMode val="edge"/>
              <c:yMode val="edge"/>
              <c:x val="0.87348131102851445"/>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sz="1050">
                <a:latin typeface="Century Gothic" panose="020B0502020202020204" pitchFamily="34" charset="0"/>
              </a:defRPr>
            </a:pPr>
            <a:endParaRPr lang="sv-SE"/>
          </a:p>
        </c:txPr>
        <c:crossAx val="147966208"/>
        <c:crosses val="autoZero"/>
        <c:crossBetween val="between"/>
        <c:majorUnit val="20"/>
      </c:valAx>
      <c:spPr>
        <a:solidFill>
          <a:srgbClr val="FFFFFF"/>
        </a:solidFill>
        <a:ln w="25400">
          <a:solidFill>
            <a:srgbClr val="000000"/>
          </a:solidFill>
        </a:ln>
      </c:spPr>
    </c:plotArea>
    <c:legend>
      <c:legendPos val="b"/>
      <c:overlay val="0"/>
      <c:txPr>
        <a:bodyPr/>
        <a:lstStyle/>
        <a:p>
          <a:pPr>
            <a:defRPr sz="1050">
              <a:latin typeface="Century Gothic" panose="020B0502020202020204" pitchFamily="34" charset="0"/>
            </a:defRPr>
          </a:pPr>
          <a:endParaRPr lang="sv-SE"/>
        </a:p>
      </c:txPr>
    </c:legend>
    <c:plotVisOnly val="1"/>
    <c:dispBlanksAs val="gap"/>
    <c:showDLblsOverMax val="0"/>
  </c:chart>
  <c:spPr>
    <a:solidFill>
      <a:srgbClr val="DAD7CB"/>
    </a:solidFill>
  </c:spPr>
  <c:txPr>
    <a:bodyPr/>
    <a:lstStyle/>
    <a:p>
      <a:pPr>
        <a:defRPr sz="1800"/>
      </a:pPr>
      <a:endParaRPr lang="sv-SE"/>
    </a:p>
  </c:txPr>
  <c:externalData r:id="rId1">
    <c:autoUpdate val="0"/>
  </c:externalData>
  <c:userShapes r:id="rId2"/>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Blad1!$B$2:$B$3</c:f>
              <c:numCache>
                <c:formatCode>General</c:formatCode>
                <c:ptCount val="2"/>
                <c:pt idx="0">
                  <c:v>73</c:v>
                </c:pt>
                <c:pt idx="1">
                  <c:v>87</c:v>
                </c:pt>
              </c:numCache>
            </c:numRef>
          </c:val>
          <c:extLst>
            <c:ext xmlns:c16="http://schemas.microsoft.com/office/drawing/2014/chart" uri="{C3380CC4-5D6E-409C-BE32-E72D297353CC}">
              <c16:uniqueId val="{00000000-7326-4C46-8F86-3F66E243712B}"/>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Blad1!$C$2:$C$3</c:f>
              <c:numCache>
                <c:formatCode>General</c:formatCode>
                <c:ptCount val="2"/>
                <c:pt idx="0">
                  <c:v>64</c:v>
                </c:pt>
                <c:pt idx="1">
                  <c:v>79</c:v>
                </c:pt>
              </c:numCache>
            </c:numRef>
          </c:val>
          <c:extLst>
            <c:ext xmlns:c16="http://schemas.microsoft.com/office/drawing/2014/chart" uri="{C3380CC4-5D6E-409C-BE32-E72D297353CC}">
              <c16:uniqueId val="{00000001-7326-4C46-8F86-3F66E243712B}"/>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Blad1!$D$2:$D$3</c:f>
              <c:numCache>
                <c:formatCode>General</c:formatCode>
                <c:ptCount val="2"/>
                <c:pt idx="0">
                  <c:v>66</c:v>
                </c:pt>
                <c:pt idx="1">
                  <c:v>71</c:v>
                </c:pt>
              </c:numCache>
            </c:numRef>
          </c:val>
          <c:extLst>
            <c:ext xmlns:c16="http://schemas.microsoft.com/office/drawing/2014/chart" uri="{C3380CC4-5D6E-409C-BE32-E72D297353CC}">
              <c16:uniqueId val="{00000002-7326-4C46-8F86-3F66E243712B}"/>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Upplever du att måltiderna på ditt äldreboende är en trevlig stund på dagen?</c:v>
                </c:pt>
                <c:pt idx="1">
                  <c:v>Hur brukar maten smaka?</c:v>
                </c:pt>
              </c:strCache>
            </c:strRef>
          </c:cat>
          <c:val>
            <c:numRef>
              <c:f>Blad1!$E$2:$E$3</c:f>
              <c:numCache>
                <c:formatCode>General</c:formatCode>
                <c:ptCount val="2"/>
                <c:pt idx="0">
                  <c:v>69</c:v>
                </c:pt>
                <c:pt idx="1">
                  <c:v>75</c:v>
                </c:pt>
              </c:numCache>
            </c:numRef>
          </c:val>
          <c:extLst>
            <c:ext xmlns:c16="http://schemas.microsoft.com/office/drawing/2014/chart" uri="{C3380CC4-5D6E-409C-BE32-E72D297353CC}">
              <c16:uniqueId val="{00000003-7326-4C46-8F86-3F66E243712B}"/>
            </c:ext>
          </c:extLst>
        </c:ser>
        <c:dLbls>
          <c:showLegendKey val="0"/>
          <c:showVal val="0"/>
          <c:showCatName val="0"/>
          <c:showSerName val="0"/>
          <c:showPercent val="0"/>
          <c:showBubbleSize val="0"/>
        </c:dLbls>
        <c:gapWidth val="100"/>
        <c:axId val="173585920"/>
        <c:axId val="173598592"/>
      </c:barChart>
      <c:catAx>
        <c:axId val="173585920"/>
        <c:scaling>
          <c:orientation val="minMax"/>
        </c:scaling>
        <c:delete val="1"/>
        <c:axPos val="l"/>
        <c:numFmt formatCode="General" sourceLinked="0"/>
        <c:majorTickMark val="in"/>
        <c:minorTickMark val="none"/>
        <c:tickLblPos val="none"/>
        <c:crossAx val="173598592"/>
        <c:crosses val="autoZero"/>
        <c:auto val="1"/>
        <c:lblAlgn val="ctr"/>
        <c:lblOffset val="100"/>
        <c:noMultiLvlLbl val="0"/>
      </c:catAx>
      <c:valAx>
        <c:axId val="173598592"/>
        <c:scaling>
          <c:orientation val="minMax"/>
          <c:max val="100"/>
        </c:scaling>
        <c:delete val="0"/>
        <c:axPos val="b"/>
        <c:majorGridlines/>
        <c:title>
          <c:tx>
            <c:rich>
              <a:bodyPr/>
              <a:lstStyle/>
              <a:p>
                <a:pPr>
                  <a:defRPr>
                    <a:latin typeface="Century Gothic" panose="020B0502020202020204" pitchFamily="34" charset="0"/>
                  </a:defRPr>
                </a:pPr>
                <a:r>
                  <a:rPr lang="sv-SE" dirty="0">
                    <a:latin typeface="Century Gothic" panose="020B0502020202020204" pitchFamily="34" charset="0"/>
                  </a:rPr>
                  <a:t>Procent</a:t>
                </a:r>
              </a:p>
            </c:rich>
          </c:tx>
          <c:layout>
            <c:manualLayout>
              <c:xMode val="edge"/>
              <c:yMode val="edge"/>
              <c:x val="0.87343780376489721"/>
              <c:y val="0.90483655389191353"/>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7358592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b="0"/>
      </a:pPr>
      <a:endParaRPr lang="sv-S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414233576642336"/>
          <c:y val="3.7671232876713014E-2"/>
          <c:w val="0.52985861256394851"/>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Blad1!$B$2:$B$4</c:f>
              <c:numCache>
                <c:formatCode>General</c:formatCode>
                <c:ptCount val="3"/>
                <c:pt idx="0">
                  <c:v>57</c:v>
                </c:pt>
                <c:pt idx="1">
                  <c:v>22</c:v>
                </c:pt>
                <c:pt idx="2">
                  <c:v>65</c:v>
                </c:pt>
              </c:numCache>
            </c:numRef>
          </c:val>
          <c:extLst>
            <c:ext xmlns:c16="http://schemas.microsoft.com/office/drawing/2014/chart" uri="{C3380CC4-5D6E-409C-BE32-E72D297353CC}">
              <c16:uniqueId val="{00000000-E3D2-413B-A990-DE66753676D8}"/>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Blad1!$C$2:$C$4</c:f>
              <c:numCache>
                <c:formatCode>General</c:formatCode>
                <c:ptCount val="3"/>
                <c:pt idx="0">
                  <c:v>55</c:v>
                </c:pt>
                <c:pt idx="1">
                  <c:v>40</c:v>
                </c:pt>
                <c:pt idx="2">
                  <c:v>68</c:v>
                </c:pt>
              </c:numCache>
            </c:numRef>
          </c:val>
          <c:extLst>
            <c:ext xmlns:c16="http://schemas.microsoft.com/office/drawing/2014/chart" uri="{C3380CC4-5D6E-409C-BE32-E72D297353CC}">
              <c16:uniqueId val="{00000001-E3D2-413B-A990-DE66753676D8}"/>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Blad1!$D$2:$D$4</c:f>
              <c:numCache>
                <c:formatCode>General</c:formatCode>
                <c:ptCount val="3"/>
                <c:pt idx="0">
                  <c:v>57</c:v>
                </c:pt>
                <c:pt idx="1">
                  <c:v>45</c:v>
                </c:pt>
                <c:pt idx="2">
                  <c:v>72</c:v>
                </c:pt>
              </c:numCache>
            </c:numRef>
          </c:val>
          <c:extLst>
            <c:ext xmlns:c16="http://schemas.microsoft.com/office/drawing/2014/chart" uri="{C3380CC4-5D6E-409C-BE32-E72D297353CC}">
              <c16:uniqueId val="{00000002-E3D2-413B-A990-DE66753676D8}"/>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Brukar du kunna påverka vid vilka tider du får hjälp? T.ex. tid för att duscha/bada, gå och lägga dig etc. </c:v>
                </c:pt>
                <c:pt idx="1">
                  <c:v>Personalen brukar informera om tillfälliga förändringar</c:v>
                </c:pt>
                <c:pt idx="2">
                  <c:v>Personalen har tillräckligt med tid för arbetet</c:v>
                </c:pt>
              </c:strCache>
            </c:strRef>
          </c:cat>
          <c:val>
            <c:numRef>
              <c:f>Blad1!$E$2:$E$4</c:f>
              <c:numCache>
                <c:formatCode>General</c:formatCode>
                <c:ptCount val="3"/>
                <c:pt idx="0">
                  <c:v>61</c:v>
                </c:pt>
                <c:pt idx="1">
                  <c:v>49</c:v>
                </c:pt>
                <c:pt idx="2">
                  <c:v>73</c:v>
                </c:pt>
              </c:numCache>
            </c:numRef>
          </c:val>
          <c:extLst>
            <c:ext xmlns:c16="http://schemas.microsoft.com/office/drawing/2014/chart" uri="{C3380CC4-5D6E-409C-BE32-E72D297353CC}">
              <c16:uniqueId val="{00000003-E3D2-413B-A990-DE66753676D8}"/>
            </c:ext>
          </c:extLst>
        </c:ser>
        <c:dLbls>
          <c:showLegendKey val="0"/>
          <c:showVal val="0"/>
          <c:showCatName val="0"/>
          <c:showSerName val="0"/>
          <c:showPercent val="0"/>
          <c:showBubbleSize val="0"/>
        </c:dLbls>
        <c:gapWidth val="100"/>
        <c:axId val="198302336"/>
        <c:axId val="200328320"/>
      </c:barChart>
      <c:catAx>
        <c:axId val="198302336"/>
        <c:scaling>
          <c:orientation val="minMax"/>
        </c:scaling>
        <c:delete val="1"/>
        <c:axPos val="l"/>
        <c:numFmt formatCode="General" sourceLinked="0"/>
        <c:majorTickMark val="in"/>
        <c:minorTickMark val="none"/>
        <c:tickLblPos val="none"/>
        <c:crossAx val="200328320"/>
        <c:crosses val="autoZero"/>
        <c:auto val="1"/>
        <c:lblAlgn val="ctr"/>
        <c:lblOffset val="100"/>
        <c:noMultiLvlLbl val="0"/>
      </c:catAx>
      <c:valAx>
        <c:axId val="200328320"/>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290126236108834"/>
              <c:y val="0.9049036168335632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302336"/>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Blad1!$B$2:$B$3</c:f>
              <c:numCache>
                <c:formatCode>General</c:formatCode>
                <c:ptCount val="2"/>
                <c:pt idx="0">
                  <c:v>67</c:v>
                </c:pt>
                <c:pt idx="1">
                  <c:v>95</c:v>
                </c:pt>
              </c:numCache>
            </c:numRef>
          </c:val>
          <c:extLst>
            <c:ext xmlns:c16="http://schemas.microsoft.com/office/drawing/2014/chart" uri="{C3380CC4-5D6E-409C-BE32-E72D297353CC}">
              <c16:uniqueId val="{00000000-BBA7-4C12-9BF4-9BB560AF832F}"/>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Blad1!$C$2:$C$3</c:f>
              <c:numCache>
                <c:formatCode>General</c:formatCode>
                <c:ptCount val="2"/>
                <c:pt idx="0">
                  <c:v>76</c:v>
                </c:pt>
                <c:pt idx="1">
                  <c:v>95</c:v>
                </c:pt>
              </c:numCache>
            </c:numRef>
          </c:val>
          <c:extLst>
            <c:ext xmlns:c16="http://schemas.microsoft.com/office/drawing/2014/chart" uri="{C3380CC4-5D6E-409C-BE32-E72D297353CC}">
              <c16:uniqueId val="{00000001-BBA7-4C12-9BF4-9BB560AF832F}"/>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Blad1!$D$2:$D$3</c:f>
              <c:numCache>
                <c:formatCode>General</c:formatCode>
                <c:ptCount val="2"/>
                <c:pt idx="0">
                  <c:v>76</c:v>
                </c:pt>
                <c:pt idx="1">
                  <c:v>93</c:v>
                </c:pt>
              </c:numCache>
            </c:numRef>
          </c:val>
          <c:extLst>
            <c:ext xmlns:c16="http://schemas.microsoft.com/office/drawing/2014/chart" uri="{C3380CC4-5D6E-409C-BE32-E72D297353CC}">
              <c16:uniqueId val="{00000002-BBA7-4C12-9BF4-9BB560AF832F}"/>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Brukar personalen ta hänsyn till dina åsikter och önskemål om hur hjälpen ska utföras?</c:v>
                </c:pt>
                <c:pt idx="1">
                  <c:v>Brukar personalen bemöta dig på ett bra sätt?</c:v>
                </c:pt>
              </c:strCache>
            </c:strRef>
          </c:cat>
          <c:val>
            <c:numRef>
              <c:f>Blad1!$E$2:$E$3</c:f>
              <c:numCache>
                <c:formatCode>General</c:formatCode>
                <c:ptCount val="2"/>
                <c:pt idx="0">
                  <c:v>80</c:v>
                </c:pt>
                <c:pt idx="1">
                  <c:v>94</c:v>
                </c:pt>
              </c:numCache>
            </c:numRef>
          </c:val>
          <c:extLst>
            <c:ext xmlns:c16="http://schemas.microsoft.com/office/drawing/2014/chart" uri="{C3380CC4-5D6E-409C-BE32-E72D297353CC}">
              <c16:uniqueId val="{00000003-BBA7-4C12-9BF4-9BB560AF832F}"/>
            </c:ext>
          </c:extLst>
        </c:ser>
        <c:dLbls>
          <c:showLegendKey val="0"/>
          <c:showVal val="0"/>
          <c:showCatName val="0"/>
          <c:showSerName val="0"/>
          <c:showPercent val="0"/>
          <c:showBubbleSize val="0"/>
        </c:dLbls>
        <c:gapWidth val="100"/>
        <c:axId val="198723072"/>
        <c:axId val="198724608"/>
      </c:barChart>
      <c:catAx>
        <c:axId val="198723072"/>
        <c:scaling>
          <c:orientation val="minMax"/>
        </c:scaling>
        <c:delete val="1"/>
        <c:axPos val="l"/>
        <c:numFmt formatCode="General" sourceLinked="0"/>
        <c:majorTickMark val="in"/>
        <c:minorTickMark val="none"/>
        <c:tickLblPos val="none"/>
        <c:crossAx val="198724608"/>
        <c:crosses val="autoZero"/>
        <c:auto val="1"/>
        <c:lblAlgn val="ctr"/>
        <c:lblOffset val="100"/>
        <c:noMultiLvlLbl val="0"/>
      </c:catAx>
      <c:valAx>
        <c:axId val="198724608"/>
        <c:scaling>
          <c:orientation val="minMax"/>
          <c:max val="100"/>
          <c:min val="0"/>
        </c:scaling>
        <c:delete val="0"/>
        <c:axPos val="b"/>
        <c:majorGridlines/>
        <c:title>
          <c:tx>
            <c:rich>
              <a:bodyPr/>
              <a:lstStyle/>
              <a:p>
                <a:pPr>
                  <a:defRPr>
                    <a:latin typeface="Century Gothic" panose="020B0502020202020204" pitchFamily="34" charset="0"/>
                  </a:defRPr>
                </a:pPr>
                <a:r>
                  <a:rPr lang="sv-SE" b="0" dirty="0">
                    <a:latin typeface="Century Gothic" panose="020B0502020202020204" pitchFamily="34" charset="0"/>
                  </a:rPr>
                  <a:t>Procent</a:t>
                </a:r>
              </a:p>
            </c:rich>
          </c:tx>
          <c:layout>
            <c:manualLayout>
              <c:xMode val="edge"/>
              <c:yMode val="edge"/>
              <c:x val="0.8734488356230844"/>
              <c:y val="0.90489521947616414"/>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8723072"/>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049270072993007"/>
          <c:y val="3.7671232876713014E-2"/>
          <c:w val="0.5335082476004368"/>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Blad1!$B$2:$B$3</c:f>
              <c:numCache>
                <c:formatCode>General</c:formatCode>
                <c:ptCount val="2"/>
                <c:pt idx="0">
                  <c:v>80</c:v>
                </c:pt>
                <c:pt idx="1">
                  <c:v>82</c:v>
                </c:pt>
              </c:numCache>
            </c:numRef>
          </c:val>
          <c:extLst>
            <c:ext xmlns:c16="http://schemas.microsoft.com/office/drawing/2014/chart" uri="{C3380CC4-5D6E-409C-BE32-E72D297353CC}">
              <c16:uniqueId val="{00000000-1B21-4343-AB5F-D33F6F0F29B6}"/>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Blad1!$C$2:$C$3</c:f>
              <c:numCache>
                <c:formatCode>General</c:formatCode>
                <c:ptCount val="2"/>
                <c:pt idx="0">
                  <c:v>83</c:v>
                </c:pt>
                <c:pt idx="1">
                  <c:v>85</c:v>
                </c:pt>
              </c:numCache>
            </c:numRef>
          </c:val>
          <c:extLst>
            <c:ext xmlns:c16="http://schemas.microsoft.com/office/drawing/2014/chart" uri="{C3380CC4-5D6E-409C-BE32-E72D297353CC}">
              <c16:uniqueId val="{00000001-1B21-4343-AB5F-D33F6F0F29B6}"/>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Blad1!$D$2:$D$3</c:f>
              <c:numCache>
                <c:formatCode>General</c:formatCode>
                <c:ptCount val="2"/>
                <c:pt idx="0">
                  <c:v>84</c:v>
                </c:pt>
                <c:pt idx="1">
                  <c:v>86</c:v>
                </c:pt>
              </c:numCache>
            </c:numRef>
          </c:val>
          <c:extLst>
            <c:ext xmlns:c16="http://schemas.microsoft.com/office/drawing/2014/chart" uri="{C3380CC4-5D6E-409C-BE32-E72D297353CC}">
              <c16:uniqueId val="{00000002-1B21-4343-AB5F-D33F6F0F29B6}"/>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Blad1!$A$2:$A$3</c:f>
              <c:strCache>
                <c:ptCount val="2"/>
                <c:pt idx="0">
                  <c:v>Känner du förtroende för personalen på ditt äldreboende?</c:v>
                </c:pt>
                <c:pt idx="1">
                  <c:v>Hur tryggt eller otryggt känns det att bo på ditt äldreboende?</c:v>
                </c:pt>
              </c:strCache>
            </c:strRef>
          </c:cat>
          <c:val>
            <c:numRef>
              <c:f>Blad1!$E$2:$E$3</c:f>
              <c:numCache>
                <c:formatCode>General</c:formatCode>
                <c:ptCount val="2"/>
                <c:pt idx="0">
                  <c:v>86</c:v>
                </c:pt>
                <c:pt idx="1">
                  <c:v>88</c:v>
                </c:pt>
              </c:numCache>
            </c:numRef>
          </c:val>
          <c:extLst>
            <c:ext xmlns:c16="http://schemas.microsoft.com/office/drawing/2014/chart" uri="{C3380CC4-5D6E-409C-BE32-E72D297353CC}">
              <c16:uniqueId val="{00000003-1B21-4343-AB5F-D33F6F0F29B6}"/>
            </c:ext>
          </c:extLst>
        </c:ser>
        <c:dLbls>
          <c:showLegendKey val="0"/>
          <c:showVal val="0"/>
          <c:showCatName val="0"/>
          <c:showSerName val="0"/>
          <c:showPercent val="0"/>
          <c:showBubbleSize val="0"/>
        </c:dLbls>
        <c:gapWidth val="100"/>
        <c:axId val="199080960"/>
        <c:axId val="199095040"/>
      </c:barChart>
      <c:catAx>
        <c:axId val="199080960"/>
        <c:scaling>
          <c:orientation val="minMax"/>
        </c:scaling>
        <c:delete val="1"/>
        <c:axPos val="l"/>
        <c:numFmt formatCode="General" sourceLinked="0"/>
        <c:majorTickMark val="in"/>
        <c:minorTickMark val="none"/>
        <c:tickLblPos val="none"/>
        <c:crossAx val="199095040"/>
        <c:crosses val="autoZero"/>
        <c:auto val="1"/>
        <c:lblAlgn val="ctr"/>
        <c:lblOffset val="100"/>
        <c:noMultiLvlLbl val="0"/>
      </c:catAx>
      <c:valAx>
        <c:axId val="199095040"/>
        <c:scaling>
          <c:orientation val="minMax"/>
          <c:max val="100"/>
          <c:min val="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437199948080513"/>
              <c:y val="0.90484082736744365"/>
            </c:manualLayout>
          </c:layout>
          <c:overlay val="0"/>
        </c:title>
        <c:numFmt formatCode="General" sourceLinked="1"/>
        <c:majorTickMark val="none"/>
        <c:minorTickMark val="none"/>
        <c:tickLblPos val="nextTo"/>
        <c:spPr>
          <a:ln w="25400">
            <a:solidFill>
              <a:srgbClr val="000000"/>
            </a:solidFill>
          </a:ln>
        </c:spPr>
        <c:txPr>
          <a:bodyPr/>
          <a:lstStyle/>
          <a:p>
            <a:pPr>
              <a:defRPr>
                <a:latin typeface="Century Gothic" panose="020B0502020202020204" pitchFamily="34" charset="0"/>
              </a:defRPr>
            </a:pPr>
            <a:endParaRPr lang="sv-SE"/>
          </a:p>
        </c:txPr>
        <c:crossAx val="19908096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sv-S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596715328467722"/>
          <c:y val="3.7671232876713014E-2"/>
          <c:w val="0.52803379504569226"/>
          <c:h val="0.7891786215079275"/>
        </c:manualLayout>
      </c:layout>
      <c:barChart>
        <c:barDir val="bar"/>
        <c:grouping val="clustered"/>
        <c:varyColors val="0"/>
        <c:ser>
          <c:idx val="0"/>
          <c:order val="0"/>
          <c:tx>
            <c:strRef>
              <c:f>Blad1!$B$1</c:f>
              <c:strCache>
                <c:ptCount val="1"/>
                <c:pt idx="0">
                  <c:v>Nacka Seniorcenter Sofiero</c:v>
                </c:pt>
              </c:strCache>
            </c:strRef>
          </c:tx>
          <c:spPr>
            <a:solidFill>
              <a:srgbClr val="635549"/>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Blad1!$B$2:$B$4</c:f>
              <c:numCache>
                <c:formatCode>General</c:formatCode>
                <c:ptCount val="3"/>
                <c:pt idx="0">
                  <c:v>35</c:v>
                </c:pt>
                <c:pt idx="1">
                  <c:v>67</c:v>
                </c:pt>
                <c:pt idx="2">
                  <c:v>36</c:v>
                </c:pt>
              </c:numCache>
            </c:numRef>
          </c:val>
          <c:extLst>
            <c:ext xmlns:c16="http://schemas.microsoft.com/office/drawing/2014/chart" uri="{C3380CC4-5D6E-409C-BE32-E72D297353CC}">
              <c16:uniqueId val="{00000000-B009-492E-838D-475CEA0D04C7}"/>
            </c:ext>
          </c:extLst>
        </c:ser>
        <c:ser>
          <c:idx val="1"/>
          <c:order val="1"/>
          <c:tx>
            <c:strRef>
              <c:f>Blad1!$C$1</c:f>
              <c:strCache>
                <c:ptCount val="1"/>
                <c:pt idx="0">
                  <c:v>Nacka</c:v>
                </c:pt>
              </c:strCache>
            </c:strRef>
          </c:tx>
          <c:spPr>
            <a:solidFill>
              <a:schemeClr val="accent3"/>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Blad1!$C$2:$C$4</c:f>
              <c:numCache>
                <c:formatCode>General</c:formatCode>
                <c:ptCount val="3"/>
                <c:pt idx="0">
                  <c:v>37</c:v>
                </c:pt>
                <c:pt idx="1">
                  <c:v>62</c:v>
                </c:pt>
                <c:pt idx="2">
                  <c:v>64</c:v>
                </c:pt>
              </c:numCache>
            </c:numRef>
          </c:val>
          <c:extLst>
            <c:ext xmlns:c16="http://schemas.microsoft.com/office/drawing/2014/chart" uri="{C3380CC4-5D6E-409C-BE32-E72D297353CC}">
              <c16:uniqueId val="{00000001-B009-492E-838D-475CEA0D04C7}"/>
            </c:ext>
          </c:extLst>
        </c:ser>
        <c:ser>
          <c:idx val="2"/>
          <c:order val="2"/>
          <c:tx>
            <c:strRef>
              <c:f>Blad1!$D$1</c:f>
              <c:strCache>
                <c:ptCount val="1"/>
                <c:pt idx="0">
                  <c:v>Stockholms län</c:v>
                </c:pt>
              </c:strCache>
            </c:strRef>
          </c:tx>
          <c:spPr>
            <a:solidFill>
              <a:schemeClr val="accent2"/>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Blad1!$D$2:$D$4</c:f>
              <c:numCache>
                <c:formatCode>General</c:formatCode>
                <c:ptCount val="3"/>
                <c:pt idx="0">
                  <c:v>35</c:v>
                </c:pt>
                <c:pt idx="1">
                  <c:v>57</c:v>
                </c:pt>
                <c:pt idx="2">
                  <c:v>63</c:v>
                </c:pt>
              </c:numCache>
            </c:numRef>
          </c:val>
          <c:extLst>
            <c:ext xmlns:c16="http://schemas.microsoft.com/office/drawing/2014/chart" uri="{C3380CC4-5D6E-409C-BE32-E72D297353CC}">
              <c16:uniqueId val="{00000002-B009-492E-838D-475CEA0D04C7}"/>
            </c:ext>
          </c:extLst>
        </c:ser>
        <c:ser>
          <c:idx val="3"/>
          <c:order val="3"/>
          <c:tx>
            <c:strRef>
              <c:f>Blad1!$E$1</c:f>
              <c:strCache>
                <c:ptCount val="1"/>
                <c:pt idx="0">
                  <c:v>Riket</c:v>
                </c:pt>
              </c:strCache>
            </c:strRef>
          </c:tx>
          <c:spPr>
            <a:solidFill>
              <a:srgbClr val="E98300"/>
            </a:solidFill>
          </c:spPr>
          <c:invertIfNegative val="0"/>
          <c:dLbls>
            <c:spPr>
              <a:noFill/>
              <a:ln>
                <a:noFill/>
              </a:ln>
              <a:effectLst/>
            </c:spPr>
            <c:txPr>
              <a:bodyPr/>
              <a:lstStyle/>
              <a:p>
                <a:pPr>
                  <a:defRPr>
                    <a:latin typeface="Century Gothic" panose="020B0502020202020204" pitchFamily="34" charset="0"/>
                  </a:defRPr>
                </a:pPr>
                <a:endParaRPr lang="sv-SE"/>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Blad1!$A$2:$A$4</c:f>
              <c:strCache>
                <c:ptCount val="3"/>
                <c:pt idx="0">
                  <c:v>Händer det att du besväras av ensamhet? </c:v>
                </c:pt>
                <c:pt idx="1">
                  <c:v>Är möjligheterna att komma utomhus bra eller dåliga? </c:v>
                </c:pt>
                <c:pt idx="2">
                  <c:v>Hur nöjd eller missnöjd är du med de aktiviteter som erbjuds på ditt äldreboende?</c:v>
                </c:pt>
              </c:strCache>
            </c:strRef>
          </c:cat>
          <c:val>
            <c:numRef>
              <c:f>Blad1!$E$2:$E$4</c:f>
              <c:numCache>
                <c:formatCode>General</c:formatCode>
                <c:ptCount val="3"/>
                <c:pt idx="0">
                  <c:v>34</c:v>
                </c:pt>
                <c:pt idx="1">
                  <c:v>58</c:v>
                </c:pt>
                <c:pt idx="2">
                  <c:v>64</c:v>
                </c:pt>
              </c:numCache>
            </c:numRef>
          </c:val>
          <c:extLst>
            <c:ext xmlns:c16="http://schemas.microsoft.com/office/drawing/2014/chart" uri="{C3380CC4-5D6E-409C-BE32-E72D297353CC}">
              <c16:uniqueId val="{00000003-B009-492E-838D-475CEA0D04C7}"/>
            </c:ext>
          </c:extLst>
        </c:ser>
        <c:dLbls>
          <c:showLegendKey val="0"/>
          <c:showVal val="0"/>
          <c:showCatName val="0"/>
          <c:showSerName val="0"/>
          <c:showPercent val="0"/>
          <c:showBubbleSize val="0"/>
        </c:dLbls>
        <c:gapWidth val="100"/>
        <c:axId val="200876800"/>
        <c:axId val="200878336"/>
      </c:barChart>
      <c:catAx>
        <c:axId val="200876800"/>
        <c:scaling>
          <c:orientation val="minMax"/>
        </c:scaling>
        <c:delete val="1"/>
        <c:axPos val="l"/>
        <c:numFmt formatCode="General" sourceLinked="0"/>
        <c:majorTickMark val="in"/>
        <c:minorTickMark val="none"/>
        <c:tickLblPos val="none"/>
        <c:crossAx val="200878336"/>
        <c:crosses val="autoZero"/>
        <c:auto val="1"/>
        <c:lblAlgn val="ctr"/>
        <c:lblOffset val="100"/>
        <c:noMultiLvlLbl val="0"/>
      </c:catAx>
      <c:valAx>
        <c:axId val="200878336"/>
        <c:scaling>
          <c:orientation val="minMax"/>
          <c:max val="100"/>
        </c:scaling>
        <c:delete val="0"/>
        <c:axPos val="b"/>
        <c:majorGridlines/>
        <c:title>
          <c:tx>
            <c:rich>
              <a:bodyPr/>
              <a:lstStyle/>
              <a:p>
                <a:pPr>
                  <a:defRPr/>
                </a:pPr>
                <a:r>
                  <a:rPr lang="sv-SE" b="0" dirty="0">
                    <a:latin typeface="Century Gothic" panose="020B0502020202020204" pitchFamily="34" charset="0"/>
                  </a:rPr>
                  <a:t>Procent</a:t>
                </a:r>
              </a:p>
            </c:rich>
          </c:tx>
          <c:layout>
            <c:manualLayout>
              <c:xMode val="edge"/>
              <c:yMode val="edge"/>
              <c:x val="0.87346577500025657"/>
              <c:y val="0.90490361683356324"/>
            </c:manualLayout>
          </c:layout>
          <c:overlay val="0"/>
        </c:title>
        <c:numFmt formatCode="General" sourceLinked="1"/>
        <c:majorTickMark val="none"/>
        <c:minorTickMark val="none"/>
        <c:tickLblPos val="nextTo"/>
        <c:spPr>
          <a:solidFill>
            <a:srgbClr val="DAD7CB"/>
          </a:solidFill>
          <a:ln w="25400">
            <a:solidFill>
              <a:srgbClr val="000000"/>
            </a:solidFill>
          </a:ln>
        </c:spPr>
        <c:txPr>
          <a:bodyPr/>
          <a:lstStyle/>
          <a:p>
            <a:pPr>
              <a:defRPr>
                <a:latin typeface="Century Gothic" panose="020B0502020202020204" pitchFamily="34" charset="0"/>
              </a:defRPr>
            </a:pPr>
            <a:endParaRPr lang="sv-SE"/>
          </a:p>
        </c:txPr>
        <c:crossAx val="200876800"/>
        <c:crosses val="autoZero"/>
        <c:crossBetween val="between"/>
      </c:valAx>
      <c:spPr>
        <a:solidFill>
          <a:srgbClr val="FFFFFF"/>
        </a:solidFill>
        <a:ln w="25400">
          <a:solidFill>
            <a:srgbClr val="000000"/>
          </a:solidFill>
        </a:ln>
      </c:spPr>
    </c:plotArea>
    <c:legend>
      <c:legendPos val="b"/>
      <c:overlay val="0"/>
      <c:txPr>
        <a:bodyPr/>
        <a:lstStyle/>
        <a:p>
          <a:pPr>
            <a:defRPr>
              <a:latin typeface="Century Gothic" panose="020B0502020202020204" pitchFamily="34" charset="0"/>
            </a:defRPr>
          </a:pPr>
          <a:endParaRPr lang="sv-SE"/>
        </a:p>
      </c:txPr>
    </c:legend>
    <c:plotVisOnly val="1"/>
    <c:dispBlanksAs val="gap"/>
    <c:showDLblsOverMax val="0"/>
  </c:chart>
  <c:spPr>
    <a:solidFill>
      <a:schemeClr val="bg1"/>
    </a:solidFill>
  </c:spPr>
  <c:txPr>
    <a:bodyPr/>
    <a:lstStyle/>
    <a:p>
      <a:pPr>
        <a:defRPr sz="1050"/>
      </a:pPr>
      <a:endParaRPr lang="sv-SE"/>
    </a:p>
  </c:tx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0.02436</cdr:x>
      <cdr:y>0.08285</cdr:y>
    </cdr:from>
    <cdr:to>
      <cdr:x>0.38121</cdr:x>
      <cdr:y>0.20587</cdr:y>
    </cdr:to>
    <cdr:sp macro="" textlink="">
      <cdr:nvSpPr>
        <cdr:cNvPr id="2" name="textruta 1"/>
        <cdr:cNvSpPr txBox="1"/>
      </cdr:nvSpPr>
      <cdr:spPr>
        <a:xfrm xmlns:a="http://schemas.openxmlformats.org/drawingml/2006/main">
          <a:off x="169402" y="290804"/>
          <a:ext cx="2481571"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Får bra bemötande från personalen</a:t>
          </a:r>
          <a:endParaRPr lang="sv-SE" sz="1050" dirty="0"/>
        </a:p>
      </cdr:txBody>
    </cdr:sp>
  </cdr:relSizeAnchor>
  <cdr:relSizeAnchor xmlns:cdr="http://schemas.openxmlformats.org/drawingml/2006/chartDrawing">
    <cdr:from>
      <cdr:x>0.02436</cdr:x>
      <cdr:y>0.39808</cdr:y>
    </cdr:from>
    <cdr:to>
      <cdr:x>0.37989</cdr:x>
      <cdr:y>0.5211</cdr:y>
    </cdr:to>
    <cdr:sp macro="" textlink="">
      <cdr:nvSpPr>
        <cdr:cNvPr id="4" name="textruta 1"/>
        <cdr:cNvSpPr txBox="1"/>
      </cdr:nvSpPr>
      <cdr:spPr>
        <a:xfrm xmlns:a="http://schemas.openxmlformats.org/drawingml/2006/main">
          <a:off x="169402" y="139726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sig trygg på sitt äldreboende</a:t>
          </a:r>
          <a:endParaRPr lang="sv-SE" sz="1050" dirty="0"/>
        </a:p>
      </cdr:txBody>
    </cdr:sp>
  </cdr:relSizeAnchor>
  <cdr:relSizeAnchor xmlns:cdr="http://schemas.openxmlformats.org/drawingml/2006/chartDrawing">
    <cdr:from>
      <cdr:x>0.02568</cdr:x>
      <cdr:y>0.24389</cdr:y>
    </cdr:from>
    <cdr:to>
      <cdr:x>0.38121</cdr:x>
      <cdr:y>0.36691</cdr:y>
    </cdr:to>
    <cdr:sp macro="" textlink="">
      <cdr:nvSpPr>
        <cdr:cNvPr id="5" name="textruta 1"/>
        <cdr:cNvSpPr txBox="1"/>
      </cdr:nvSpPr>
      <cdr:spPr>
        <a:xfrm xmlns:a="http://schemas.openxmlformats.org/drawingml/2006/main">
          <a:off x="178581" y="856054"/>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att maten smakar bra</a:t>
          </a:r>
          <a:endParaRPr lang="sv-SE" sz="1050" dirty="0"/>
        </a:p>
      </cdr:txBody>
    </cdr:sp>
  </cdr:relSizeAnchor>
  <cdr:relSizeAnchor xmlns:cdr="http://schemas.openxmlformats.org/drawingml/2006/chartDrawing">
    <cdr:from>
      <cdr:x>0.02436</cdr:x>
      <cdr:y>0.5571</cdr:y>
    </cdr:from>
    <cdr:to>
      <cdr:x>0.37989</cdr:x>
      <cdr:y>0.68012</cdr:y>
    </cdr:to>
    <cdr:sp macro="" textlink="">
      <cdr:nvSpPr>
        <cdr:cNvPr id="6" name="textruta 1"/>
        <cdr:cNvSpPr txBox="1"/>
      </cdr:nvSpPr>
      <cdr:spPr>
        <a:xfrm xmlns:a="http://schemas.openxmlformats.org/drawingml/2006/main">
          <a:off x="169402" y="1955421"/>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Känner förtroende för personalen</a:t>
          </a:r>
          <a:endParaRPr lang="sv-SE" sz="1050" dirty="0"/>
        </a:p>
      </cdr:txBody>
    </cdr:sp>
  </cdr:relSizeAnchor>
  <cdr:relSizeAnchor xmlns:cdr="http://schemas.openxmlformats.org/drawingml/2006/chartDrawing">
    <cdr:from>
      <cdr:x>0.02436</cdr:x>
      <cdr:y>0.71243</cdr:y>
    </cdr:from>
    <cdr:to>
      <cdr:x>0.37989</cdr:x>
      <cdr:y>0.83545</cdr:y>
    </cdr:to>
    <cdr:sp macro="" textlink="">
      <cdr:nvSpPr>
        <cdr:cNvPr id="7" name="textruta 1"/>
        <cdr:cNvSpPr txBox="1"/>
      </cdr:nvSpPr>
      <cdr:spPr>
        <a:xfrm xmlns:a="http://schemas.openxmlformats.org/drawingml/2006/main">
          <a:off x="169402" y="2500629"/>
          <a:ext cx="247239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Trivs med sitt rum/sin lägenhet</a:t>
          </a:r>
          <a:endParaRPr lang="sv-SE" sz="1050" dirty="0"/>
        </a:p>
      </cdr:txBody>
    </cdr:sp>
  </cdr:relSizeAnchor>
</c:userShapes>
</file>

<file path=ppt/drawings/drawing2.xml><?xml version="1.0" encoding="utf-8"?>
<c:userShapes xmlns:c="http://schemas.openxmlformats.org/drawingml/2006/chart">
  <cdr:relSizeAnchor xmlns:cdr="http://schemas.openxmlformats.org/drawingml/2006/chartDrawing">
    <cdr:from>
      <cdr:x>0.02304</cdr:x>
      <cdr:y>0.08614</cdr:y>
    </cdr:from>
    <cdr:to>
      <cdr:x>0.38624</cdr:x>
      <cdr:y>0.20916</cdr:y>
    </cdr:to>
    <cdr:sp macro="" textlink="">
      <cdr:nvSpPr>
        <cdr:cNvPr id="2" name="textruta 1"/>
        <cdr:cNvSpPr txBox="1"/>
      </cdr:nvSpPr>
      <cdr:spPr>
        <a:xfrm xmlns:a="http://schemas.openxmlformats.org/drawingml/2006/main">
          <a:off x="160222" y="302351"/>
          <a:ext cx="2525730" cy="431800"/>
        </a:xfrm>
        <a:prstGeom xmlns:a="http://schemas.openxmlformats.org/drawingml/2006/main" prst="rect">
          <a:avLst/>
        </a:prstGeom>
        <a:noFill xmlns:a="http://schemas.openxmlformats.org/drawingml/2006/main"/>
      </cdr:spPr>
      <cdr:txBody>
        <a:bodyPr xmlns:a="http://schemas.openxmlformats.org/drawingml/2006/main" vertOverflow="clip" wrap="square" rtlCol="0">
          <a:spAutoFit/>
        </a:bodyPr>
        <a:lstStyle xmlns:a="http://schemas.openxmlformats.org/drawingml/2006/main"/>
        <a:p xmlns:a="http://schemas.openxmlformats.org/drawingml/2006/main">
          <a:r>
            <a:rPr lang="sv-SE" sz="1050">
              <a:latin typeface="+mn-lt"/>
              <a:ea typeface="+mn-ea"/>
              <a:cs typeface="+mn-cs"/>
            </a:rPr>
            <a:t>Personalen brukar informera om tillfälliga förändringar</a:t>
          </a:r>
          <a:endParaRPr lang="sv-SE" sz="1050" dirty="0"/>
        </a:p>
      </cdr:txBody>
    </cdr:sp>
  </cdr:relSizeAnchor>
  <cdr:relSizeAnchor xmlns:cdr="http://schemas.openxmlformats.org/drawingml/2006/chartDrawing">
    <cdr:from>
      <cdr:x>0.02304</cdr:x>
      <cdr:y>0.40138</cdr:y>
    </cdr:from>
    <cdr:to>
      <cdr:x>0.38096</cdr:x>
      <cdr:y>0.5244</cdr:y>
    </cdr:to>
    <cdr:sp macro="" textlink="">
      <cdr:nvSpPr>
        <cdr:cNvPr id="4" name="textruta 1"/>
        <cdr:cNvSpPr txBox="1"/>
      </cdr:nvSpPr>
      <cdr:spPr>
        <a:xfrm xmlns:a="http://schemas.openxmlformats.org/drawingml/2006/main">
          <a:off x="160222" y="1408844"/>
          <a:ext cx="2489012"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Är nöjd med de aktiviteter som erbjuds på äldreboendet</a:t>
          </a:r>
          <a:endParaRPr lang="sv-SE" sz="1050" dirty="0"/>
        </a:p>
      </cdr:txBody>
    </cdr:sp>
  </cdr:relSizeAnchor>
  <cdr:relSizeAnchor xmlns:cdr="http://schemas.openxmlformats.org/drawingml/2006/chartDrawing">
    <cdr:from>
      <cdr:x>0.02304</cdr:x>
      <cdr:y>0.2406</cdr:y>
    </cdr:from>
    <cdr:to>
      <cdr:x>0.3836</cdr:x>
      <cdr:y>0.36362</cdr:y>
    </cdr:to>
    <cdr:sp macro="" textlink="">
      <cdr:nvSpPr>
        <cdr:cNvPr id="5" name="textruta 1"/>
        <cdr:cNvSpPr txBox="1"/>
      </cdr:nvSpPr>
      <cdr:spPr>
        <a:xfrm xmlns:a="http://schemas.openxmlformats.org/drawingml/2006/main">
          <a:off x="160222" y="844506"/>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Besväras inte av ensamhet</a:t>
          </a:r>
          <a:endParaRPr lang="sv-SE" sz="1050" dirty="0"/>
        </a:p>
      </cdr:txBody>
    </cdr:sp>
  </cdr:relSizeAnchor>
  <cdr:relSizeAnchor xmlns:cdr="http://schemas.openxmlformats.org/drawingml/2006/chartDrawing">
    <cdr:from>
      <cdr:x>0.02304</cdr:x>
      <cdr:y>0.5571</cdr:y>
    </cdr:from>
    <cdr:to>
      <cdr:x>0.3836</cdr:x>
      <cdr:y>0.68012</cdr:y>
    </cdr:to>
    <cdr:sp macro="" textlink="">
      <cdr:nvSpPr>
        <cdr:cNvPr id="6" name="textruta 1"/>
        <cdr:cNvSpPr txBox="1"/>
      </cdr:nvSpPr>
      <cdr:spPr>
        <a:xfrm xmlns:a="http://schemas.openxmlformats.org/drawingml/2006/main">
          <a:off x="160222" y="1955421"/>
          <a:ext cx="2507371"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Tycker det är trivsamt i gemensamma utrymmen</a:t>
          </a:r>
          <a:endParaRPr lang="sv-SE" sz="1050" dirty="0"/>
        </a:p>
      </cdr:txBody>
    </cdr:sp>
  </cdr:relSizeAnchor>
  <cdr:relSizeAnchor xmlns:cdr="http://schemas.openxmlformats.org/drawingml/2006/chartDrawing">
    <cdr:from>
      <cdr:x>0.02323</cdr:x>
      <cdr:y>0.71243</cdr:y>
    </cdr:from>
    <cdr:to>
      <cdr:x>0.38228</cdr:x>
      <cdr:y>0.83545</cdr:y>
    </cdr:to>
    <cdr:sp macro="" textlink="">
      <cdr:nvSpPr>
        <cdr:cNvPr id="7" name="textruta 1"/>
        <cdr:cNvSpPr txBox="1"/>
      </cdr:nvSpPr>
      <cdr:spPr>
        <a:xfrm xmlns:a="http://schemas.openxmlformats.org/drawingml/2006/main">
          <a:off x="161544" y="2500629"/>
          <a:ext cx="2496869" cy="43180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a:latin typeface="Century Gothic"/>
            </a:rPr>
            <a:t>Vet vart man vänder sig med synpunkter och klagomål</a:t>
          </a:r>
          <a:endParaRPr lang="sv-SE" sz="1050" dirty="0"/>
        </a:p>
      </cdr:txBody>
    </cdr:sp>
  </cdr:relSizeAnchor>
</c:userShapes>
</file>

<file path=ppt/drawings/drawing3.xml><?xml version="1.0" encoding="utf-8"?>
<c:userShapes xmlns:c="http://schemas.openxmlformats.org/drawingml/2006/chart">
  <cdr:relSizeAnchor xmlns:cdr="http://schemas.openxmlformats.org/drawingml/2006/chartDrawing">
    <cdr:from>
      <cdr:x>0.02292</cdr:x>
      <cdr:y>0.0769</cdr:y>
    </cdr:from>
    <cdr:to>
      <cdr:x>0.41521</cdr:x>
      <cdr:y>0.18894</cdr:y>
    </cdr:to>
    <cdr:sp macro="" textlink="">
      <cdr:nvSpPr>
        <cdr:cNvPr id="2" name="textruta 1"/>
        <cdr:cNvSpPr txBox="1"/>
      </cdr:nvSpPr>
      <cdr:spPr>
        <a:xfrm xmlns:a="http://schemas.openxmlformats.org/drawingml/2006/main">
          <a:off x="158569" y="287811"/>
          <a:ext cx="2714029" cy="41932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Fick du plats på det äldreboende du </a:t>
          </a:r>
        </a:p>
        <a:p xmlns:a="http://schemas.openxmlformats.org/drawingml/2006/main">
          <a:r>
            <a:rPr lang="sv-SE" sz="1050" dirty="0"/>
            <a:t>ville bo på? </a:t>
          </a:r>
        </a:p>
      </cdr:txBody>
    </cdr:sp>
  </cdr:relSizeAnchor>
  <cdr:relSizeAnchor xmlns:cdr="http://schemas.openxmlformats.org/drawingml/2006/chartDrawing">
    <cdr:from>
      <cdr:x>0.02335</cdr:x>
      <cdr:y>0.2613</cdr:y>
    </cdr:from>
    <cdr:to>
      <cdr:x>0.41272</cdr:x>
      <cdr:y>0.32977</cdr:y>
    </cdr:to>
    <cdr:sp macro="" textlink="">
      <cdr:nvSpPr>
        <cdr:cNvPr id="3" name="textruta 1"/>
        <cdr:cNvSpPr txBox="1"/>
      </cdr:nvSpPr>
      <cdr:spPr>
        <a:xfrm xmlns:a="http://schemas.openxmlformats.org/drawingml/2006/main">
          <a:off x="161544" y="977959"/>
          <a:ext cx="2693801" cy="256260"/>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Trivs du med ditt rum eller lägenhet?</a:t>
          </a:r>
        </a:p>
      </cdr:txBody>
    </cdr:sp>
  </cdr:relSizeAnchor>
  <cdr:relSizeAnchor xmlns:cdr="http://schemas.openxmlformats.org/drawingml/2006/chartDrawing">
    <cdr:from>
      <cdr:x>0.02139</cdr:x>
      <cdr:y>0.46003</cdr:y>
    </cdr:from>
    <cdr:to>
      <cdr:x>0.41494</cdr:x>
      <cdr:y>0.57207</cdr:y>
    </cdr:to>
    <cdr:sp macro="" textlink="">
      <cdr:nvSpPr>
        <cdr:cNvPr id="4" name="textruta 1"/>
        <cdr:cNvSpPr txBox="1"/>
      </cdr:nvSpPr>
      <cdr:spPr>
        <a:xfrm xmlns:a="http://schemas.openxmlformats.org/drawingml/2006/main">
          <a:off x="148856" y="1705975"/>
          <a:ext cx="2738954" cy="415489"/>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i de gemensamma utrymmena? </a:t>
          </a:r>
        </a:p>
      </cdr:txBody>
    </cdr:sp>
  </cdr:relSizeAnchor>
  <cdr:relSizeAnchor xmlns:cdr="http://schemas.openxmlformats.org/drawingml/2006/chartDrawing">
    <cdr:from>
      <cdr:x>0.02292</cdr:x>
      <cdr:y>0.65221</cdr:y>
    </cdr:from>
    <cdr:to>
      <cdr:x>0.40898</cdr:x>
      <cdr:y>0.76323</cdr:y>
    </cdr:to>
    <cdr:sp macro="" textlink="">
      <cdr:nvSpPr>
        <cdr:cNvPr id="5" name="textruta 1"/>
        <cdr:cNvSpPr txBox="1"/>
      </cdr:nvSpPr>
      <cdr:spPr>
        <a:xfrm xmlns:a="http://schemas.openxmlformats.org/drawingml/2006/main">
          <a:off x="158569" y="2441004"/>
          <a:ext cx="2670897" cy="415498"/>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lvl1pPr marL="0" indent="0">
            <a:defRPr sz="1100">
              <a:latin typeface="Century Gothic"/>
            </a:defRPr>
          </a:lvl1pPr>
          <a:lvl2pPr marL="457200" indent="0">
            <a:defRPr sz="1100">
              <a:latin typeface="Century Gothic"/>
            </a:defRPr>
          </a:lvl2pPr>
          <a:lvl3pPr marL="914400" indent="0">
            <a:defRPr sz="1100">
              <a:latin typeface="Century Gothic"/>
            </a:defRPr>
          </a:lvl3pPr>
          <a:lvl4pPr marL="1371600" indent="0">
            <a:defRPr sz="1100">
              <a:latin typeface="Century Gothic"/>
            </a:defRPr>
          </a:lvl4pPr>
          <a:lvl5pPr marL="1828800" indent="0">
            <a:defRPr sz="1100">
              <a:latin typeface="Century Gothic"/>
            </a:defRPr>
          </a:lvl5pPr>
          <a:lvl6pPr marL="2286000" indent="0">
            <a:defRPr sz="1100">
              <a:latin typeface="Century Gothic"/>
            </a:defRPr>
          </a:lvl6pPr>
          <a:lvl7pPr marL="2743200" indent="0">
            <a:defRPr sz="1100">
              <a:latin typeface="Century Gothic"/>
            </a:defRPr>
          </a:lvl7pPr>
          <a:lvl8pPr marL="3200400" indent="0">
            <a:defRPr sz="1100">
              <a:latin typeface="Century Gothic"/>
            </a:defRPr>
          </a:lvl8pPr>
          <a:lvl9pPr marL="3657600" indent="0">
            <a:defRPr sz="1100">
              <a:latin typeface="Century Gothic"/>
            </a:defRPr>
          </a:lvl9pPr>
        </a:lstStyle>
        <a:p xmlns:a="http://schemas.openxmlformats.org/drawingml/2006/main">
          <a:r>
            <a:rPr lang="sv-SE" sz="1050" dirty="0"/>
            <a:t>Är det trivsamt utomhus runt ditt boende?</a:t>
          </a:r>
        </a:p>
      </cdr:txBody>
    </cdr:sp>
  </cdr:relSizeAnchor>
</c:userShapes>
</file>

<file path=ppt/drawings/drawing4.xml><?xml version="1.0" encoding="utf-8"?>
<c:userShapes xmlns:c="http://schemas.openxmlformats.org/drawingml/2006/chart">
  <cdr:relSizeAnchor xmlns:cdr="http://schemas.openxmlformats.org/drawingml/2006/chartDrawing">
    <cdr:from>
      <cdr:x>0.02291</cdr:x>
      <cdr:y>0.72352</cdr:y>
    </cdr:from>
    <cdr:to>
      <cdr:x>0.40449</cdr:x>
      <cdr:y>0.81482</cdr:y>
    </cdr:to>
    <cdr:sp macro="" textlink="">
      <cdr:nvSpPr>
        <cdr:cNvPr id="2" name="Rektangel 1"/>
        <cdr:cNvSpPr/>
      </cdr:nvSpPr>
      <cdr:spPr>
        <a:xfrm xmlns:a="http://schemas.openxmlformats.org/drawingml/2006/main">
          <a:off x="158304" y="2707894"/>
          <a:ext cx="2636656" cy="341705"/>
        </a:xfrm>
        <a:prstGeom xmlns:a="http://schemas.openxmlformats.org/drawingml/2006/main" prst="rect">
          <a:avLst/>
        </a:prstGeom>
      </cdr:spPr>
      <cdr:txBody>
        <a:bodyPr xmlns:a="http://schemas.openxmlformats.org/drawingml/2006/main" wrap="square">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nej svaren på frågan om </a:t>
          </a:r>
        </a:p>
        <a:p xmlns:a="http://schemas.openxmlformats.org/drawingml/2006/main">
          <a:r>
            <a:rPr lang="sv-SE" sz="800" i="1" dirty="0"/>
            <a:t>ensamhet som redovisas som positiva svar</a:t>
          </a:r>
        </a:p>
      </cdr:txBody>
    </cdr:sp>
  </cdr:relSizeAnchor>
</c:userShapes>
</file>

<file path=ppt/drawings/drawing5.xml><?xml version="1.0" encoding="utf-8"?>
<c:userShapes xmlns:c="http://schemas.openxmlformats.org/drawingml/2006/chart">
  <cdr:relSizeAnchor xmlns:cdr="http://schemas.openxmlformats.org/drawingml/2006/chartDrawing">
    <cdr:from>
      <cdr:x>0.02283</cdr:x>
      <cdr:y>0.77425</cdr:y>
    </cdr:from>
    <cdr:to>
      <cdr:x>0.42519</cdr:x>
      <cdr:y>0.89874</cdr:y>
    </cdr:to>
    <cdr:sp macro="" textlink="">
      <cdr:nvSpPr>
        <cdr:cNvPr id="2" name="textruta 1"/>
        <cdr:cNvSpPr txBox="1"/>
      </cdr:nvSpPr>
      <cdr:spPr>
        <a:xfrm xmlns:a="http://schemas.openxmlformats.org/drawingml/2006/main">
          <a:off x="157948" y="2897759"/>
          <a:ext cx="2783662" cy="465925"/>
        </a:xfrm>
        <a:prstGeom xmlns:a="http://schemas.openxmlformats.org/drawingml/2006/main" prst="rect">
          <a:avLst/>
        </a:prstGeom>
        <a:noFill xmlns:a="http://schemas.openxmlformats.org/drawingml/2006/main"/>
      </cdr:spPr>
      <cdr:txBody>
        <a:bodyPr xmlns:a="http://schemas.openxmlformats.org/drawingml/2006/main" wrap="square" rtlCol="0">
          <a:spAutoFit/>
        </a:bodyPr>
        <a:lstStyle xmlns:a="http://schemas.openxmlformats.org/drawingml/2006/main">
          <a:defPPr>
            <a:defRPr lang="sv-SE"/>
          </a:defPPr>
          <a:lvl1pPr marL="0" algn="l" defTabSz="914400" rtl="0" eaLnBrk="1" latinLnBrk="0" hangingPunct="1">
            <a:defRPr sz="1800" kern="1200">
              <a:solidFill>
                <a:srgbClr val="000000"/>
              </a:solidFill>
              <a:latin typeface="Century Gothic"/>
            </a:defRPr>
          </a:lvl1pPr>
          <a:lvl2pPr marL="457200" algn="l" defTabSz="914400" rtl="0" eaLnBrk="1" latinLnBrk="0" hangingPunct="1">
            <a:defRPr sz="1800" kern="1200">
              <a:solidFill>
                <a:srgbClr val="000000"/>
              </a:solidFill>
              <a:latin typeface="Century Gothic"/>
            </a:defRPr>
          </a:lvl2pPr>
          <a:lvl3pPr marL="914400" algn="l" defTabSz="914400" rtl="0" eaLnBrk="1" latinLnBrk="0" hangingPunct="1">
            <a:defRPr sz="1800" kern="1200">
              <a:solidFill>
                <a:srgbClr val="000000"/>
              </a:solidFill>
              <a:latin typeface="Century Gothic"/>
            </a:defRPr>
          </a:lvl3pPr>
          <a:lvl4pPr marL="1371600" algn="l" defTabSz="914400" rtl="0" eaLnBrk="1" latinLnBrk="0" hangingPunct="1">
            <a:defRPr sz="1800" kern="1200">
              <a:solidFill>
                <a:srgbClr val="000000"/>
              </a:solidFill>
              <a:latin typeface="Century Gothic"/>
            </a:defRPr>
          </a:lvl4pPr>
          <a:lvl5pPr marL="1828800" algn="l" defTabSz="914400" rtl="0" eaLnBrk="1" latinLnBrk="0" hangingPunct="1">
            <a:defRPr sz="1800" kern="1200">
              <a:solidFill>
                <a:srgbClr val="000000"/>
              </a:solidFill>
              <a:latin typeface="Century Gothic"/>
            </a:defRPr>
          </a:lvl5pPr>
          <a:lvl6pPr marL="2286000" algn="l" defTabSz="914400" rtl="0" eaLnBrk="1" latinLnBrk="0" hangingPunct="1">
            <a:defRPr sz="1800" kern="1200">
              <a:solidFill>
                <a:srgbClr val="000000"/>
              </a:solidFill>
              <a:latin typeface="Century Gothic"/>
            </a:defRPr>
          </a:lvl6pPr>
          <a:lvl7pPr marL="2743200" algn="l" defTabSz="914400" rtl="0" eaLnBrk="1" latinLnBrk="0" hangingPunct="1">
            <a:defRPr sz="1800" kern="1200">
              <a:solidFill>
                <a:srgbClr val="000000"/>
              </a:solidFill>
              <a:latin typeface="Century Gothic"/>
            </a:defRPr>
          </a:lvl7pPr>
          <a:lvl8pPr marL="3200400" algn="l" defTabSz="914400" rtl="0" eaLnBrk="1" latinLnBrk="0" hangingPunct="1">
            <a:defRPr sz="1800" kern="1200">
              <a:solidFill>
                <a:srgbClr val="000000"/>
              </a:solidFill>
              <a:latin typeface="Century Gothic"/>
            </a:defRPr>
          </a:lvl8pPr>
          <a:lvl9pPr marL="3657600" algn="l" defTabSz="914400" rtl="0" eaLnBrk="1" latinLnBrk="0" hangingPunct="1">
            <a:defRPr sz="1800" kern="1200">
              <a:solidFill>
                <a:srgbClr val="000000"/>
              </a:solidFill>
              <a:latin typeface="Century Gothic"/>
            </a:defRPr>
          </a:lvl9pPr>
        </a:lstStyle>
        <a:p xmlns:a="http://schemas.openxmlformats.org/drawingml/2006/main">
          <a:r>
            <a:rPr lang="sv-SE" sz="800" i="1" dirty="0"/>
            <a:t>Observera att det är de brukare som svarat mycket </a:t>
          </a:r>
        </a:p>
        <a:p xmlns:a="http://schemas.openxmlformats.org/drawingml/2006/main">
          <a:r>
            <a:rPr lang="sv-SE" sz="800" i="1" dirty="0"/>
            <a:t>lätt eller ganska lätt som redovisas som positiva svar </a:t>
          </a:r>
        </a:p>
        <a:p xmlns:a="http://schemas.openxmlformats.org/drawingml/2006/main">
          <a:r>
            <a:rPr lang="sv-SE" sz="800" i="1" dirty="0"/>
            <a:t>på dessa frågor</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3947" cy="497296"/>
          </a:xfrm>
          <a:prstGeom prst="rect">
            <a:avLst/>
          </a:prstGeom>
        </p:spPr>
        <p:txBody>
          <a:bodyPr vert="horz" lIns="101361" tIns="50681" rIns="101361" bIns="50681" rtlCol="0"/>
          <a:lstStyle>
            <a:lvl1pPr algn="l">
              <a:defRPr sz="1300"/>
            </a:lvl1pPr>
          </a:lstStyle>
          <a:p>
            <a:endParaRPr lang="sv-SE"/>
          </a:p>
        </p:txBody>
      </p:sp>
      <p:sp>
        <p:nvSpPr>
          <p:cNvPr id="3" name="Platshållare för datum 2"/>
          <p:cNvSpPr>
            <a:spLocks noGrp="1"/>
          </p:cNvSpPr>
          <p:nvPr>
            <p:ph type="dt" sz="quarter" idx="1"/>
          </p:nvPr>
        </p:nvSpPr>
        <p:spPr>
          <a:xfrm>
            <a:off x="3848869" y="1"/>
            <a:ext cx="2943947" cy="497296"/>
          </a:xfrm>
          <a:prstGeom prst="rect">
            <a:avLst/>
          </a:prstGeom>
        </p:spPr>
        <p:txBody>
          <a:bodyPr vert="horz" lIns="101361" tIns="50681" rIns="101361" bIns="50681" rtlCol="0"/>
          <a:lstStyle>
            <a:lvl1pPr algn="r">
              <a:defRPr sz="1300"/>
            </a:lvl1pPr>
          </a:lstStyle>
          <a:p>
            <a:fld id="{EE4E35D8-A431-48E7-8AEB-D32A58D60D18}" type="datetimeFigureOut">
              <a:rPr lang="sv-SE" smtClean="0"/>
              <a:pPr/>
              <a:t>2017-09-12</a:t>
            </a:fld>
            <a:endParaRPr lang="sv-SE"/>
          </a:p>
        </p:txBody>
      </p:sp>
      <p:sp>
        <p:nvSpPr>
          <p:cNvPr id="4" name="Platshållare för sidfot 3"/>
          <p:cNvSpPr>
            <a:spLocks noGrp="1"/>
          </p:cNvSpPr>
          <p:nvPr>
            <p:ph type="ftr" sz="quarter" idx="2"/>
          </p:nvPr>
        </p:nvSpPr>
        <p:spPr>
          <a:xfrm>
            <a:off x="0" y="9432290"/>
            <a:ext cx="2943947" cy="497296"/>
          </a:xfrm>
          <a:prstGeom prst="rect">
            <a:avLst/>
          </a:prstGeom>
        </p:spPr>
        <p:txBody>
          <a:bodyPr vert="horz" lIns="101361" tIns="50681" rIns="101361" bIns="50681" rtlCol="0" anchor="b"/>
          <a:lstStyle>
            <a:lvl1pPr algn="l">
              <a:defRPr sz="1300"/>
            </a:lvl1pPr>
          </a:lstStyle>
          <a:p>
            <a:endParaRPr lang="sv-SE"/>
          </a:p>
        </p:txBody>
      </p:sp>
      <p:sp>
        <p:nvSpPr>
          <p:cNvPr id="5" name="Platshållare för bildnummer 4"/>
          <p:cNvSpPr>
            <a:spLocks noGrp="1"/>
          </p:cNvSpPr>
          <p:nvPr>
            <p:ph type="sldNum" sz="quarter" idx="3"/>
          </p:nvPr>
        </p:nvSpPr>
        <p:spPr>
          <a:xfrm>
            <a:off x="3848869" y="9432290"/>
            <a:ext cx="2943947" cy="497296"/>
          </a:xfrm>
          <a:prstGeom prst="rect">
            <a:avLst/>
          </a:prstGeom>
        </p:spPr>
        <p:txBody>
          <a:bodyPr vert="horz" lIns="101361" tIns="50681" rIns="101361" bIns="50681" rtlCol="0" anchor="b"/>
          <a:lstStyle>
            <a:lvl1pPr algn="r">
              <a:defRPr sz="1300"/>
            </a:lvl1pPr>
          </a:lstStyle>
          <a:p>
            <a:fld id="{3B7895A1-36BB-4A5A-A2AF-EE41160F7321}" type="slidenum">
              <a:rPr lang="sv-SE" smtClean="0"/>
              <a:pPr/>
              <a:t>‹#›</a:t>
            </a:fld>
            <a:endParaRPr lang="sv-SE"/>
          </a:p>
        </p:txBody>
      </p:sp>
    </p:spTree>
    <p:extLst>
      <p:ext uri="{BB962C8B-B14F-4D97-AF65-F5344CB8AC3E}">
        <p14:creationId xmlns:p14="http://schemas.microsoft.com/office/powerpoint/2010/main" val="2056852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1"/>
            <a:ext cx="2944283" cy="496570"/>
          </a:xfrm>
          <a:prstGeom prst="rect">
            <a:avLst/>
          </a:prstGeom>
        </p:spPr>
        <p:txBody>
          <a:bodyPr vert="horz" lIns="95565" tIns="47783" rIns="95565" bIns="47783" rtlCol="0"/>
          <a:lstStyle>
            <a:lvl1pPr algn="l">
              <a:defRPr sz="1200"/>
            </a:lvl1pPr>
          </a:lstStyle>
          <a:p>
            <a:endParaRPr lang="sv-SE"/>
          </a:p>
        </p:txBody>
      </p:sp>
      <p:sp>
        <p:nvSpPr>
          <p:cNvPr id="3" name="Platshållare för datum 2"/>
          <p:cNvSpPr>
            <a:spLocks noGrp="1"/>
          </p:cNvSpPr>
          <p:nvPr>
            <p:ph type="dt" idx="1"/>
          </p:nvPr>
        </p:nvSpPr>
        <p:spPr>
          <a:xfrm>
            <a:off x="3848645" y="1"/>
            <a:ext cx="2944283" cy="496570"/>
          </a:xfrm>
          <a:prstGeom prst="rect">
            <a:avLst/>
          </a:prstGeom>
        </p:spPr>
        <p:txBody>
          <a:bodyPr vert="horz" lIns="95565" tIns="47783" rIns="95565" bIns="47783" rtlCol="0"/>
          <a:lstStyle>
            <a:lvl1pPr algn="r">
              <a:defRPr sz="1200"/>
            </a:lvl1pPr>
          </a:lstStyle>
          <a:p>
            <a:fld id="{00F28322-9E50-4BFC-ADA5-24FE44B8EB92}" type="datetimeFigureOut">
              <a:rPr lang="sv-SE" smtClean="0"/>
              <a:pPr/>
              <a:t>2017-09-12</a:t>
            </a:fld>
            <a:endParaRPr lang="sv-SE"/>
          </a:p>
        </p:txBody>
      </p:sp>
      <p:sp>
        <p:nvSpPr>
          <p:cNvPr id="4" name="Platshållare för bildobjekt 3"/>
          <p:cNvSpPr>
            <a:spLocks noGrp="1" noRot="1" noChangeAspect="1"/>
          </p:cNvSpPr>
          <p:nvPr>
            <p:ph type="sldImg" idx="2"/>
          </p:nvPr>
        </p:nvSpPr>
        <p:spPr>
          <a:xfrm>
            <a:off x="915988" y="746125"/>
            <a:ext cx="4962525" cy="3722688"/>
          </a:xfrm>
          <a:prstGeom prst="rect">
            <a:avLst/>
          </a:prstGeom>
          <a:noFill/>
          <a:ln w="12700">
            <a:solidFill>
              <a:prstClr val="black"/>
            </a:solidFill>
          </a:ln>
        </p:spPr>
        <p:txBody>
          <a:bodyPr vert="horz" lIns="95565" tIns="47783" rIns="95565" bIns="47783" rtlCol="0" anchor="ctr"/>
          <a:lstStyle/>
          <a:p>
            <a:endParaRPr lang="sv-SE"/>
          </a:p>
        </p:txBody>
      </p:sp>
      <p:sp>
        <p:nvSpPr>
          <p:cNvPr id="5" name="Platshållare för anteckningar 4"/>
          <p:cNvSpPr>
            <a:spLocks noGrp="1"/>
          </p:cNvSpPr>
          <p:nvPr>
            <p:ph type="body" sz="quarter" idx="3"/>
          </p:nvPr>
        </p:nvSpPr>
        <p:spPr>
          <a:xfrm>
            <a:off x="679450" y="4717415"/>
            <a:ext cx="5435600" cy="4469130"/>
          </a:xfrm>
          <a:prstGeom prst="rect">
            <a:avLst/>
          </a:prstGeom>
        </p:spPr>
        <p:txBody>
          <a:bodyPr vert="horz" lIns="95565" tIns="47783" rIns="95565" bIns="47783"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433107"/>
            <a:ext cx="2944283" cy="496570"/>
          </a:xfrm>
          <a:prstGeom prst="rect">
            <a:avLst/>
          </a:prstGeom>
        </p:spPr>
        <p:txBody>
          <a:bodyPr vert="horz" lIns="95565" tIns="47783" rIns="95565" bIns="47783" rtlCol="0" anchor="b"/>
          <a:lstStyle>
            <a:lvl1pPr algn="l">
              <a:defRPr sz="1200"/>
            </a:lvl1pPr>
          </a:lstStyle>
          <a:p>
            <a:endParaRPr lang="sv-SE"/>
          </a:p>
        </p:txBody>
      </p:sp>
      <p:sp>
        <p:nvSpPr>
          <p:cNvPr id="7" name="Platshållare för bildnummer 6"/>
          <p:cNvSpPr>
            <a:spLocks noGrp="1"/>
          </p:cNvSpPr>
          <p:nvPr>
            <p:ph type="sldNum" sz="quarter" idx="5"/>
          </p:nvPr>
        </p:nvSpPr>
        <p:spPr>
          <a:xfrm>
            <a:off x="3848645" y="9433107"/>
            <a:ext cx="2944283" cy="496570"/>
          </a:xfrm>
          <a:prstGeom prst="rect">
            <a:avLst/>
          </a:prstGeom>
        </p:spPr>
        <p:txBody>
          <a:bodyPr vert="horz" lIns="95565" tIns="47783" rIns="95565" bIns="47783" rtlCol="0" anchor="b"/>
          <a:lstStyle>
            <a:lvl1pPr algn="r">
              <a:defRPr sz="1200"/>
            </a:lvl1pPr>
          </a:lstStyle>
          <a:p>
            <a:fld id="{D4045FB0-5EAC-49C2-A7A1-C763FDD81356}" type="slidenum">
              <a:rPr lang="sv-SE" smtClean="0"/>
              <a:pPr/>
              <a:t>‹#›</a:t>
            </a:fld>
            <a:endParaRPr lang="sv-SE"/>
          </a:p>
        </p:txBody>
      </p:sp>
    </p:spTree>
    <p:extLst>
      <p:ext uri="{BB962C8B-B14F-4D97-AF65-F5344CB8AC3E}">
        <p14:creationId xmlns:p14="http://schemas.microsoft.com/office/powerpoint/2010/main" val="1882376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a:p>
        </p:txBody>
      </p:sp>
      <p:sp>
        <p:nvSpPr>
          <p:cNvPr id="4" name="Platshållare för bildnummer 3"/>
          <p:cNvSpPr>
            <a:spLocks noGrp="1"/>
          </p:cNvSpPr>
          <p:nvPr>
            <p:ph type="sldNum" sz="quarter" idx="10"/>
          </p:nvPr>
        </p:nvSpPr>
        <p:spPr/>
        <p:txBody>
          <a:bodyPr/>
          <a:lstStyle/>
          <a:p>
            <a:fld id="{D4045FB0-5EAC-49C2-A7A1-C763FDD81356}" type="slidenum">
              <a:rPr lang="sv-SE" smtClean="0"/>
              <a:pPr/>
              <a:t>1</a:t>
            </a:fld>
            <a:endParaRPr lang="sv-SE"/>
          </a:p>
        </p:txBody>
      </p:sp>
    </p:spTree>
    <p:extLst>
      <p:ext uri="{BB962C8B-B14F-4D97-AF65-F5344CB8AC3E}">
        <p14:creationId xmlns:p14="http://schemas.microsoft.com/office/powerpoint/2010/main" val="27714217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ubrikbild">
    <p:spTree>
      <p:nvGrpSpPr>
        <p:cNvPr id="1" name=""/>
        <p:cNvGrpSpPr/>
        <p:nvPr/>
      </p:nvGrpSpPr>
      <p:grpSpPr>
        <a:xfrm>
          <a:off x="0" y="0"/>
          <a:ext cx="0" cy="0"/>
          <a:chOff x="0" y="0"/>
          <a:chExt cx="0" cy="0"/>
        </a:xfrm>
      </p:grpSpPr>
      <p:sp>
        <p:nvSpPr>
          <p:cNvPr id="16" name="Rektangel 15"/>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4173579"/>
            <a:ext cx="9147600" cy="2684421"/>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4421">
                <a:moveTo>
                  <a:pt x="1" y="2337683"/>
                </a:moveTo>
                <a:lnTo>
                  <a:pt x="9131698" y="0"/>
                </a:lnTo>
                <a:cubicBezTo>
                  <a:pt x="9136999" y="894807"/>
                  <a:pt x="9142299" y="1789614"/>
                  <a:pt x="9147600" y="2684421"/>
                </a:cubicBezTo>
                <a:lnTo>
                  <a:pt x="0" y="2684421"/>
                </a:lnTo>
                <a:cubicBezTo>
                  <a:pt x="0" y="2568842"/>
                  <a:pt x="1" y="2453262"/>
                  <a:pt x="1" y="2337683"/>
                </a:cubicBezTo>
                <a:close/>
              </a:path>
            </a:pathLst>
          </a:custGeom>
          <a:solidFill>
            <a:srgbClr val="A5ACAF"/>
          </a:solidFill>
        </p:spPr>
        <p:txBody>
          <a:bodyPr anchor="b" anchorCtr="0"/>
          <a:lstStyle>
            <a:lvl1pPr marL="0" indent="0" algn="r">
              <a:buNone/>
              <a:defRPr b="0"/>
            </a:lvl1pPr>
          </a:lstStyle>
          <a:p>
            <a:r>
              <a:rPr lang="sv-SE" dirty="0"/>
              <a:t>Klicka på ikonen för att lägga till en bild</a:t>
            </a:r>
          </a:p>
        </p:txBody>
      </p:sp>
      <p:sp>
        <p:nvSpPr>
          <p:cNvPr id="2" name="Rubrik 1"/>
          <p:cNvSpPr>
            <a:spLocks noGrp="1"/>
          </p:cNvSpPr>
          <p:nvPr>
            <p:ph type="ctrTitle"/>
          </p:nvPr>
        </p:nvSpPr>
        <p:spPr>
          <a:xfrm>
            <a:off x="784342" y="2059055"/>
            <a:ext cx="7772400" cy="1104900"/>
          </a:xfrm>
        </p:spPr>
        <p:txBody>
          <a:bodyPr/>
          <a:lstStyle>
            <a:lvl1pPr>
              <a:defRPr sz="2600">
                <a:solidFill>
                  <a:srgbClr val="E98300"/>
                </a:solidFill>
              </a:defRPr>
            </a:lvl1pPr>
          </a:lstStyle>
          <a:p>
            <a:r>
              <a:rPr lang="sv-SE"/>
              <a:t>Klicka här för att ändra format</a:t>
            </a:r>
            <a:endParaRPr lang="sv-SE" dirty="0"/>
          </a:p>
        </p:txBody>
      </p:sp>
      <p:sp>
        <p:nvSpPr>
          <p:cNvPr id="3" name="Underrubrik 2"/>
          <p:cNvSpPr>
            <a:spLocks noGrp="1"/>
          </p:cNvSpPr>
          <p:nvPr>
            <p:ph type="subTitle" idx="1"/>
          </p:nvPr>
        </p:nvSpPr>
        <p:spPr>
          <a:xfrm>
            <a:off x="801688" y="4266501"/>
            <a:ext cx="5858518" cy="232375"/>
          </a:xfrm>
        </p:spPr>
        <p:txBody>
          <a:bodyPr/>
          <a:lstStyle>
            <a:lvl1pPr marL="0" indent="0" algn="l">
              <a:spcBef>
                <a:spcPts val="0"/>
              </a:spcBef>
              <a:spcAft>
                <a:spcPts val="0"/>
              </a:spcAft>
              <a:buNone/>
              <a:defRPr sz="14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endParaRPr lang="sv-SE" dirty="0"/>
          </a:p>
        </p:txBody>
      </p:sp>
      <p:sp>
        <p:nvSpPr>
          <p:cNvPr id="4" name="Platshållare för datum 3"/>
          <p:cNvSpPr>
            <a:spLocks noGrp="1"/>
          </p:cNvSpPr>
          <p:nvPr>
            <p:ph type="dt" sz="half" idx="10"/>
          </p:nvPr>
        </p:nvSpPr>
        <p:spPr>
          <a:xfrm>
            <a:off x="817590" y="5380362"/>
            <a:ext cx="1152128" cy="267235"/>
          </a:xfrm>
          <a:prstGeom prst="rect">
            <a:avLst/>
          </a:prstGeom>
        </p:spPr>
        <p:txBody>
          <a:bodyPr/>
          <a:lstStyle>
            <a:lvl1pPr>
              <a:defRPr sz="900" b="1">
                <a:solidFill>
                  <a:srgbClr val="FFFFFF"/>
                </a:solidFill>
              </a:defRPr>
            </a:lvl1pPr>
          </a:lstStyle>
          <a:p>
            <a:endParaRPr lang="sv-SE"/>
          </a:p>
        </p:txBody>
      </p:sp>
      <p:sp>
        <p:nvSpPr>
          <p:cNvPr id="14" name="Platshållare för text 13"/>
          <p:cNvSpPr>
            <a:spLocks noGrp="1"/>
          </p:cNvSpPr>
          <p:nvPr>
            <p:ph type="body" sz="quarter" idx="14"/>
          </p:nvPr>
        </p:nvSpPr>
        <p:spPr>
          <a:xfrm>
            <a:off x="801688" y="4475023"/>
            <a:ext cx="5858544" cy="722312"/>
          </a:xfrm>
        </p:spPr>
        <p:txBody>
          <a:bodyPr/>
          <a:lstStyle>
            <a:lvl1pPr marL="0" indent="0">
              <a:spcBef>
                <a:spcPts val="0"/>
              </a:spcBef>
              <a:spcAft>
                <a:spcPts val="0"/>
              </a:spcAft>
              <a:buNone/>
              <a:defRPr sz="1400">
                <a:solidFill>
                  <a:srgbClr val="FFFFFF"/>
                </a:solidFill>
              </a:defRPr>
            </a:lvl1pPr>
            <a:lvl2pPr marL="285750" indent="0">
              <a:buNone/>
              <a:defRPr sz="1400">
                <a:solidFill>
                  <a:schemeClr val="bg2"/>
                </a:solidFill>
              </a:defRPr>
            </a:lvl2pPr>
            <a:lvl3pPr marL="539750" indent="0">
              <a:buNone/>
              <a:defRPr sz="1400">
                <a:solidFill>
                  <a:schemeClr val="bg2"/>
                </a:solidFill>
              </a:defRPr>
            </a:lvl3pPr>
            <a:lvl4pPr marL="723900" indent="0">
              <a:buNone/>
              <a:defRPr sz="1400">
                <a:solidFill>
                  <a:schemeClr val="bg2"/>
                </a:solidFill>
              </a:defRPr>
            </a:lvl4pPr>
            <a:lvl5pPr marL="927100" indent="0">
              <a:buNone/>
              <a:defRPr sz="1400">
                <a:solidFill>
                  <a:schemeClr val="bg2"/>
                </a:solidFill>
              </a:defRPr>
            </a:lvl5pPr>
          </a:lstStyle>
          <a:p>
            <a:pPr lvl="0"/>
            <a:r>
              <a:rPr lang="sv-SE"/>
              <a:t>Klicka här för att ändra format på bakgrundstexten</a:t>
            </a:r>
          </a:p>
        </p:txBody>
      </p:sp>
      <p:pic>
        <p:nvPicPr>
          <p:cNvPr id="5" name="Bildobjekt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11214" y="800439"/>
            <a:ext cx="2592000" cy="544144"/>
          </a:xfrm>
          <a:prstGeom prst="rect">
            <a:avLst/>
          </a:prstGeom>
        </p:spPr>
      </p:pic>
    </p:spTree>
    <p:extLst>
      <p:ext uri="{BB962C8B-B14F-4D97-AF65-F5344CB8AC3E}">
        <p14:creationId xmlns:p14="http://schemas.microsoft.com/office/powerpoint/2010/main" val="6162369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224016" y="2059200"/>
            <a:ext cx="3537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801688" y="2127600"/>
            <a:ext cx="3299791" cy="3441117"/>
          </a:xfrm>
        </p:spPr>
        <p:txBody>
          <a:bodyPr/>
          <a:lstStyle>
            <a:lvl1pPr marL="0" indent="0">
              <a:buNone/>
              <a:defRPr b="0"/>
            </a:lvl1pPr>
          </a:lstStyle>
          <a:p>
            <a:r>
              <a:rPr lang="sv-SE"/>
              <a:t>Klicka på ikonen för att lägga till en bild</a:t>
            </a:r>
            <a:endParaRPr lang="sv-SE" dirty="0"/>
          </a:p>
        </p:txBody>
      </p:sp>
      <p:sp>
        <p:nvSpPr>
          <p:cNvPr id="11" name="textruta 10"/>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5"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901632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957444"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6" name="textruta 5"/>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265631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801688" y="2074072"/>
            <a:ext cx="6832600" cy="3438525"/>
          </a:xfrm>
        </p:spPr>
        <p:txBody>
          <a:bodyPr/>
          <a:lstStyle>
            <a:lvl1pPr marL="0" indent="0">
              <a:buNone/>
              <a:defRPr b="0"/>
            </a:lvl1pPr>
          </a:lstStyle>
          <a:p>
            <a:r>
              <a:rPr lang="sv-SE"/>
              <a:t>Klicka på ikonen för att lägga till en bild</a:t>
            </a:r>
          </a:p>
        </p:txBody>
      </p:sp>
      <p:sp>
        <p:nvSpPr>
          <p:cNvPr id="9"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97159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Rubrik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bild 7"/>
          <p:cNvSpPr>
            <a:spLocks noGrp="1"/>
          </p:cNvSpPr>
          <p:nvPr>
            <p:ph type="pic" sz="quarter" idx="13"/>
          </p:nvPr>
        </p:nvSpPr>
        <p:spPr>
          <a:xfrm>
            <a:off x="0" y="2066925"/>
            <a:ext cx="9144000" cy="3438525"/>
          </a:xfrm>
        </p:spPr>
        <p:txBody>
          <a:bodyPr/>
          <a:lstStyle>
            <a:lvl1pPr marL="0" indent="0">
              <a:buNone/>
              <a:defRPr b="0"/>
            </a:lvl1pPr>
          </a:lstStyle>
          <a:p>
            <a:r>
              <a:rPr lang="sv-SE"/>
              <a:t>Klicka på ikonen för att lägga till en bild</a:t>
            </a:r>
          </a:p>
        </p:txBody>
      </p:sp>
      <p:sp>
        <p:nvSpPr>
          <p:cNvPr id="13" name="Platshållare för text 11"/>
          <p:cNvSpPr>
            <a:spLocks noGrp="1"/>
          </p:cNvSpPr>
          <p:nvPr>
            <p:ph type="body" sz="quarter" idx="15"/>
          </p:nvPr>
        </p:nvSpPr>
        <p:spPr>
          <a:xfrm>
            <a:off x="4324928" y="5612277"/>
            <a:ext cx="3312220" cy="153853"/>
          </a:xfrm>
        </p:spPr>
        <p:txBody>
          <a:bodyPr/>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922803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text och bild hög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3410272" cy="371295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7600"/>
            <a:ext cx="4818491" cy="3439984"/>
          </a:xfrm>
        </p:spPr>
        <p:txBody>
          <a:bodyPr/>
          <a:lstStyle>
            <a:lvl1pPr marL="0" indent="0">
              <a:buNone/>
              <a:defRPr b="0"/>
            </a:lvl1pPr>
          </a:lstStyle>
          <a:p>
            <a:r>
              <a:rPr lang="sv-SE"/>
              <a:t>Klicka på ikonen för att lägga till en bild</a:t>
            </a:r>
          </a:p>
        </p:txBody>
      </p:sp>
      <p:sp>
        <p:nvSpPr>
          <p:cNvPr id="12" name="Platshållare för text 11"/>
          <p:cNvSpPr>
            <a:spLocks noGrp="1"/>
          </p:cNvSpPr>
          <p:nvPr>
            <p:ph type="body" sz="quarter" idx="15"/>
          </p:nvPr>
        </p:nvSpPr>
        <p:spPr>
          <a:xfrm>
            <a:off x="630239" y="5221275"/>
            <a:ext cx="3422236" cy="367200"/>
          </a:xfrm>
        </p:spPr>
        <p:txBody>
          <a:bodyPr anchor="b" anchorCtr="0"/>
          <a:lstStyle>
            <a:lvl1pPr marL="0" indent="0" algn="r">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7198167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text och bild vänster">
    <p:spTree>
      <p:nvGrpSpPr>
        <p:cNvPr id="1" name=""/>
        <p:cNvGrpSpPr/>
        <p:nvPr/>
      </p:nvGrpSpPr>
      <p:grpSpPr>
        <a:xfrm>
          <a:off x="0" y="0"/>
          <a:ext cx="0" cy="0"/>
          <a:chOff x="0" y="0"/>
          <a:chExt cx="0" cy="0"/>
        </a:xfrm>
      </p:grpSpPr>
      <p:sp>
        <p:nvSpPr>
          <p:cNvPr id="2" name="Rubrik 1"/>
          <p:cNvSpPr>
            <a:spLocks noGrp="1"/>
          </p:cNvSpPr>
          <p:nvPr>
            <p:ph type="title"/>
          </p:nvPr>
        </p:nvSpPr>
        <p:spPr>
          <a:xfrm>
            <a:off x="803844" y="687600"/>
            <a:ext cx="6828537" cy="1296144"/>
          </a:xfrm>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bild 8"/>
          <p:cNvSpPr>
            <a:spLocks noGrp="1"/>
          </p:cNvSpPr>
          <p:nvPr>
            <p:ph type="pic" sz="quarter" idx="14"/>
          </p:nvPr>
        </p:nvSpPr>
        <p:spPr>
          <a:xfrm>
            <a:off x="0" y="2127600"/>
            <a:ext cx="4094205" cy="3439984"/>
          </a:xfrm>
        </p:spPr>
        <p:txBody>
          <a:bodyPr/>
          <a:lstStyle>
            <a:lvl1pPr marL="0" indent="0">
              <a:buNone/>
              <a:defRPr b="0"/>
            </a:lvl1pPr>
          </a:lstStyle>
          <a:p>
            <a:r>
              <a:rPr lang="sv-SE"/>
              <a:t>Klicka på ikonen för att lägga till en bild</a:t>
            </a:r>
          </a:p>
        </p:txBody>
      </p:sp>
      <p:sp>
        <p:nvSpPr>
          <p:cNvPr id="12" name="Platshållare för innehåll 7"/>
          <p:cNvSpPr>
            <a:spLocks noGrp="1"/>
          </p:cNvSpPr>
          <p:nvPr>
            <p:ph sz="quarter" idx="13"/>
          </p:nvPr>
        </p:nvSpPr>
        <p:spPr>
          <a:xfrm>
            <a:off x="4224016" y="2059200"/>
            <a:ext cx="3410272" cy="3165227"/>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text 11"/>
          <p:cNvSpPr>
            <a:spLocks noGrp="1"/>
          </p:cNvSpPr>
          <p:nvPr>
            <p:ph type="body" sz="quarter" idx="15"/>
          </p:nvPr>
        </p:nvSpPr>
        <p:spPr>
          <a:xfrm>
            <a:off x="4335464" y="5221275"/>
            <a:ext cx="3422236" cy="367200"/>
          </a:xfrm>
        </p:spPr>
        <p:txBody>
          <a:bodyPr anchor="b" anchorCtr="0"/>
          <a:lstStyle>
            <a:lvl1pPr marL="0" indent="0" algn="l">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2105883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4" name="Platshållare för bildnummer 3"/>
          <p:cNvSpPr>
            <a:spLocks noGrp="1"/>
          </p:cNvSpPr>
          <p:nvPr>
            <p:ph type="sldNum" sz="quarter" idx="12"/>
          </p:nvPr>
        </p:nvSpPr>
        <p:spPr/>
        <p:txBody>
          <a:bodyPr/>
          <a:lstStyle/>
          <a:p>
            <a:fld id="{F3A1DABF-CD59-47A1-8187-10F3203EF599}" type="slidenum">
              <a:rPr lang="sv-SE" smtClean="0"/>
              <a:pPr/>
              <a:t>‹#›</a:t>
            </a:fld>
            <a:endParaRPr lang="sv-SE"/>
          </a:p>
        </p:txBody>
      </p:sp>
      <p:sp>
        <p:nvSpPr>
          <p:cNvPr id="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7554186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lutsida">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pic>
        <p:nvPicPr>
          <p:cNvPr id="9" name="Bildobjekt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4363515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Kapitelsida med plats för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8"/>
          <p:cNvSpPr>
            <a:spLocks noGrp="1"/>
          </p:cNvSpPr>
          <p:nvPr>
            <p:ph type="pic" sz="quarter" idx="13"/>
          </p:nvPr>
        </p:nvSpPr>
        <p:spPr>
          <a:xfrm>
            <a:off x="0" y="1548841"/>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txBody>
          <a:bodyPr anchor="b" anchorCtr="0"/>
          <a:lstStyle>
            <a:lvl1pPr marL="0" indent="0" algn="r">
              <a:buNone/>
              <a:defRPr b="0"/>
            </a:lvl1pPr>
          </a:lstStyle>
          <a:p>
            <a:r>
              <a:rPr lang="sv-SE"/>
              <a:t>Klicka på ikonen för att lägga till en bild</a:t>
            </a:r>
            <a:endParaRPr lang="sv-SE" dirty="0"/>
          </a:p>
        </p:txBody>
      </p:sp>
      <p:sp>
        <p:nvSpPr>
          <p:cNvPr id="2"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spTree>
    <p:extLst>
      <p:ext uri="{BB962C8B-B14F-4D97-AF65-F5344CB8AC3E}">
        <p14:creationId xmlns:p14="http://schemas.microsoft.com/office/powerpoint/2010/main" val="27033391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9CCFB06B-3A26-4115-B288-AC5501425D00}" type="slidenum">
              <a:rPr lang="sv-SE" smtClean="0"/>
              <a:pPr/>
              <a:t>‹#›</a:t>
            </a:fld>
            <a:endParaRPr lang="sv-SE"/>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a:t>Klicka här för att ändra format</a:t>
            </a:r>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Klicka här för att ändra format på underrubrik i bakgrunden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Kapitelsida utan bild">
    <p:spTree>
      <p:nvGrpSpPr>
        <p:cNvPr id="1" name=""/>
        <p:cNvGrpSpPr/>
        <p:nvPr/>
      </p:nvGrpSpPr>
      <p:grpSpPr>
        <a:xfrm>
          <a:off x="0" y="0"/>
          <a:ext cx="0" cy="0"/>
          <a:chOff x="0" y="0"/>
          <a:chExt cx="0" cy="0"/>
        </a:xfrm>
      </p:grpSpPr>
      <p:sp>
        <p:nvSpPr>
          <p:cNvPr id="10" name="Rektangel 9"/>
          <p:cNvSpPr/>
          <p:nvPr userDrawn="1"/>
        </p:nvSpPr>
        <p:spPr>
          <a:xfrm>
            <a:off x="0" y="0"/>
            <a:ext cx="9144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8" name="Rektangel 2"/>
          <p:cNvSpPr/>
          <p:nvPr userDrawn="1"/>
        </p:nvSpPr>
        <p:spPr>
          <a:xfrm>
            <a:off x="0" y="1543050"/>
            <a:ext cx="9144000" cy="5314950"/>
          </a:xfrm>
          <a:custGeom>
            <a:avLst/>
            <a:gdLst>
              <a:gd name="connsiteX0" fmla="*/ 0 w 9144000"/>
              <a:gd name="connsiteY0" fmla="*/ 0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0 h 5314950"/>
              <a:gd name="connsiteX0" fmla="*/ 0 w 9144000"/>
              <a:gd name="connsiteY0" fmla="*/ 27717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771775 h 5314950"/>
              <a:gd name="connsiteX0" fmla="*/ 0 w 9144000"/>
              <a:gd name="connsiteY0" fmla="*/ 2352675 h 5314950"/>
              <a:gd name="connsiteX1" fmla="*/ 9144000 w 9144000"/>
              <a:gd name="connsiteY1" fmla="*/ 0 h 5314950"/>
              <a:gd name="connsiteX2" fmla="*/ 9144000 w 9144000"/>
              <a:gd name="connsiteY2" fmla="*/ 5314950 h 5314950"/>
              <a:gd name="connsiteX3" fmla="*/ 0 w 9144000"/>
              <a:gd name="connsiteY3" fmla="*/ 5314950 h 5314950"/>
              <a:gd name="connsiteX4" fmla="*/ 0 w 9144000"/>
              <a:gd name="connsiteY4" fmla="*/ 2352675 h 53149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5314950">
                <a:moveTo>
                  <a:pt x="0" y="2352675"/>
                </a:moveTo>
                <a:lnTo>
                  <a:pt x="9144000" y="0"/>
                </a:lnTo>
                <a:lnTo>
                  <a:pt x="9144000" y="5314950"/>
                </a:lnTo>
                <a:lnTo>
                  <a:pt x="0" y="5314950"/>
                </a:lnTo>
                <a:lnTo>
                  <a:pt x="0" y="2352675"/>
                </a:lnTo>
                <a:close/>
              </a:path>
            </a:pathLst>
          </a:custGeom>
          <a:solidFill>
            <a:srgbClr val="A5AC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9" name="Rubrik 1"/>
          <p:cNvSpPr>
            <a:spLocks noGrp="1"/>
          </p:cNvSpPr>
          <p:nvPr>
            <p:ph type="ctrTitle"/>
          </p:nvPr>
        </p:nvSpPr>
        <p:spPr>
          <a:xfrm>
            <a:off x="784342" y="725700"/>
            <a:ext cx="7772400" cy="1408385"/>
          </a:xfrm>
        </p:spPr>
        <p:txBody>
          <a:bodyPr/>
          <a:lstStyle>
            <a:lvl1pPr>
              <a:defRPr sz="2600">
                <a:solidFill>
                  <a:srgbClr val="FFFFFF"/>
                </a:solidFill>
              </a:defRPr>
            </a:lvl1pPr>
          </a:lstStyle>
          <a:p>
            <a:r>
              <a:rPr lang="sv-SE"/>
              <a:t>Klicka här för att ändra format</a:t>
            </a:r>
            <a:endParaRPr lang="sv-SE" dirty="0"/>
          </a:p>
        </p:txBody>
      </p:sp>
      <p:pic>
        <p:nvPicPr>
          <p:cNvPr id="12" name="Bildobjekt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Tree>
    <p:extLst>
      <p:ext uri="{BB962C8B-B14F-4D97-AF65-F5344CB8AC3E}">
        <p14:creationId xmlns:p14="http://schemas.microsoft.com/office/powerpoint/2010/main" val="19739306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a:t>Klicka här för att ändra format</a:t>
            </a:r>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a:t>Klicka här för att ändra format på bakgrundstexten</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a:t>Klicka här för att ändra format</a:t>
            </a:r>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8" name="Platshållare för sidfot 7"/>
          <p:cNvSpPr>
            <a:spLocks noGrp="1"/>
          </p:cNvSpPr>
          <p:nvPr>
            <p:ph type="ftr" sz="quarter" idx="11"/>
          </p:nvPr>
        </p:nvSpPr>
        <p:spPr/>
        <p:txBody>
          <a:bodyPr/>
          <a:lstStyle/>
          <a:p>
            <a:endParaRPr lang="sv-SE"/>
          </a:p>
        </p:txBody>
      </p:sp>
      <p:sp>
        <p:nvSpPr>
          <p:cNvPr id="9" name="Platshållare för bildnummer 8"/>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datum 2"/>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4" name="Platshållare för sidfot 3"/>
          <p:cNvSpPr>
            <a:spLocks noGrp="1"/>
          </p:cNvSpPr>
          <p:nvPr>
            <p:ph type="ftr" sz="quarter" idx="11"/>
          </p:nvPr>
        </p:nvSpPr>
        <p:spPr/>
        <p:txBody>
          <a:bodyPr/>
          <a:lstStyle/>
          <a:p>
            <a:endParaRPr lang="sv-SE"/>
          </a:p>
        </p:txBody>
      </p:sp>
      <p:sp>
        <p:nvSpPr>
          <p:cNvPr id="5" name="Platshållare för bildnummer 4"/>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a:t>Klicka här för att ändra format</a:t>
            </a:r>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a:t>Klicka här för att ändra format</a:t>
            </a:r>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a:t>Klicka här för att ändra format på bakgrundstexten</a:t>
            </a:r>
          </a:p>
        </p:txBody>
      </p:sp>
      <p:sp>
        <p:nvSpPr>
          <p:cNvPr id="5" name="Platshållare för datum 4"/>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6" name="Platshållare för sidfot 5"/>
          <p:cNvSpPr>
            <a:spLocks noGrp="1"/>
          </p:cNvSpPr>
          <p:nvPr>
            <p:ph type="ftr" sz="quarter" idx="11"/>
          </p:nvPr>
        </p:nvSpPr>
        <p:spPr/>
        <p:txBody>
          <a:bodyPr/>
          <a:lstStyle/>
          <a:p>
            <a:endParaRPr lang="sv-SE"/>
          </a:p>
        </p:txBody>
      </p:sp>
      <p:sp>
        <p:nvSpPr>
          <p:cNvPr id="7" name="Platshållare för bildnummer 6"/>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3" name="Platshållare för lodrät text 2"/>
          <p:cNvSpPr>
            <a:spLocks noGrp="1"/>
          </p:cNvSpPr>
          <p:nvPr>
            <p:ph type="body" orient="vert" idx="1"/>
          </p:nvPr>
        </p:nvSpPr>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a:t>Klicka här för att ändra format</a:t>
            </a:r>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10"/>
          </p:nvPr>
        </p:nvSpPr>
        <p:spPr/>
        <p:txBody>
          <a:body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11"/>
          </p:nvPr>
        </p:nvSpPr>
        <p:spPr/>
        <p:txBody>
          <a:bodyPr/>
          <a:lstStyle/>
          <a:p>
            <a:endParaRPr lang="sv-SE"/>
          </a:p>
        </p:txBody>
      </p:sp>
      <p:sp>
        <p:nvSpPr>
          <p:cNvPr id="6" name="Platshållare för bildnummer 5"/>
          <p:cNvSpPr>
            <a:spLocks noGrp="1"/>
          </p:cNvSpPr>
          <p:nvPr>
            <p:ph type="sldNum" sz="quarter" idx="12"/>
          </p:nvPr>
        </p:nvSpPr>
        <p:spPr/>
        <p:txBody>
          <a:bodyPr/>
          <a:lstStyle/>
          <a:p>
            <a:fld id="{E9B7A58C-F0FD-4DE7-87E1-E25817697C89}" type="slidenum">
              <a:rPr lang="sv-SE" smtClean="0"/>
              <a:pPr/>
              <a:t>‹#›</a:t>
            </a:fld>
            <a:endParaRPr lang="sv-S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ubrik och punktlista – enstaka or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7"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622242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och punktlista – mening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00"/>
            <a:ext cx="6959600" cy="3708400"/>
          </a:xfrm>
        </p:spPr>
        <p:txBody>
          <a:bodyPr/>
          <a:lstStyle>
            <a:lvl1pPr>
              <a:spcBef>
                <a:spcPts val="0"/>
              </a:spcBef>
              <a:defRPr b="0"/>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1"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1140547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Rubrik och text">
    <p:spTree>
      <p:nvGrpSpPr>
        <p:cNvPr id="1" name=""/>
        <p:cNvGrpSpPr/>
        <p:nvPr/>
      </p:nvGrpSpPr>
      <p:grpSpPr>
        <a:xfrm>
          <a:off x="0" y="0"/>
          <a:ext cx="0" cy="0"/>
          <a:chOff x="0" y="0"/>
          <a:chExt cx="0" cy="0"/>
        </a:xfrm>
      </p:grpSpPr>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9" name="Platshållare för text 8"/>
          <p:cNvSpPr>
            <a:spLocks noGrp="1"/>
          </p:cNvSpPr>
          <p:nvPr>
            <p:ph type="body" sz="quarter" idx="13"/>
          </p:nvPr>
        </p:nvSpPr>
        <p:spPr>
          <a:xfrm>
            <a:off x="801688" y="2059200"/>
            <a:ext cx="6959600" cy="3708400"/>
          </a:xfrm>
        </p:spPr>
        <p:txBody>
          <a:bodyPr/>
          <a:lstStyle>
            <a:lvl1pPr marL="0" indent="0">
              <a:spcBef>
                <a:spcPts val="800"/>
              </a:spcBef>
              <a:spcAft>
                <a:spcPts val="0"/>
              </a:spcAft>
              <a:buFontTx/>
              <a:buNone/>
              <a:defRPr sz="2600"/>
            </a:lvl1pPr>
            <a:lvl2pPr marL="0" indent="0">
              <a:buFontTx/>
              <a:buNone/>
              <a:defRPr/>
            </a:lvl2pPr>
            <a:lvl3pPr marL="0" indent="0">
              <a:spcAft>
                <a:spcPts val="0"/>
              </a:spcAft>
              <a:buFontTx/>
              <a:buNone/>
              <a:defRPr sz="1900" b="1"/>
            </a:lvl3pPr>
            <a:lvl4pPr marL="0" indent="0">
              <a:spcAft>
                <a:spcPts val="0"/>
              </a:spcAft>
              <a:buFontTx/>
              <a:buNone/>
              <a:defRPr sz="1600"/>
            </a:lvl4pPr>
            <a:lvl5pPr marL="0" indent="0">
              <a:spcAft>
                <a:spcPts val="0"/>
              </a:spcAft>
              <a:buFontTx/>
              <a:buNone/>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
        <p:nvSpPr>
          <p:cNvPr id="7" name="Rubrik 6"/>
          <p:cNvSpPr>
            <a:spLocks noGrp="1"/>
          </p:cNvSpPr>
          <p:nvPr>
            <p:ph type="title"/>
          </p:nvPr>
        </p:nvSpPr>
        <p:spPr/>
        <p:txBody>
          <a:bodyPr/>
          <a:lstStyle/>
          <a:p>
            <a:r>
              <a:rPr lang="sv-SE"/>
              <a:t>Klicka här för att ändra format</a:t>
            </a:r>
          </a:p>
        </p:txBody>
      </p:sp>
    </p:spTree>
    <p:extLst>
      <p:ext uri="{BB962C8B-B14F-4D97-AF65-F5344CB8AC3E}">
        <p14:creationId xmlns:p14="http://schemas.microsoft.com/office/powerpoint/2010/main" val="10268468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ndast punktlista">
    <p:spTree>
      <p:nvGrpSpPr>
        <p:cNvPr id="1" name=""/>
        <p:cNvGrpSpPr/>
        <p:nvPr/>
      </p:nvGrpSpPr>
      <p:grpSpPr>
        <a:xfrm>
          <a:off x="0" y="0"/>
          <a:ext cx="0" cy="0"/>
          <a:chOff x="0" y="0"/>
          <a:chExt cx="0" cy="0"/>
        </a:xfrm>
      </p:grpSpPr>
      <p:sp>
        <p:nvSpPr>
          <p:cNvPr id="7" name="Rektangel 6"/>
          <p:cNvSpPr/>
          <p:nvPr userDrawn="1"/>
        </p:nvSpPr>
        <p:spPr>
          <a:xfrm>
            <a:off x="0" y="801504"/>
            <a:ext cx="9147600" cy="479284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1353267"/>
            <a:ext cx="6959600" cy="3708400"/>
          </a:xfrm>
        </p:spPr>
        <p:txBody>
          <a:bodyPr/>
          <a:lstStyle>
            <a:lvl1pPr marL="373063" indent="-373063">
              <a:spcBef>
                <a:spcPts val="1000"/>
              </a:spcBef>
              <a:buSzPct val="115000"/>
              <a:buFont typeface="Arial" pitchFamily="34" charset="0"/>
              <a:buChar char="•"/>
              <a:defRPr sz="2600">
                <a:solidFill>
                  <a:srgbClr val="D3BF96"/>
                </a:solidFill>
              </a:defRPr>
            </a:lvl1pPr>
            <a:lvl2pPr>
              <a:defRPr sz="2600">
                <a:solidFill>
                  <a:srgbClr val="D3BF96"/>
                </a:solidFill>
              </a:defRPr>
            </a:lvl2pPr>
            <a:lvl3pPr>
              <a:defRPr sz="1900">
                <a:solidFill>
                  <a:srgbClr val="D3BF96"/>
                </a:solidFill>
              </a:defRPr>
            </a:lvl3pPr>
            <a:lvl4pPr>
              <a:defRPr sz="1600">
                <a:solidFill>
                  <a:srgbClr val="D3BF96"/>
                </a:solidFill>
              </a:defRPr>
            </a:lvl4pPr>
            <a:lvl5pPr>
              <a:defRPr sz="1400">
                <a:solidFill>
                  <a:srgbClr val="D3BF96"/>
                </a:solidFill>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4141104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itatsida">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4355976" y="2060206"/>
            <a:ext cx="340531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10" name="Platshållare för text 9"/>
          <p:cNvSpPr>
            <a:spLocks noGrp="1"/>
          </p:cNvSpPr>
          <p:nvPr>
            <p:ph type="body" sz="quarter" idx="14"/>
          </p:nvPr>
        </p:nvSpPr>
        <p:spPr>
          <a:xfrm>
            <a:off x="0" y="2113906"/>
            <a:ext cx="4067175" cy="3455988"/>
          </a:xfrm>
          <a:solidFill>
            <a:schemeClr val="accent4"/>
          </a:solidFill>
          <a:ln>
            <a:noFill/>
          </a:ln>
        </p:spPr>
        <p:txBody>
          <a:bodyPr lIns="180000" tIns="180000" rIns="180000" bIns="180000" anchor="ctr" anchorCtr="1"/>
          <a:lstStyle>
            <a:lvl1pPr marL="0" indent="0" algn="ctr">
              <a:buNone/>
              <a:defRPr sz="3000" b="0" i="1">
                <a:solidFill>
                  <a:srgbClr val="D3BF96"/>
                </a:solidFill>
              </a:defRPr>
            </a:lvl1pPr>
            <a:lvl2pPr>
              <a:defRPr sz="3000" b="0" i="1">
                <a:solidFill>
                  <a:srgbClr val="E6C99B"/>
                </a:solidFill>
              </a:defRPr>
            </a:lvl2pPr>
            <a:lvl3pPr>
              <a:defRPr sz="3000" b="0" i="1">
                <a:solidFill>
                  <a:srgbClr val="E6C99B"/>
                </a:solidFill>
              </a:defRPr>
            </a:lvl3pPr>
            <a:lvl4pPr>
              <a:defRPr sz="3000" b="0" i="1">
                <a:solidFill>
                  <a:srgbClr val="E6C99B"/>
                </a:solidFill>
              </a:defRPr>
            </a:lvl4pPr>
            <a:lvl5pPr>
              <a:defRPr sz="3000" b="0" i="1">
                <a:solidFill>
                  <a:srgbClr val="E6C99B"/>
                </a:solidFill>
              </a:defRPr>
            </a:lvl5pPr>
          </a:lstStyle>
          <a:p>
            <a:pPr lvl="0"/>
            <a:r>
              <a:rPr lang="sv-SE"/>
              <a:t>Klicka här för att ändra format på bakgrundstexten</a:t>
            </a:r>
          </a:p>
        </p:txBody>
      </p:sp>
      <p:sp>
        <p:nvSpPr>
          <p:cNvPr id="9" name="textruta 8"/>
          <p:cNvSpPr txBox="1"/>
          <p:nvPr userDrawn="1"/>
        </p:nvSpPr>
        <p:spPr>
          <a:xfrm>
            <a:off x="9277349" y="2647950"/>
            <a:ext cx="1257302" cy="1015663"/>
          </a:xfrm>
          <a:prstGeom prst="rect">
            <a:avLst/>
          </a:prstGeom>
          <a:noFill/>
        </p:spPr>
        <p:txBody>
          <a:bodyPr wrap="square" rtlCol="0">
            <a:spAutoFit/>
          </a:bodyPr>
          <a:lstStyle/>
          <a:p>
            <a:pPr algn="l"/>
            <a:r>
              <a:rPr lang="sv-SE" sz="1000" b="1"/>
              <a:t>Punktlista nivå 1:</a:t>
            </a:r>
          </a:p>
          <a:p>
            <a:pPr algn="l"/>
            <a:r>
              <a:rPr lang="sv-SE" sz="1000"/>
              <a:t>Century Gothic,</a:t>
            </a:r>
            <a:br>
              <a:rPr lang="sv-SE" sz="1000"/>
            </a:br>
            <a:r>
              <a:rPr lang="sv-SE" sz="1000"/>
              <a:t>bold 19pt</a:t>
            </a:r>
          </a:p>
          <a:p>
            <a:pPr algn="l"/>
            <a:r>
              <a:rPr lang="sv-SE" sz="1000" b="1"/>
              <a:t>Nivå 2:</a:t>
            </a:r>
          </a:p>
          <a:p>
            <a:pPr algn="l"/>
            <a:r>
              <a:rPr lang="sv-SE" sz="1000"/>
              <a:t>Century Gothic normal 19pt</a:t>
            </a:r>
          </a:p>
        </p:txBody>
      </p:sp>
      <p:sp>
        <p:nvSpPr>
          <p:cNvPr id="11" name="textruta 10"/>
          <p:cNvSpPr txBox="1"/>
          <p:nvPr userDrawn="1"/>
        </p:nvSpPr>
        <p:spPr>
          <a:xfrm>
            <a:off x="-1333501" y="1209675"/>
            <a:ext cx="1257302" cy="553998"/>
          </a:xfrm>
          <a:prstGeom prst="rect">
            <a:avLst/>
          </a:prstGeom>
          <a:noFill/>
        </p:spPr>
        <p:txBody>
          <a:bodyPr wrap="square" rtlCol="0">
            <a:spAutoFit/>
          </a:bodyPr>
          <a:lstStyle/>
          <a:p>
            <a:pPr algn="r"/>
            <a:r>
              <a:rPr lang="sv-SE" sz="1000" b="1"/>
              <a:t>Rubrik:</a:t>
            </a:r>
          </a:p>
          <a:p>
            <a:pPr algn="r"/>
            <a:r>
              <a:rPr lang="sv-SE" sz="1000"/>
              <a:t>Century Gothic,</a:t>
            </a:r>
            <a:br>
              <a:rPr lang="sv-SE" sz="1000"/>
            </a:br>
            <a:r>
              <a:rPr lang="sv-SE" sz="1000"/>
              <a:t>bold 33pt</a:t>
            </a:r>
          </a:p>
        </p:txBody>
      </p:sp>
      <p:sp>
        <p:nvSpPr>
          <p:cNvPr id="13"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3063518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Rubrik, text och bi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a:t>Klicka här för att ändra format</a:t>
            </a:r>
            <a:endParaRPr lang="sv-SE" dirty="0"/>
          </a:p>
        </p:txBody>
      </p:sp>
      <p:sp>
        <p:nvSpPr>
          <p:cNvPr id="6" name="Platshållare för bildnummer 5"/>
          <p:cNvSpPr>
            <a:spLocks noGrp="1"/>
          </p:cNvSpPr>
          <p:nvPr>
            <p:ph type="sldNum" sz="quarter" idx="12"/>
          </p:nvPr>
        </p:nvSpPr>
        <p:spPr/>
        <p:txBody>
          <a:bodyPr/>
          <a:lstStyle/>
          <a:p>
            <a:fld id="{F3A1DABF-CD59-47A1-8187-10F3203EF599}" type="slidenum">
              <a:rPr lang="sv-SE" smtClean="0"/>
              <a:pPr/>
              <a:t>‹#›</a:t>
            </a:fld>
            <a:endParaRPr lang="sv-SE"/>
          </a:p>
        </p:txBody>
      </p:sp>
      <p:sp>
        <p:nvSpPr>
          <p:cNvPr id="8" name="Platshållare för innehåll 7"/>
          <p:cNvSpPr>
            <a:spLocks noGrp="1"/>
          </p:cNvSpPr>
          <p:nvPr>
            <p:ph sz="quarter" idx="13"/>
          </p:nvPr>
        </p:nvSpPr>
        <p:spPr>
          <a:xfrm>
            <a:off x="801688" y="2059269"/>
            <a:ext cx="3410272" cy="3708400"/>
          </a:xfrm>
        </p:spPr>
        <p:txBody>
          <a:bodyPr/>
          <a:lstStyle>
            <a:lvl1pPr>
              <a:spcBef>
                <a:spcPts val="800"/>
              </a:spcBef>
              <a:defRPr/>
            </a:lvl1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sv-SE" dirty="0"/>
          </a:p>
        </p:txBody>
      </p:sp>
      <p:sp>
        <p:nvSpPr>
          <p:cNvPr id="9" name="Platshållare för bild 8"/>
          <p:cNvSpPr>
            <a:spLocks noGrp="1"/>
          </p:cNvSpPr>
          <p:nvPr>
            <p:ph type="pic" sz="quarter" idx="14"/>
          </p:nvPr>
        </p:nvSpPr>
        <p:spPr>
          <a:xfrm>
            <a:off x="4325509" y="2128871"/>
            <a:ext cx="3299791" cy="3095625"/>
          </a:xfrm>
        </p:spPr>
        <p:txBody>
          <a:bodyPr/>
          <a:lstStyle>
            <a:lvl1pPr marL="0" indent="0">
              <a:buNone/>
              <a:defRPr b="0"/>
            </a:lvl1pPr>
          </a:lstStyle>
          <a:p>
            <a:r>
              <a:rPr lang="sv-SE"/>
              <a:t>Klicka på ikonen för att lägga till en bild</a:t>
            </a:r>
            <a:endParaRPr lang="sv-SE" dirty="0"/>
          </a:p>
        </p:txBody>
      </p:sp>
      <p:sp>
        <p:nvSpPr>
          <p:cNvPr id="12" name="Platshållare för text 11"/>
          <p:cNvSpPr>
            <a:spLocks noGrp="1"/>
          </p:cNvSpPr>
          <p:nvPr>
            <p:ph type="body" sz="quarter" idx="15"/>
          </p:nvPr>
        </p:nvSpPr>
        <p:spPr>
          <a:xfrm>
            <a:off x="4323723" y="5299364"/>
            <a:ext cx="3312220" cy="471487"/>
          </a:xfrm>
        </p:spPr>
        <p:txBody>
          <a:bodyPr/>
          <a:lstStyle>
            <a:lvl1pPr marL="0" indent="0">
              <a:spcBef>
                <a:spcPts val="0"/>
              </a:spcBef>
              <a:spcAft>
                <a:spcPts val="0"/>
              </a:spcAft>
              <a:buNone/>
              <a:defRPr sz="900" b="0" i="1"/>
            </a:lvl1pPr>
            <a:lvl2pPr marL="285750" indent="0">
              <a:buNone/>
              <a:defRPr sz="900"/>
            </a:lvl2pPr>
            <a:lvl3pPr marL="539750" indent="0">
              <a:buNone/>
              <a:defRPr sz="900"/>
            </a:lvl3pPr>
            <a:lvl4pPr marL="723900" indent="0">
              <a:buNone/>
              <a:defRPr sz="900"/>
            </a:lvl4pPr>
            <a:lvl5pPr marL="927100" indent="0">
              <a:buNone/>
              <a:defRPr sz="900"/>
            </a:lvl5pPr>
          </a:lstStyle>
          <a:p>
            <a:pPr lvl="0"/>
            <a:r>
              <a:rPr lang="sv-SE"/>
              <a:t>Klicka här för att ändra format på bakgrundstexten</a:t>
            </a:r>
          </a:p>
        </p:txBody>
      </p:sp>
      <p:sp>
        <p:nvSpPr>
          <p:cNvPr id="10"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25876894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emf"/><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8" name="Bildobjekt 7"/>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20800" y="6210000"/>
            <a:ext cx="1396800" cy="293233"/>
          </a:xfrm>
          <a:prstGeom prst="rect">
            <a:avLst/>
          </a:prstGeom>
        </p:spPr>
      </p:pic>
      <p:sp>
        <p:nvSpPr>
          <p:cNvPr id="2" name="Platshållare för rubrik 1"/>
          <p:cNvSpPr>
            <a:spLocks noGrp="1"/>
          </p:cNvSpPr>
          <p:nvPr>
            <p:ph type="title"/>
          </p:nvPr>
        </p:nvSpPr>
        <p:spPr>
          <a:xfrm>
            <a:off x="803844" y="686594"/>
            <a:ext cx="6951600" cy="1296144"/>
          </a:xfrm>
          <a:prstGeom prst="rect">
            <a:avLst/>
          </a:prstGeom>
        </p:spPr>
        <p:txBody>
          <a:bodyPr vert="horz" lIns="0" tIns="0" rIns="0" bIns="0" rtlCol="0" anchor="t" anchorCtr="0">
            <a:noAutofit/>
          </a:bodyPr>
          <a:lstStyle/>
          <a:p>
            <a:r>
              <a:rPr lang="sv-SE" dirty="0"/>
              <a:t>Klicka här för att ändra format</a:t>
            </a:r>
          </a:p>
        </p:txBody>
      </p:sp>
      <p:sp>
        <p:nvSpPr>
          <p:cNvPr id="3" name="Platshållare för text 2"/>
          <p:cNvSpPr>
            <a:spLocks noGrp="1"/>
          </p:cNvSpPr>
          <p:nvPr>
            <p:ph type="body" idx="1"/>
          </p:nvPr>
        </p:nvSpPr>
        <p:spPr>
          <a:xfrm>
            <a:off x="801688" y="2057400"/>
            <a:ext cx="6951364" cy="3695131"/>
          </a:xfrm>
          <a:prstGeom prst="rect">
            <a:avLst/>
          </a:prstGeom>
        </p:spPr>
        <p:txBody>
          <a:bodyPr vert="horz" lIns="0" tIns="0" rIns="0" bIns="0" rtlCol="0" anchor="t" anchorCtr="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6" name="Platshållare för bildnummer 5"/>
          <p:cNvSpPr>
            <a:spLocks noGrp="1"/>
          </p:cNvSpPr>
          <p:nvPr>
            <p:ph type="sldNum" sz="quarter" idx="4"/>
          </p:nvPr>
        </p:nvSpPr>
        <p:spPr>
          <a:xfrm>
            <a:off x="8408988" y="6295894"/>
            <a:ext cx="432544" cy="267235"/>
          </a:xfrm>
          <a:prstGeom prst="rect">
            <a:avLst/>
          </a:prstGeom>
        </p:spPr>
        <p:txBody>
          <a:bodyPr vert="horz" lIns="0" tIns="0" rIns="0" bIns="0" rtlCol="0" anchor="ctr"/>
          <a:lstStyle>
            <a:lvl1pPr algn="r">
              <a:defRPr sz="900">
                <a:solidFill>
                  <a:schemeClr val="accent4"/>
                </a:solidFill>
              </a:defRPr>
            </a:lvl1pPr>
          </a:lstStyle>
          <a:p>
            <a:fld id="{F3A1DABF-CD59-47A1-8187-10F3203EF599}" type="slidenum">
              <a:rPr lang="sv-SE" smtClean="0"/>
              <a:pPr/>
              <a:t>‹#›</a:t>
            </a:fld>
            <a:endParaRPr lang="sv-SE"/>
          </a:p>
        </p:txBody>
      </p:sp>
      <p:sp>
        <p:nvSpPr>
          <p:cNvPr id="25" name="Platshållare för sidfot 4"/>
          <p:cNvSpPr>
            <a:spLocks noGrp="1"/>
          </p:cNvSpPr>
          <p:nvPr>
            <p:ph type="ftr" sz="quarter" idx="3"/>
          </p:nvPr>
        </p:nvSpPr>
        <p:spPr>
          <a:xfrm>
            <a:off x="2709081" y="6295894"/>
            <a:ext cx="4054705" cy="267235"/>
          </a:xfrm>
          <a:prstGeom prst="rect">
            <a:avLst/>
          </a:prstGeom>
        </p:spPr>
        <p:txBody>
          <a:bodyPr vert="horz" lIns="0" tIns="0" rIns="0" bIns="0" rtlCol="0" anchor="ctr"/>
          <a:lstStyle>
            <a:lvl1pPr algn="l">
              <a:defRPr sz="900">
                <a:solidFill>
                  <a:schemeClr val="accent4"/>
                </a:solidFill>
              </a:defRPr>
            </a:lvl1pPr>
          </a:lstStyle>
          <a:p>
            <a:r>
              <a:rPr lang="sv-SE" dirty="0"/>
              <a:t>Källa: Socialstyrelsen, Vad tycker de äldre om äldreomsorgen? 2015</a:t>
            </a:r>
          </a:p>
        </p:txBody>
      </p:sp>
    </p:spTree>
    <p:extLst>
      <p:ext uri="{BB962C8B-B14F-4D97-AF65-F5344CB8AC3E}">
        <p14:creationId xmlns:p14="http://schemas.microsoft.com/office/powerpoint/2010/main" val="4064309307"/>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99" r:id="rId3"/>
    <p:sldLayoutId id="2147483650" r:id="rId4"/>
    <p:sldLayoutId id="2147483665" r:id="rId5"/>
    <p:sldLayoutId id="2147483661" r:id="rId6"/>
    <p:sldLayoutId id="2147483662" r:id="rId7"/>
    <p:sldLayoutId id="2147483663" r:id="rId8"/>
    <p:sldLayoutId id="2147483664" r:id="rId9"/>
    <p:sldLayoutId id="2147483670" r:id="rId10"/>
    <p:sldLayoutId id="2147483654" r:id="rId11"/>
    <p:sldLayoutId id="2147483666" r:id="rId12"/>
    <p:sldLayoutId id="2147483669" r:id="rId13"/>
    <p:sldLayoutId id="2147483667" r:id="rId14"/>
    <p:sldLayoutId id="2147483668" r:id="rId15"/>
    <p:sldLayoutId id="2147483655" r:id="rId16"/>
    <p:sldLayoutId id="2147483698" r:id="rId17"/>
  </p:sldLayoutIdLst>
  <p:hf hdr="0" dt="0"/>
  <p:txStyles>
    <p:titleStyle>
      <a:lvl1pPr algn="l" defTabSz="914400" rtl="0" eaLnBrk="1" latinLnBrk="0" hangingPunct="1">
        <a:spcBef>
          <a:spcPct val="0"/>
        </a:spcBef>
        <a:buNone/>
        <a:defRPr sz="3300" b="1" kern="1200">
          <a:solidFill>
            <a:schemeClr val="accent4"/>
          </a:solidFill>
          <a:latin typeface="+mj-lt"/>
          <a:ea typeface="+mj-ea"/>
          <a:cs typeface="+mj-cs"/>
        </a:defRPr>
      </a:lvl1pPr>
    </p:titleStyle>
    <p:bodyStyle>
      <a:lvl1pPr marL="271463" indent="-271463" algn="l" defTabSz="914400" rtl="0" eaLnBrk="1" latinLnBrk="0" hangingPunct="1">
        <a:spcBef>
          <a:spcPts val="1900"/>
        </a:spcBef>
        <a:spcAft>
          <a:spcPts val="800"/>
        </a:spcAft>
        <a:buSzPct val="115000"/>
        <a:buFont typeface="Century Gothic" pitchFamily="34" charset="0"/>
        <a:buChar char="•"/>
        <a:defRPr sz="1900" b="1" kern="1200">
          <a:solidFill>
            <a:schemeClr val="accent4"/>
          </a:solidFill>
          <a:latin typeface="+mn-lt"/>
          <a:ea typeface="+mn-ea"/>
          <a:cs typeface="+mn-cs"/>
        </a:defRPr>
      </a:lvl1pPr>
      <a:lvl2pPr marL="520700" indent="-234950" algn="l" defTabSz="914400" rtl="0" eaLnBrk="1" latinLnBrk="0" hangingPunct="1">
        <a:spcBef>
          <a:spcPts val="0"/>
        </a:spcBef>
        <a:spcAft>
          <a:spcPts val="800"/>
        </a:spcAft>
        <a:buFont typeface="Arial" pitchFamily="34" charset="0"/>
        <a:buChar char="–"/>
        <a:defRPr sz="1900" b="0" kern="1200">
          <a:solidFill>
            <a:schemeClr val="accent4"/>
          </a:solidFill>
          <a:latin typeface="+mn-lt"/>
          <a:ea typeface="+mn-ea"/>
          <a:cs typeface="+mn-cs"/>
        </a:defRPr>
      </a:lvl2pPr>
      <a:lvl3pPr marL="711200" indent="-171450" algn="l" defTabSz="914400" rtl="0" eaLnBrk="1" latinLnBrk="0" hangingPunct="1">
        <a:spcBef>
          <a:spcPts val="0"/>
        </a:spcBef>
        <a:spcAft>
          <a:spcPts val="800"/>
        </a:spcAft>
        <a:buFont typeface="Arial" pitchFamily="34" charset="0"/>
        <a:buChar char="•"/>
        <a:defRPr sz="1600" b="0" kern="1200">
          <a:solidFill>
            <a:schemeClr val="accent4"/>
          </a:solidFill>
          <a:latin typeface="+mn-lt"/>
          <a:ea typeface="+mn-ea"/>
          <a:cs typeface="+mn-cs"/>
        </a:defRPr>
      </a:lvl3pPr>
      <a:lvl4pPr marL="920750" indent="-196850" algn="l" defTabSz="914400" rtl="0" eaLnBrk="1" latinLnBrk="0" hangingPunct="1">
        <a:spcBef>
          <a:spcPts val="0"/>
        </a:spcBef>
        <a:spcAft>
          <a:spcPts val="800"/>
        </a:spcAft>
        <a:buFont typeface="Arial" pitchFamily="34" charset="0"/>
        <a:buChar char="–"/>
        <a:defRPr sz="1400" b="0" kern="1200">
          <a:solidFill>
            <a:schemeClr val="accent4"/>
          </a:solidFill>
          <a:latin typeface="+mn-lt"/>
          <a:ea typeface="+mn-ea"/>
          <a:cs typeface="+mn-cs"/>
        </a:defRPr>
      </a:lvl4pPr>
      <a:lvl5pPr marL="1073150" indent="-146050" algn="l" defTabSz="914400" rtl="0" eaLnBrk="1" latinLnBrk="0" hangingPunct="1">
        <a:spcBef>
          <a:spcPts val="0"/>
        </a:spcBef>
        <a:spcAft>
          <a:spcPts val="800"/>
        </a:spcAft>
        <a:buFont typeface="Arial" pitchFamily="34" charset="0"/>
        <a:buChar char="•"/>
        <a:defRPr sz="1200" b="0" kern="1200">
          <a:solidFill>
            <a:schemeClr val="accent4"/>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9AF5A95-32EF-409C-BEAF-83729D5D1023}"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CFB06B-3A26-4115-B288-AC5501425D00}"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a:t>Klicka här för att ändra format</a:t>
            </a:r>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6F07529-4EE2-448E-B89F-CD1EA5854F3A}" type="datetimeFigureOut">
              <a:rPr lang="sv-SE" smtClean="0"/>
              <a:pPr/>
              <a:t>2017-09-12</a:t>
            </a:fld>
            <a:endParaRPr lang="sv-SE"/>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9B7A58C-F0FD-4DE7-87E1-E25817697C89}" type="slidenum">
              <a:rPr lang="sv-SE" smtClean="0"/>
              <a:pPr/>
              <a:t>‹#›</a:t>
            </a:fld>
            <a:endParaRPr lang="sv-SE"/>
          </a:p>
        </p:txBody>
      </p:sp>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hyperlink" Target="http://www.socialstyrelsen.se/aldreundersokning" TargetMode="Externa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ubrik 6"/>
          <p:cNvSpPr>
            <a:spLocks noGrp="1"/>
          </p:cNvSpPr>
          <p:nvPr>
            <p:ph type="ctrTitle"/>
          </p:nvPr>
        </p:nvSpPr>
        <p:spPr/>
        <p:txBody>
          <a:bodyPr/>
          <a:lstStyle/>
          <a:p>
            <a:r>
              <a:rPr lang="sv-SE" dirty="0"/>
              <a:t>Så tycker de äldre om äldreomsorgen 2017</a:t>
            </a:r>
            <a:br>
              <a:rPr lang="sv-SE" dirty="0"/>
            </a:br>
            <a:br>
              <a:rPr lang="sv-SE" dirty="0"/>
            </a:br>
            <a:endParaRPr lang="sv-SE" dirty="0"/>
          </a:p>
        </p:txBody>
      </p:sp>
      <p:sp>
        <p:nvSpPr>
          <p:cNvPr id="8" name="Underrubrik 7"/>
          <p:cNvSpPr>
            <a:spLocks noGrp="1"/>
          </p:cNvSpPr>
          <p:nvPr>
            <p:ph type="subTitle" idx="1"/>
          </p:nvPr>
        </p:nvSpPr>
        <p:spPr>
          <a:xfrm>
            <a:off x="801688" y="4266501"/>
            <a:ext cx="5858518" cy="810466"/>
          </a:xfrm>
        </p:spPr>
        <p:txBody>
          <a:bodyPr>
            <a:normAutofit/>
          </a:bodyPr>
          <a:lstStyle/>
          <a:p>
            <a:r>
              <a:rPr lang="sv-SE"/>
              <a:t>Resultat för Nacka_Nacka Seniorcenter Sofiero (minst 7 svarande)</a:t>
            </a:r>
          </a:p>
          <a:p>
            <a:r>
              <a:rPr lang="sv-SE"/>
              <a:t>Särskilt boende</a:t>
            </a:r>
            <a:endParaRPr lang="sv-SE" dirty="0"/>
          </a:p>
        </p:txBody>
      </p:sp>
      <p:pic>
        <p:nvPicPr>
          <p:cNvPr id="5" name="Platshållare för bild 4"/>
          <p:cNvPicPr>
            <a:picLocks noGrp="1" noChangeAspect="1"/>
          </p:cNvPicPr>
          <p:nvPr>
            <p:ph type="pic" sz="quarter" idx="13"/>
          </p:nvPr>
        </p:nvPicPr>
        <p:blipFill rotWithShape="1">
          <a:blip r:embed="rId3">
            <a:extLst>
              <a:ext uri="{28A0092B-C50C-407E-A947-70E740481C1C}">
                <a14:useLocalDpi xmlns:a14="http://schemas.microsoft.com/office/drawing/2010/main" val="0"/>
              </a:ext>
            </a:extLst>
          </a:blip>
          <a:srcRect t="17774" b="48750"/>
          <a:stretch/>
        </p:blipFill>
        <p:spPr>
          <a:xfrm>
            <a:off x="0" y="4173579"/>
            <a:ext cx="9147600" cy="2684421"/>
          </a:xfrm>
        </p:spPr>
      </p:pic>
    </p:spTree>
    <p:extLst>
      <p:ext uri="{BB962C8B-B14F-4D97-AF65-F5344CB8AC3E}">
        <p14:creationId xmlns:p14="http://schemas.microsoft.com/office/powerpoint/2010/main" val="32486067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5" y="687600"/>
            <a:ext cx="8074895" cy="1296144"/>
          </a:xfrm>
        </p:spPr>
        <p:txBody>
          <a:bodyPr/>
          <a:lstStyle/>
          <a:p>
            <a:r>
              <a:rPr lang="sv-SE" dirty="0"/>
              <a:t>De fem frågor där andelen positiva svar är lägst</a:t>
            </a:r>
            <a:endParaRPr lang="sv-SE" spc="-50" dirty="0"/>
          </a:p>
        </p:txBody>
      </p:sp>
      <p:graphicFrame>
        <p:nvGraphicFramePr>
          <p:cNvPr id="7" name="Diagram 7"/>
          <p:cNvGraphicFramePr>
            <a:graphicFrameLocks/>
          </p:cNvGraphicFramePr>
          <p:nvPr>
            <p:extLst>
              <p:ext uri="{D42A27DB-BD31-4B8C-83A1-F6EECF244321}">
                <p14:modId xmlns:p14="http://schemas.microsoft.com/office/powerpoint/2010/main" val="3986673873"/>
              </p:ext>
            </p:extLst>
          </p:nvPr>
        </p:nvGraphicFramePr>
        <p:xfrm>
          <a:off x="807188" y="2173029"/>
          <a:ext cx="6954100"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10</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264966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11</a:t>
            </a:fld>
            <a:endParaRPr lang="sv-SE"/>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72737" cy="1296144"/>
          </a:xfrm>
        </p:spPr>
        <p:txBody>
          <a:bodyPr/>
          <a:lstStyle/>
          <a:p>
            <a:r>
              <a:rPr lang="sv-SE" spc="-30" dirty="0"/>
              <a:t>Hur nöjd eller missnöjd är du sammantaget </a:t>
            </a:r>
            <a:r>
              <a:rPr lang="sv-SE" dirty="0"/>
              <a:t>med ditt äldreboende?</a:t>
            </a:r>
          </a:p>
        </p:txBody>
      </p:sp>
      <p:graphicFrame>
        <p:nvGraphicFramePr>
          <p:cNvPr id="7" name="Diagram 8"/>
          <p:cNvGraphicFramePr>
            <a:graphicFrameLocks/>
          </p:cNvGraphicFramePr>
          <p:nvPr>
            <p:extLst>
              <p:ext uri="{D42A27DB-BD31-4B8C-83A1-F6EECF244321}">
                <p14:modId xmlns:p14="http://schemas.microsoft.com/office/powerpoint/2010/main" val="1563795849"/>
              </p:ext>
            </p:extLst>
          </p:nvPr>
        </p:nvGraphicFramePr>
        <p:xfrm>
          <a:off x="2006221" y="2128837"/>
          <a:ext cx="5117910" cy="35321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Samtliga frågor med referensvärden </a:t>
            </a:r>
            <a:br>
              <a:rPr lang="sv-SE" dirty="0"/>
            </a:br>
            <a:endParaRPr lang="sv-SE" dirty="0"/>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4426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3843" y="686594"/>
            <a:ext cx="7698711" cy="1296144"/>
          </a:xfrm>
        </p:spPr>
        <p:txBody>
          <a:bodyPr/>
          <a:lstStyle/>
          <a:p>
            <a:r>
              <a:rPr lang="sv-SE" dirty="0"/>
              <a:t>Andel positiva svar inom området boendemiljö</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13</a:t>
            </a:fld>
            <a:endParaRPr lang="sv-SE"/>
          </a:p>
        </p:txBody>
      </p:sp>
      <p:sp>
        <p:nvSpPr>
          <p:cNvPr id="7" name="Platshållare för sidfot 6"/>
          <p:cNvSpPr>
            <a:spLocks noGrp="1"/>
          </p:cNvSpPr>
          <p:nvPr>
            <p:ph type="ftr" sz="quarter" idx="3"/>
          </p:nvPr>
        </p:nvSpPr>
        <p:spPr/>
        <p:txBody>
          <a:bodyPr/>
          <a:lstStyle/>
          <a:p>
            <a:r>
              <a:rPr lang="sv-SE" dirty="0"/>
              <a:t>Källa: Socialstyrelsen, Vad tycker de äldre om äldreomsorgen? 2017</a:t>
            </a:r>
          </a:p>
        </p:txBody>
      </p:sp>
      <p:graphicFrame>
        <p:nvGraphicFramePr>
          <p:cNvPr id="9" name="Diagram 10"/>
          <p:cNvGraphicFramePr>
            <a:graphicFrameLocks/>
          </p:cNvGraphicFramePr>
          <p:nvPr>
            <p:extLst>
              <p:ext uri="{D42A27DB-BD31-4B8C-83A1-F6EECF244321}">
                <p14:modId xmlns:p14="http://schemas.microsoft.com/office/powerpoint/2010/main" val="3515572330"/>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848840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1"/>
          <p:cNvGraphicFramePr>
            <a:graphicFrameLocks noGrp="1"/>
          </p:cNvGraphicFramePr>
          <p:nvPr>
            <p:ph sz="quarter" idx="13"/>
            <p:extLst>
              <p:ext uri="{D42A27DB-BD31-4B8C-83A1-F6EECF244321}">
                <p14:modId xmlns:p14="http://schemas.microsoft.com/office/powerpoint/2010/main" val="3112238873"/>
              </p:ext>
            </p:extLst>
          </p:nvPr>
        </p:nvGraphicFramePr>
        <p:xfrm>
          <a:off x="819509" y="1992702"/>
          <a:ext cx="6918385"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a:xfrm>
            <a:off x="803843" y="686594"/>
            <a:ext cx="7698711" cy="1296144"/>
          </a:xfrm>
        </p:spPr>
        <p:txBody>
          <a:bodyPr/>
          <a:lstStyle/>
          <a:p>
            <a:r>
              <a:rPr lang="sv-SE" dirty="0"/>
              <a:t>Andel positiva svar inom området mat och måltidsmiljö</a:t>
            </a:r>
          </a:p>
        </p:txBody>
      </p:sp>
      <p:sp>
        <p:nvSpPr>
          <p:cNvPr id="10" name="textruta 1"/>
          <p:cNvSpPr txBox="1"/>
          <p:nvPr/>
        </p:nvSpPr>
        <p:spPr>
          <a:xfrm>
            <a:off x="962160" y="2438787"/>
            <a:ext cx="2712694" cy="253916"/>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brukar maten smaka?</a:t>
            </a:r>
          </a:p>
        </p:txBody>
      </p:sp>
      <p:sp>
        <p:nvSpPr>
          <p:cNvPr id="11" name="textruta 1"/>
          <p:cNvSpPr txBox="1"/>
          <p:nvPr/>
        </p:nvSpPr>
        <p:spPr>
          <a:xfrm>
            <a:off x="962158" y="3829650"/>
            <a:ext cx="2678189"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Upplever du att måltiderna på ditt äldreboende är en trevlig stund på </a:t>
            </a:r>
          </a:p>
          <a:p>
            <a:r>
              <a:rPr lang="sv-SE" sz="1050" dirty="0"/>
              <a:t>dagen?</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14</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3073154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Diagram 12"/>
          <p:cNvGraphicFramePr>
            <a:graphicFrameLocks noGrp="1"/>
          </p:cNvGraphicFramePr>
          <p:nvPr>
            <p:ph sz="quarter" idx="13"/>
            <p:extLst>
              <p:ext uri="{D42A27DB-BD31-4B8C-83A1-F6EECF244321}">
                <p14:modId xmlns:p14="http://schemas.microsoft.com/office/powerpoint/2010/main" val="2248807826"/>
              </p:ext>
            </p:extLst>
          </p:nvPr>
        </p:nvGraphicFramePr>
        <p:xfrm>
          <a:off x="819509"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hjälpens utförande</a:t>
            </a:r>
          </a:p>
        </p:txBody>
      </p:sp>
      <p:sp>
        <p:nvSpPr>
          <p:cNvPr id="9" name="textruta 1"/>
          <p:cNvSpPr txBox="1"/>
          <p:nvPr/>
        </p:nvSpPr>
        <p:spPr>
          <a:xfrm>
            <a:off x="969611" y="2364029"/>
            <a:ext cx="2731122" cy="415489"/>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ha tillräckligt med tid </a:t>
            </a:r>
          </a:p>
          <a:p>
            <a:r>
              <a:rPr lang="sv-SE" sz="1050" dirty="0"/>
              <a:t>för att kunna utföra sitt arbete hos dig?</a:t>
            </a:r>
          </a:p>
        </p:txBody>
      </p:sp>
      <p:sp>
        <p:nvSpPr>
          <p:cNvPr id="11" name="textruta 1"/>
          <p:cNvSpPr txBox="1"/>
          <p:nvPr/>
        </p:nvSpPr>
        <p:spPr>
          <a:xfrm>
            <a:off x="974785" y="3300368"/>
            <a:ext cx="2717322" cy="738664"/>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meddela dig i förväg om tillfälliga förändringar? T.ex. byte av personal, ändringar av olika aktiviteter etc.</a:t>
            </a:r>
          </a:p>
        </p:txBody>
      </p:sp>
      <p:sp>
        <p:nvSpPr>
          <p:cNvPr id="12" name="textruta 1"/>
          <p:cNvSpPr txBox="1"/>
          <p:nvPr/>
        </p:nvSpPr>
        <p:spPr>
          <a:xfrm>
            <a:off x="977039" y="4227207"/>
            <a:ext cx="2715067"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du kunna påverka vid vilka tider </a:t>
            </a:r>
          </a:p>
          <a:p>
            <a:r>
              <a:rPr lang="sv-SE" sz="1050" dirty="0"/>
              <a:t>du får hjälp? T.ex. tid för att </a:t>
            </a:r>
          </a:p>
          <a:p>
            <a:r>
              <a:rPr lang="sv-SE" sz="1050" dirty="0"/>
              <a:t>duscha/bada, gå och lägga dig etc.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15</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944025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3"/>
          <p:cNvGraphicFramePr>
            <a:graphicFrameLocks noGrp="1"/>
          </p:cNvGraphicFramePr>
          <p:nvPr>
            <p:ph sz="quarter" idx="13"/>
            <p:extLst>
              <p:ext uri="{D42A27DB-BD31-4B8C-83A1-F6EECF244321}">
                <p14:modId xmlns:p14="http://schemas.microsoft.com/office/powerpoint/2010/main" val="789112707"/>
              </p:ext>
            </p:extLst>
          </p:nvPr>
        </p:nvGraphicFramePr>
        <p:xfrm>
          <a:off x="819301" y="1989256"/>
          <a:ext cx="6918593" cy="3747309"/>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bemötande</a:t>
            </a:r>
          </a:p>
        </p:txBody>
      </p:sp>
      <p:sp>
        <p:nvSpPr>
          <p:cNvPr id="7" name="textruta 1"/>
          <p:cNvSpPr txBox="1"/>
          <p:nvPr/>
        </p:nvSpPr>
        <p:spPr>
          <a:xfrm>
            <a:off x="973413" y="2442388"/>
            <a:ext cx="271869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bemöta dig på ett </a:t>
            </a:r>
          </a:p>
          <a:p>
            <a:r>
              <a:rPr lang="sv-SE" sz="1050" dirty="0"/>
              <a:t>bra sätt?</a:t>
            </a:r>
          </a:p>
        </p:txBody>
      </p:sp>
      <p:sp>
        <p:nvSpPr>
          <p:cNvPr id="10" name="textruta 1"/>
          <p:cNvSpPr txBox="1"/>
          <p:nvPr/>
        </p:nvSpPr>
        <p:spPr>
          <a:xfrm>
            <a:off x="969565" y="3840680"/>
            <a:ext cx="2731168"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Brukar personalen ta hänsyn till dina </a:t>
            </a:r>
          </a:p>
          <a:p>
            <a:r>
              <a:rPr lang="sv-SE" sz="1050" dirty="0"/>
              <a:t>åsikter och önskemål om hur hjälpen </a:t>
            </a:r>
          </a:p>
          <a:p>
            <a:r>
              <a:rPr lang="sv-SE" sz="1050" dirty="0"/>
              <a:t>ska utföras?</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16</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40078128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4"/>
          <p:cNvGraphicFramePr>
            <a:graphicFrameLocks noGrp="1"/>
          </p:cNvGraphicFramePr>
          <p:nvPr>
            <p:ph sz="quarter" idx="13"/>
            <p:extLst>
              <p:ext uri="{D42A27DB-BD31-4B8C-83A1-F6EECF244321}">
                <p14:modId xmlns:p14="http://schemas.microsoft.com/office/powerpoint/2010/main" val="905120977"/>
              </p:ext>
            </p:extLst>
          </p:nvPr>
        </p:nvGraphicFramePr>
        <p:xfrm>
          <a:off x="819509" y="1993900"/>
          <a:ext cx="6918386"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trygghet</a:t>
            </a:r>
          </a:p>
        </p:txBody>
      </p:sp>
      <p:sp>
        <p:nvSpPr>
          <p:cNvPr id="7" name="textruta 1"/>
          <p:cNvSpPr txBox="1"/>
          <p:nvPr/>
        </p:nvSpPr>
        <p:spPr>
          <a:xfrm>
            <a:off x="959291" y="2448418"/>
            <a:ext cx="2689684"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tryggt eller otryggt känns det att bo på ditt äldreboende?</a:t>
            </a:r>
          </a:p>
        </p:txBody>
      </p:sp>
      <p:sp>
        <p:nvSpPr>
          <p:cNvPr id="9" name="textruta 1"/>
          <p:cNvSpPr txBox="1"/>
          <p:nvPr/>
        </p:nvSpPr>
        <p:spPr>
          <a:xfrm>
            <a:off x="957220" y="3829779"/>
            <a:ext cx="268312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Känner du förtroende för personalen </a:t>
            </a:r>
          </a:p>
          <a:p>
            <a:r>
              <a:rPr lang="sv-SE" sz="1050" dirty="0"/>
              <a:t>på ditt äldreboende?</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17</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37573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5"/>
          <p:cNvGraphicFramePr>
            <a:graphicFrameLocks noGrp="1"/>
          </p:cNvGraphicFramePr>
          <p:nvPr>
            <p:ph sz="quarter" idx="13"/>
            <p:extLst>
              <p:ext uri="{D42A27DB-BD31-4B8C-83A1-F6EECF244321}">
                <p14:modId xmlns:p14="http://schemas.microsoft.com/office/powerpoint/2010/main" val="2514746549"/>
              </p:ext>
            </p:extLst>
          </p:nvPr>
        </p:nvGraphicFramePr>
        <p:xfrm>
          <a:off x="819509" y="1993900"/>
          <a:ext cx="6909759"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sociala aktiviteter</a:t>
            </a:r>
          </a:p>
        </p:txBody>
      </p:sp>
      <p:sp>
        <p:nvSpPr>
          <p:cNvPr id="7" name="textruta 1"/>
          <p:cNvSpPr txBox="1"/>
          <p:nvPr/>
        </p:nvSpPr>
        <p:spPr>
          <a:xfrm>
            <a:off x="965537" y="2383874"/>
            <a:ext cx="2743821"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med de aktiviteter som erbjuds på ditt äldreboende?</a:t>
            </a:r>
          </a:p>
        </p:txBody>
      </p:sp>
      <p:sp>
        <p:nvSpPr>
          <p:cNvPr id="9" name="textruta 1"/>
          <p:cNvSpPr txBox="1"/>
          <p:nvPr/>
        </p:nvSpPr>
        <p:spPr>
          <a:xfrm>
            <a:off x="965538" y="3290846"/>
            <a:ext cx="2674810"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Är möjligheterna att komma utomhus </a:t>
            </a:r>
          </a:p>
          <a:p>
            <a:r>
              <a:rPr lang="sv-SE" sz="1050" dirty="0"/>
              <a:t>bra eller dåliga? </a:t>
            </a:r>
          </a:p>
        </p:txBody>
      </p:sp>
      <p:sp>
        <p:nvSpPr>
          <p:cNvPr id="10" name="textruta 1"/>
          <p:cNvSpPr txBox="1"/>
          <p:nvPr/>
        </p:nvSpPr>
        <p:spPr>
          <a:xfrm>
            <a:off x="965537" y="4229259"/>
            <a:ext cx="2692063"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Händer det att du besväras av </a:t>
            </a:r>
          </a:p>
          <a:p>
            <a:r>
              <a:rPr lang="sv-SE" sz="1050" dirty="0"/>
              <a:t>ensamhet? </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18</a:t>
            </a:fld>
            <a:endParaRPr lang="sv-SE"/>
          </a:p>
        </p:txBody>
      </p:sp>
      <p:sp>
        <p:nvSpPr>
          <p:cNvPr id="11" name="Platshållare för sidfot 10"/>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19723890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Diagram 16"/>
          <p:cNvGraphicFramePr>
            <a:graphicFrameLocks noGrp="1"/>
          </p:cNvGraphicFramePr>
          <p:nvPr>
            <p:ph sz="quarter" idx="13"/>
            <p:extLst>
              <p:ext uri="{D42A27DB-BD31-4B8C-83A1-F6EECF244321}">
                <p14:modId xmlns:p14="http://schemas.microsoft.com/office/powerpoint/2010/main" val="449324930"/>
              </p:ext>
            </p:extLst>
          </p:nvPr>
        </p:nvGraphicFramePr>
        <p:xfrm>
          <a:off x="819508" y="1993900"/>
          <a:ext cx="6918385" cy="3742666"/>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tillgänglighet</a:t>
            </a:r>
          </a:p>
        </p:txBody>
      </p:sp>
      <p:sp>
        <p:nvSpPr>
          <p:cNvPr id="7" name="textruta 1"/>
          <p:cNvSpPr txBox="1"/>
          <p:nvPr/>
        </p:nvSpPr>
        <p:spPr>
          <a:xfrm>
            <a:off x="964210" y="2382776"/>
            <a:ext cx="2745148"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sjuksköterska vid behov? </a:t>
            </a:r>
          </a:p>
        </p:txBody>
      </p:sp>
      <p:sp>
        <p:nvSpPr>
          <p:cNvPr id="10" name="textruta 1"/>
          <p:cNvSpPr txBox="1"/>
          <p:nvPr/>
        </p:nvSpPr>
        <p:spPr>
          <a:xfrm>
            <a:off x="966484" y="3284592"/>
            <a:ext cx="2665237"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träffa </a:t>
            </a:r>
          </a:p>
          <a:p>
            <a:r>
              <a:rPr lang="sv-SE" sz="1050" dirty="0"/>
              <a:t>läkare vid behov? </a:t>
            </a:r>
          </a:p>
        </p:txBody>
      </p:sp>
      <p:sp>
        <p:nvSpPr>
          <p:cNvPr id="11" name="textruta 1"/>
          <p:cNvSpPr txBox="1"/>
          <p:nvPr/>
        </p:nvSpPr>
        <p:spPr>
          <a:xfrm>
            <a:off x="968557" y="4232508"/>
            <a:ext cx="2732175"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lätt eller svårt är det att få kontakt </a:t>
            </a:r>
          </a:p>
          <a:p>
            <a:r>
              <a:rPr lang="sv-SE" sz="1050" dirty="0"/>
              <a:t>med personalen på ditt äldreboende, </a:t>
            </a:r>
          </a:p>
          <a:p>
            <a:r>
              <a:rPr lang="sv-SE" sz="1050" dirty="0"/>
              <a:t>vid behov?</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19</a:t>
            </a:fld>
            <a:endParaRPr lang="sv-SE"/>
          </a:p>
        </p:txBody>
      </p:sp>
      <p:sp>
        <p:nvSpPr>
          <p:cNvPr id="9" name="Platshållare för sidfot 8"/>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6125171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p:cNvSpPr>
            <a:spLocks noGrp="1"/>
          </p:cNvSpPr>
          <p:nvPr>
            <p:ph type="title"/>
          </p:nvPr>
        </p:nvSpPr>
        <p:spPr/>
        <p:txBody>
          <a:bodyPr/>
          <a:lstStyle/>
          <a:p>
            <a:r>
              <a:rPr lang="sv-SE" sz="2800" dirty="0"/>
              <a:t>Om undersökningen Vad tycker de äldre om äldreomsorgen? 2017</a:t>
            </a:r>
          </a:p>
        </p:txBody>
      </p:sp>
      <p:sp>
        <p:nvSpPr>
          <p:cNvPr id="5" name="Platshållare för bildnummer 4"/>
          <p:cNvSpPr>
            <a:spLocks noGrp="1"/>
          </p:cNvSpPr>
          <p:nvPr>
            <p:ph type="sldNum" sz="quarter" idx="12"/>
          </p:nvPr>
        </p:nvSpPr>
        <p:spPr/>
        <p:txBody>
          <a:bodyPr/>
          <a:lstStyle/>
          <a:p>
            <a:fld id="{F3A1DABF-CD59-47A1-8187-10F3203EF599}" type="slidenum">
              <a:rPr lang="sv-SE" smtClean="0"/>
              <a:pPr/>
              <a:t>2</a:t>
            </a:fld>
            <a:endParaRPr lang="sv-SE"/>
          </a:p>
        </p:txBody>
      </p:sp>
      <p:sp>
        <p:nvSpPr>
          <p:cNvPr id="8" name="Platshållare för innehåll 7"/>
          <p:cNvSpPr>
            <a:spLocks noGrp="1"/>
          </p:cNvSpPr>
          <p:nvPr>
            <p:ph sz="quarter" idx="13"/>
          </p:nvPr>
        </p:nvSpPr>
        <p:spPr>
          <a:xfrm>
            <a:off x="801688" y="2059200"/>
            <a:ext cx="7341648" cy="3708400"/>
          </a:xfrm>
        </p:spPr>
        <p:txBody>
          <a:bodyPr/>
          <a:lstStyle/>
          <a:p>
            <a:pPr marL="285750" indent="-285750">
              <a:buFont typeface="Arial" panose="020B0604020202020204" pitchFamily="34" charset="0"/>
              <a:buChar char="•"/>
            </a:pPr>
            <a:r>
              <a:rPr lang="sv-SE" sz="1800" b="0" dirty="0"/>
              <a:t>Syftet med undersökningen är att kartlägga de äldres uppfattning om sin vård och omsorg. Resultaten används för jämförelser mellan kommuner och verksamheter och som underlag för utveckling och förbättring av vården och omsorgen om de äldre. </a:t>
            </a:r>
          </a:p>
          <a:p>
            <a:pPr marL="285750" indent="-285750">
              <a:buFont typeface="Arial" panose="020B0604020202020204" pitchFamily="34" charset="0"/>
              <a:buChar char="•"/>
            </a:pPr>
            <a:r>
              <a:rPr lang="sv-SE" sz="1800" b="0" dirty="0"/>
              <a:t>Samtliga personer, 66 år och äldre, som den 31 december 2016 hade hemtjänst eller bodde på särskilt boende har fått möjlighet att besvara en enkät. Personer som enbart hade hemtjänstinsatser i form av matdistribution och/eller trygghetslarm eller som enbart hade beslut om korttidsboende ingick dock inte i undersökningen.</a:t>
            </a:r>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885880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Diagram 17"/>
          <p:cNvGraphicFramePr>
            <a:graphicFrameLocks noGrp="1"/>
          </p:cNvGraphicFramePr>
          <p:nvPr>
            <p:ph sz="quarter" idx="13"/>
            <p:extLst>
              <p:ext uri="{D42A27DB-BD31-4B8C-83A1-F6EECF244321}">
                <p14:modId xmlns:p14="http://schemas.microsoft.com/office/powerpoint/2010/main" val="3288541195"/>
              </p:ext>
            </p:extLst>
          </p:nvPr>
        </p:nvGraphicFramePr>
        <p:xfrm>
          <a:off x="828136" y="1992702"/>
          <a:ext cx="6909757" cy="3743864"/>
        </p:xfrm>
        <a:graphic>
          <a:graphicData uri="http://schemas.openxmlformats.org/drawingml/2006/chart">
            <c:chart xmlns:c="http://schemas.openxmlformats.org/drawingml/2006/chart" xmlns:r="http://schemas.openxmlformats.org/officeDocument/2006/relationships" r:id="rId2"/>
          </a:graphicData>
        </a:graphic>
      </p:graphicFrame>
      <p:sp>
        <p:nvSpPr>
          <p:cNvPr id="2" name="Rubrik 1"/>
          <p:cNvSpPr>
            <a:spLocks noGrp="1"/>
          </p:cNvSpPr>
          <p:nvPr>
            <p:ph type="title"/>
          </p:nvPr>
        </p:nvSpPr>
        <p:spPr/>
        <p:txBody>
          <a:bodyPr/>
          <a:lstStyle/>
          <a:p>
            <a:r>
              <a:rPr lang="sv-SE" dirty="0"/>
              <a:t>Andel positiva svar inom området hjälpen i sin helhet</a:t>
            </a:r>
          </a:p>
        </p:txBody>
      </p:sp>
      <p:sp>
        <p:nvSpPr>
          <p:cNvPr id="7" name="textruta 1"/>
          <p:cNvSpPr txBox="1"/>
          <p:nvPr/>
        </p:nvSpPr>
        <p:spPr>
          <a:xfrm>
            <a:off x="967587" y="2449387"/>
            <a:ext cx="2724519" cy="415498"/>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Hur nöjd eller missnöjd är du </a:t>
            </a:r>
          </a:p>
          <a:p>
            <a:r>
              <a:rPr lang="sv-SE" sz="1050" dirty="0"/>
              <a:t>sammantaget med ditt äldreboende? </a:t>
            </a:r>
          </a:p>
        </p:txBody>
      </p:sp>
      <p:sp>
        <p:nvSpPr>
          <p:cNvPr id="9" name="textruta 1"/>
          <p:cNvSpPr txBox="1"/>
          <p:nvPr/>
        </p:nvSpPr>
        <p:spPr>
          <a:xfrm>
            <a:off x="971936" y="3821448"/>
            <a:ext cx="2720170" cy="577081"/>
          </a:xfrm>
          <a:prstGeom prst="rect">
            <a:avLst/>
          </a:prstGeom>
          <a:noFill/>
        </p:spPr>
        <p:txBody>
          <a:bodyPr wrap="square" rtlCol="0">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r>
              <a:rPr lang="sv-SE" sz="1050" dirty="0"/>
              <a:t>Vet du vart du ska vända dig om du vill framföra synpunkter eller klagomål på äldreboendet?</a:t>
            </a:r>
          </a:p>
        </p:txBody>
      </p:sp>
      <p:sp>
        <p:nvSpPr>
          <p:cNvPr id="8" name="Platshållare för bildnummer 7"/>
          <p:cNvSpPr>
            <a:spLocks noGrp="1"/>
          </p:cNvSpPr>
          <p:nvPr>
            <p:ph type="sldNum" sz="quarter" idx="12"/>
          </p:nvPr>
        </p:nvSpPr>
        <p:spPr/>
        <p:txBody>
          <a:bodyPr/>
          <a:lstStyle/>
          <a:p>
            <a:fld id="{F3A1DABF-CD59-47A1-8187-10F3203EF599}" type="slidenum">
              <a:rPr lang="sv-SE" smtClean="0"/>
              <a:pPr/>
              <a:t>20</a:t>
            </a:fld>
            <a:endParaRPr lang="sv-SE"/>
          </a:p>
        </p:txBody>
      </p:sp>
      <p:sp>
        <p:nvSpPr>
          <p:cNvPr id="10" name="Platshållare för sidfot 9"/>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83520211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ruta 2"/>
          <p:cNvSpPr txBox="1"/>
          <p:nvPr/>
        </p:nvSpPr>
        <p:spPr>
          <a:xfrm>
            <a:off x="1296537" y="4877221"/>
            <a:ext cx="7285489" cy="892552"/>
          </a:xfrm>
          <a:prstGeom prst="rect">
            <a:avLst/>
          </a:prstGeom>
          <a:noFill/>
        </p:spPr>
        <p:txBody>
          <a:bodyPr wrap="square" rtlCol="0">
            <a:spAutoFit/>
          </a:bodyPr>
          <a:lstStyle/>
          <a:p>
            <a:pPr algn="r"/>
            <a:r>
              <a:rPr lang="sv-SE" sz="2600" b="1" dirty="0">
                <a:solidFill>
                  <a:schemeClr val="accent4"/>
                </a:solidFill>
              </a:rPr>
              <a:t>Mer information finns</a:t>
            </a:r>
            <a:r>
              <a:rPr lang="sv-SE" sz="2600" b="1" baseline="0" dirty="0">
                <a:solidFill>
                  <a:schemeClr val="accent4"/>
                </a:solidFill>
              </a:rPr>
              <a:t> på:</a:t>
            </a:r>
          </a:p>
          <a:p>
            <a:pPr algn="r"/>
            <a:r>
              <a:rPr lang="sv-SE" sz="2600" b="1" dirty="0">
                <a:solidFill>
                  <a:schemeClr val="accent4"/>
                </a:solidFill>
              </a:rPr>
              <a:t>www.socialstyrelsen.se/aldreundersokning</a:t>
            </a:r>
          </a:p>
        </p:txBody>
      </p:sp>
    </p:spTree>
    <p:extLst>
      <p:ext uri="{BB962C8B-B14F-4D97-AF65-F5344CB8AC3E}">
        <p14:creationId xmlns:p14="http://schemas.microsoft.com/office/powerpoint/2010/main" val="26513887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628154" y="2480807"/>
            <a:ext cx="7720716" cy="2059388"/>
          </a:xfrm>
          <a:prstGeom prst="rect">
            <a:avLst/>
          </a:prstGeom>
          <a:solidFill>
            <a:srgbClr val="DAD7C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sz="1900">
              <a:solidFill>
                <a:schemeClr val="tx1"/>
              </a:solidFill>
            </a:endParaRPr>
          </a:p>
        </p:txBody>
      </p:sp>
      <p:sp>
        <p:nvSpPr>
          <p:cNvPr id="4" name="Platshållare för innehåll 3"/>
          <p:cNvSpPr>
            <a:spLocks noGrp="1"/>
          </p:cNvSpPr>
          <p:nvPr>
            <p:ph sz="quarter" idx="13"/>
          </p:nvPr>
        </p:nvSpPr>
        <p:spPr>
          <a:xfrm>
            <a:off x="792163" y="695325"/>
            <a:ext cx="6959600" cy="5072275"/>
          </a:xfrm>
        </p:spPr>
        <p:txBody>
          <a:bodyPr/>
          <a:lstStyle/>
          <a:p>
            <a:r>
              <a:rPr lang="sv-SE" sz="1800" b="0" dirty="0"/>
              <a:t>Undersökningen genomfördes från mitten av mars till och med 26 maj 2017.</a:t>
            </a:r>
          </a:p>
          <a:p>
            <a:r>
              <a:rPr lang="sv-SE" sz="1800" b="0" dirty="0"/>
              <a:t>Socialstyrelsen ansvarar för redovisningen av data och de analyser som finns i rapporter och presentationsmaterial. Institutet för kvalitetsindikatorer AB har genomfört datainsamlingen på uppdrag av Socialstyrelsen.</a:t>
            </a:r>
          </a:p>
          <a:p>
            <a:r>
              <a:rPr lang="sv-SE" sz="1800" b="0" dirty="0"/>
              <a:t>Ett tekniskt problem uppstod vid programmering av urvalet som gjorde att de som var 65 år och som hade hemtjänst eller bodde på särskilt boende inte fick en enkät. Därför är målgruppen för 2017 något förändrad. Av de berörda är 0,3 procent i särskilt boende och 0,8 procent i hemtjänst, av den totala målgruppen på nationell nivå. Det motsvarar cirka 1500 personer av den totala gruppen på </a:t>
            </a:r>
            <a:r>
              <a:rPr lang="sv-SE" sz="1800" b="0"/>
              <a:t>cirka 220 </a:t>
            </a:r>
            <a:r>
              <a:rPr lang="sv-SE" sz="1800" b="0" dirty="0"/>
              <a:t>000.</a:t>
            </a:r>
          </a:p>
          <a:p>
            <a:r>
              <a:rPr lang="sv-SE" sz="1800" b="0" dirty="0"/>
              <a:t>På www.socialstyrelsen.se/aldreundersokning finns mer att läsa om de nationella resultaten. Resultat finns också redovisade per län och kommun samt för verksamheter ner till minst 7 svarande.</a:t>
            </a:r>
          </a:p>
          <a:p>
            <a:pPr>
              <a:buNone/>
            </a:pPr>
            <a:endParaRPr lang="sv-SE" dirty="0"/>
          </a:p>
        </p:txBody>
      </p:sp>
      <p:sp>
        <p:nvSpPr>
          <p:cNvPr id="5" name="Platshållare för bildnummer 4"/>
          <p:cNvSpPr>
            <a:spLocks noGrp="1"/>
          </p:cNvSpPr>
          <p:nvPr>
            <p:ph type="sldNum" sz="quarter" idx="12"/>
          </p:nvPr>
        </p:nvSpPr>
        <p:spPr/>
        <p:txBody>
          <a:bodyPr/>
          <a:lstStyle/>
          <a:p>
            <a:fld id="{F3A1DABF-CD59-47A1-8187-10F3203EF599}" type="slidenum">
              <a:rPr lang="sv-SE" smtClean="0"/>
              <a:pPr/>
              <a:t>3</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4708106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 på verksamhets-/områdesnivå</a:t>
            </a:r>
          </a:p>
        </p:txBody>
      </p:sp>
      <p:pic>
        <p:nvPicPr>
          <p:cNvPr id="5" name="Platshållare för bild 4"/>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10088" b="51242"/>
          <a:stretch/>
        </p:blipFill>
        <p:spPr/>
      </p:pic>
    </p:spTree>
    <p:extLst>
      <p:ext uri="{BB962C8B-B14F-4D97-AF65-F5344CB8AC3E}">
        <p14:creationId xmlns:p14="http://schemas.microsoft.com/office/powerpoint/2010/main" val="25554383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8083520" cy="1296144"/>
          </a:xfrm>
        </p:spPr>
        <p:txBody>
          <a:bodyPr/>
          <a:lstStyle/>
          <a:p>
            <a:r>
              <a:rPr lang="sv-SE" spc="-30" dirty="0"/>
              <a:t>Resultaten för er verksamhet/område</a:t>
            </a:r>
          </a:p>
        </p:txBody>
      </p:sp>
      <p:sp>
        <p:nvSpPr>
          <p:cNvPr id="4" name="Platshållare för innehåll 3"/>
          <p:cNvSpPr>
            <a:spLocks noGrp="1"/>
          </p:cNvSpPr>
          <p:nvPr>
            <p:ph type="body" sz="quarter" idx="13"/>
          </p:nvPr>
        </p:nvSpPr>
        <p:spPr/>
        <p:txBody>
          <a:bodyPr/>
          <a:lstStyle/>
          <a:p>
            <a:pPr lvl="0"/>
            <a:r>
              <a:rPr lang="sv-SE" sz="1900" b="0" dirty="0"/>
              <a:t>Det här är en sammanställning av resultaten för er</a:t>
            </a:r>
            <a:br>
              <a:rPr lang="sv-SE" sz="1900" b="0" dirty="0"/>
            </a:br>
            <a:r>
              <a:rPr lang="sv-SE" sz="1900" b="0" dirty="0"/>
              <a:t>verksamhet/område från undersökningen </a:t>
            </a:r>
            <a:br>
              <a:rPr lang="sv-SE" sz="1900" b="0" dirty="0"/>
            </a:br>
            <a:r>
              <a:rPr lang="sv-SE" sz="1900" b="0" i="1" dirty="0"/>
              <a:t>Vad tycker de äldre om äldreomsorgen? </a:t>
            </a:r>
            <a:r>
              <a:rPr lang="sv-SE" sz="1900" b="0" dirty="0"/>
              <a:t>år 2017.              </a:t>
            </a:r>
            <a:endParaRPr lang="sv-SE" sz="1900" b="0" i="1" dirty="0"/>
          </a:p>
          <a:p>
            <a:pPr lvl="0"/>
            <a:r>
              <a:rPr lang="sv-SE" sz="1900" b="0" dirty="0"/>
              <a:t>Årets resultat presenteras för </a:t>
            </a:r>
            <a:r>
              <a:rPr lang="sv-SE" sz="1900" b="0" dirty="0" err="1"/>
              <a:t>totalen</a:t>
            </a:r>
            <a:r>
              <a:rPr lang="sv-SE" sz="1900" b="0" dirty="0"/>
              <a:t> i verksamheten/ området och med referensvärden för kommunen, länet och riket. Resultatet tål att jämföras mellan olika frågor inom den egna verksamheten/området medan jämförelser av resultat med andra bör ske med försiktighet mot bakgrund av litet antal svarande. </a:t>
            </a:r>
          </a:p>
          <a:p>
            <a:br>
              <a:rPr lang="sv-SE" sz="1900" dirty="0">
                <a:solidFill>
                  <a:schemeClr val="tx1"/>
                </a:solidFill>
              </a:rPr>
            </a:br>
            <a:endParaRPr lang="sv-SE" sz="1900" dirty="0">
              <a:solidFill>
                <a:schemeClr val="tx1"/>
              </a:solidFill>
            </a:endParaRPr>
          </a:p>
        </p:txBody>
      </p:sp>
      <p:sp>
        <p:nvSpPr>
          <p:cNvPr id="7" name="Platshållare för bildnummer 6"/>
          <p:cNvSpPr>
            <a:spLocks noGrp="1"/>
          </p:cNvSpPr>
          <p:nvPr>
            <p:ph type="sldNum" sz="quarter" idx="12"/>
          </p:nvPr>
        </p:nvSpPr>
        <p:spPr/>
        <p:txBody>
          <a:bodyPr/>
          <a:lstStyle/>
          <a:p>
            <a:fld id="{F3A1DABF-CD59-47A1-8187-10F3203EF599}" type="slidenum">
              <a:rPr lang="sv-SE" smtClean="0"/>
              <a:pPr/>
              <a:t>5</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274021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nummer 1"/>
          <p:cNvSpPr>
            <a:spLocks noGrp="1"/>
          </p:cNvSpPr>
          <p:nvPr>
            <p:ph type="sldNum" sz="quarter" idx="12"/>
          </p:nvPr>
        </p:nvSpPr>
        <p:spPr/>
        <p:txBody>
          <a:bodyPr/>
          <a:lstStyle/>
          <a:p>
            <a:fld id="{F3A1DABF-CD59-47A1-8187-10F3203EF599}" type="slidenum">
              <a:rPr lang="sv-SE" smtClean="0"/>
              <a:pPr/>
              <a:t>6</a:t>
            </a:fld>
            <a:endParaRPr lang="sv-SE"/>
          </a:p>
        </p:txBody>
      </p:sp>
      <p:sp>
        <p:nvSpPr>
          <p:cNvPr id="3" name="Platshållare för text 2"/>
          <p:cNvSpPr>
            <a:spLocks noGrp="1"/>
          </p:cNvSpPr>
          <p:nvPr>
            <p:ph type="body" sz="quarter" idx="13"/>
          </p:nvPr>
        </p:nvSpPr>
        <p:spPr/>
        <p:txBody>
          <a:bodyPr/>
          <a:lstStyle/>
          <a:p>
            <a:r>
              <a:rPr lang="sv-SE" sz="1900" b="0" dirty="0"/>
              <a:t>Resultaten redovisas som andelen positiva, d v s andelen i procent av de svarande som avgivit ett positivt svar. För närmare redovisning av vilka svarsalternativ som klassas som positiva, se mer om undersökningen samt enkäten på </a:t>
            </a:r>
          </a:p>
          <a:p>
            <a:r>
              <a:rPr lang="sv-SE" sz="1900" b="0" dirty="0" err="1">
                <a:hlinkClick r:id="rId2"/>
              </a:rPr>
              <a:t>www.socialstyrelsen.se/aldreundersokning</a:t>
            </a:r>
            <a:endParaRPr lang="sv-SE" sz="1900" b="0" dirty="0"/>
          </a:p>
          <a:p>
            <a:endParaRPr lang="sv-SE" sz="1900" dirty="0"/>
          </a:p>
        </p:txBody>
      </p:sp>
      <p:sp>
        <p:nvSpPr>
          <p:cNvPr id="4" name="Platshållare för sidfot 3"/>
          <p:cNvSpPr>
            <a:spLocks noGrp="1"/>
          </p:cNvSpPr>
          <p:nvPr>
            <p:ph type="ftr" sz="quarter" idx="3"/>
          </p:nvPr>
        </p:nvSpPr>
        <p:spPr/>
        <p:txBody>
          <a:bodyPr/>
          <a:lstStyle/>
          <a:p>
            <a:r>
              <a:rPr lang="sv-SE" dirty="0"/>
              <a:t>Källa: Socialstyrelsen, Vad tycker de äldre om äldreomsorgen? 2017</a:t>
            </a:r>
          </a:p>
        </p:txBody>
      </p:sp>
      <p:sp>
        <p:nvSpPr>
          <p:cNvPr id="5" name="Rubrik 4"/>
          <p:cNvSpPr>
            <a:spLocks noGrp="1"/>
          </p:cNvSpPr>
          <p:nvPr>
            <p:ph type="title"/>
          </p:nvPr>
        </p:nvSpPr>
        <p:spPr>
          <a:xfrm>
            <a:off x="803843" y="686594"/>
            <a:ext cx="8064111" cy="1296144"/>
          </a:xfrm>
        </p:spPr>
        <p:txBody>
          <a:bodyPr/>
          <a:lstStyle/>
          <a:p>
            <a:r>
              <a:rPr lang="sv-SE" spc="-30" dirty="0"/>
              <a:t>Resultaten för er verksamhet/område, forts. </a:t>
            </a:r>
            <a:endParaRPr lang="sv-SE"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8" y="687600"/>
            <a:ext cx="6951600" cy="1296144"/>
          </a:xfrm>
        </p:spPr>
        <p:txBody>
          <a:bodyPr/>
          <a:lstStyle/>
          <a:p>
            <a:r>
              <a:rPr lang="sv-SE" spc="-30" dirty="0"/>
              <a:t>Deltagare</a:t>
            </a:r>
          </a:p>
        </p:txBody>
      </p:sp>
      <p:sp>
        <p:nvSpPr>
          <p:cNvPr id="4" name="Platshållare för innehåll 3"/>
          <p:cNvSpPr>
            <a:spLocks noGrp="1"/>
          </p:cNvSpPr>
          <p:nvPr>
            <p:ph type="body" sz="quarter" idx="13"/>
          </p:nvPr>
        </p:nvSpPr>
        <p:spPr>
          <a:xfrm>
            <a:off x="801688" y="1620892"/>
            <a:ext cx="6959600" cy="3708400"/>
          </a:xfrm>
        </p:spPr>
        <p:txBody>
          <a:bodyPr/>
          <a:lstStyle/>
          <a:p>
            <a:r>
              <a:rPr lang="sv-SE" sz="1900" b="0"/>
              <a:t>Totalt svarade 38 491 personer på årets enkät för äldre inom särskilt boende, vilket är 53,8% av de tillfrågade.</a:t>
            </a:r>
            <a:endParaRPr lang="sv-SE" sz="1900" b="0" dirty="0"/>
          </a:p>
          <a:p>
            <a:r>
              <a:rPr lang="sv-SE" sz="1900" b="0"/>
              <a:t>Andelen svarande för Nacka_Nacka Seniorcenter Sofiero var mellan 60 - 80%.</a:t>
            </a:r>
            <a:endParaRPr lang="sv-SE" sz="1900" b="0" dirty="0">
              <a:solidFill>
                <a:schemeClr val="tx1"/>
              </a:solidFill>
            </a:endParaRPr>
          </a:p>
          <a:p>
            <a:pPr lvl="1">
              <a:spcBef>
                <a:spcPts val="800"/>
              </a:spcBef>
              <a:spcAft>
                <a:spcPts val="0"/>
              </a:spcAft>
              <a:buSzPct val="115000"/>
            </a:pPr>
            <a:r>
              <a:rPr lang="sv-SE" dirty="0"/>
              <a:t>Deltagandet i er verksamhet/område redovisas som procentandel  i intervall för att enskild persons svar inte ska riskera att röjas. </a:t>
            </a:r>
          </a:p>
          <a:p>
            <a:r>
              <a:rPr lang="sv-SE" sz="1900" b="0" dirty="0">
                <a:solidFill>
                  <a:srgbClr val="FF0000"/>
                </a:solidFill>
              </a:rPr>
              <a:t> </a:t>
            </a:r>
            <a:br>
              <a:rPr lang="sv-SE" sz="1900" dirty="0"/>
            </a:br>
            <a:endParaRPr lang="sv-SE" sz="1900" dirty="0"/>
          </a:p>
        </p:txBody>
      </p:sp>
      <p:sp>
        <p:nvSpPr>
          <p:cNvPr id="7" name="Platshållare för bildnummer 6"/>
          <p:cNvSpPr>
            <a:spLocks noGrp="1"/>
          </p:cNvSpPr>
          <p:nvPr>
            <p:ph type="sldNum" sz="quarter" idx="12"/>
          </p:nvPr>
        </p:nvSpPr>
        <p:spPr/>
        <p:txBody>
          <a:bodyPr/>
          <a:lstStyle/>
          <a:p>
            <a:fld id="{F3A1DABF-CD59-47A1-8187-10F3203EF599}" type="slidenum">
              <a:rPr lang="sv-SE" smtClean="0"/>
              <a:pPr/>
              <a:t>7</a:t>
            </a:fld>
            <a:endParaRPr lang="sv-SE"/>
          </a:p>
        </p:txBody>
      </p:sp>
      <p:sp>
        <p:nvSpPr>
          <p:cNvPr id="8" name="Platshållare för sidfot 7"/>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9765426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p:cNvSpPr>
            <a:spLocks noGrp="1"/>
          </p:cNvSpPr>
          <p:nvPr>
            <p:ph type="ctrTitle"/>
          </p:nvPr>
        </p:nvSpPr>
        <p:spPr/>
        <p:txBody>
          <a:bodyPr/>
          <a:lstStyle/>
          <a:p>
            <a:r>
              <a:rPr lang="sv-SE" dirty="0"/>
              <a:t>Resultatöversikt år 2017</a:t>
            </a:r>
          </a:p>
        </p:txBody>
      </p:sp>
      <p:sp>
        <p:nvSpPr>
          <p:cNvPr id="4" name="Platshållare för bild 3"/>
          <p:cNvSpPr>
            <a:spLocks noGrp="1"/>
          </p:cNvSpPr>
          <p:nvPr>
            <p:ph type="pic" sz="quarter" idx="13"/>
          </p:nvPr>
        </p:nvSpPr>
        <p:spPr/>
      </p:sp>
      <p:pic>
        <p:nvPicPr>
          <p:cNvPr id="6" name="Platshållare för bild 4"/>
          <p:cNvPicPr>
            <a:picLocks noChangeAspect="1"/>
          </p:cNvPicPr>
          <p:nvPr/>
        </p:nvPicPr>
        <p:blipFill rotWithShape="1">
          <a:blip r:embed="rId2">
            <a:extLst>
              <a:ext uri="{28A0092B-C50C-407E-A947-70E740481C1C}">
                <a14:useLocalDpi xmlns:a14="http://schemas.microsoft.com/office/drawing/2010/main" val="0"/>
              </a:ext>
            </a:extLst>
          </a:blip>
          <a:srcRect t="8" b="12981"/>
          <a:stretch/>
        </p:blipFill>
        <p:spPr>
          <a:xfrm>
            <a:off x="0" y="1562489"/>
            <a:ext cx="9147600" cy="5309159"/>
          </a:xfrm>
          <a:custGeom>
            <a:avLst/>
            <a:gdLst>
              <a:gd name="connsiteX0" fmla="*/ 0 w 9147600"/>
              <a:gd name="connsiteY0" fmla="*/ 0 h 2708275"/>
              <a:gd name="connsiteX1" fmla="*/ 9147600 w 9147600"/>
              <a:gd name="connsiteY1" fmla="*/ 0 h 2708275"/>
              <a:gd name="connsiteX2" fmla="*/ 9147600 w 9147600"/>
              <a:gd name="connsiteY2" fmla="*/ 2708275 h 2708275"/>
              <a:gd name="connsiteX3" fmla="*/ 0 w 9147600"/>
              <a:gd name="connsiteY3" fmla="*/ 2708275 h 2708275"/>
              <a:gd name="connsiteX4" fmla="*/ 0 w 9147600"/>
              <a:gd name="connsiteY4" fmla="*/ 0 h 2708275"/>
              <a:gd name="connsiteX0" fmla="*/ 15903 w 9147600"/>
              <a:gd name="connsiteY0" fmla="*/ 2313829 h 2708275"/>
              <a:gd name="connsiteX1" fmla="*/ 9147600 w 9147600"/>
              <a:gd name="connsiteY1" fmla="*/ 0 h 2708275"/>
              <a:gd name="connsiteX2" fmla="*/ 9147600 w 9147600"/>
              <a:gd name="connsiteY2" fmla="*/ 2708275 h 2708275"/>
              <a:gd name="connsiteX3" fmla="*/ 0 w 9147600"/>
              <a:gd name="connsiteY3" fmla="*/ 2708275 h 2708275"/>
              <a:gd name="connsiteX4" fmla="*/ 15903 w 9147600"/>
              <a:gd name="connsiteY4" fmla="*/ 2313829 h 2708275"/>
              <a:gd name="connsiteX0" fmla="*/ 0 w 9155551"/>
              <a:gd name="connsiteY0" fmla="*/ 2313829 h 2708275"/>
              <a:gd name="connsiteX1" fmla="*/ 9155551 w 9155551"/>
              <a:gd name="connsiteY1" fmla="*/ 0 h 2708275"/>
              <a:gd name="connsiteX2" fmla="*/ 9155551 w 9155551"/>
              <a:gd name="connsiteY2" fmla="*/ 2708275 h 2708275"/>
              <a:gd name="connsiteX3" fmla="*/ 7951 w 9155551"/>
              <a:gd name="connsiteY3" fmla="*/ 2708275 h 2708275"/>
              <a:gd name="connsiteX4" fmla="*/ 0 w 9155551"/>
              <a:gd name="connsiteY4" fmla="*/ 2313829 h 2708275"/>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0 w 9155551"/>
              <a:gd name="connsiteY0" fmla="*/ 2289975 h 2684421"/>
              <a:gd name="connsiteX1" fmla="*/ 9139649 w 9155551"/>
              <a:gd name="connsiteY1" fmla="*/ 0 h 2684421"/>
              <a:gd name="connsiteX2" fmla="*/ 9155551 w 9155551"/>
              <a:gd name="connsiteY2" fmla="*/ 2684421 h 2684421"/>
              <a:gd name="connsiteX3" fmla="*/ 7951 w 9155551"/>
              <a:gd name="connsiteY3" fmla="*/ 2684421 h 2684421"/>
              <a:gd name="connsiteX4" fmla="*/ 0 w 9155551"/>
              <a:gd name="connsiteY4" fmla="*/ 2289975 h 2684421"/>
              <a:gd name="connsiteX0" fmla="*/ 1 w 9147600"/>
              <a:gd name="connsiteY0" fmla="*/ 2337683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2337683 h 2684421"/>
              <a:gd name="connsiteX0" fmla="*/ 1 w 9147600"/>
              <a:gd name="connsiteY0" fmla="*/ 1182114 h 2684421"/>
              <a:gd name="connsiteX1" fmla="*/ 9131698 w 9147600"/>
              <a:gd name="connsiteY1" fmla="*/ 0 h 2684421"/>
              <a:gd name="connsiteX2" fmla="*/ 9147600 w 9147600"/>
              <a:gd name="connsiteY2" fmla="*/ 2684421 h 2684421"/>
              <a:gd name="connsiteX3" fmla="*/ 0 w 9147600"/>
              <a:gd name="connsiteY3" fmla="*/ 2684421 h 2684421"/>
              <a:gd name="connsiteX4" fmla="*/ 1 w 9147600"/>
              <a:gd name="connsiteY4" fmla="*/ 1182114 h 2684421"/>
              <a:gd name="connsiteX0" fmla="*/ 1 w 9147600"/>
              <a:gd name="connsiteY0" fmla="*/ 1186140 h 2688447"/>
              <a:gd name="connsiteX1" fmla="*/ 9139649 w 9147600"/>
              <a:gd name="connsiteY1" fmla="*/ 0 h 2688447"/>
              <a:gd name="connsiteX2" fmla="*/ 9147600 w 9147600"/>
              <a:gd name="connsiteY2" fmla="*/ 2688447 h 2688447"/>
              <a:gd name="connsiteX3" fmla="*/ 0 w 9147600"/>
              <a:gd name="connsiteY3" fmla="*/ 2688447 h 2688447"/>
              <a:gd name="connsiteX4" fmla="*/ 1 w 9147600"/>
              <a:gd name="connsiteY4" fmla="*/ 1186140 h 26884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7600" h="2688447">
                <a:moveTo>
                  <a:pt x="1" y="1186140"/>
                </a:moveTo>
                <a:lnTo>
                  <a:pt x="9139649" y="0"/>
                </a:lnTo>
                <a:cubicBezTo>
                  <a:pt x="9144950" y="894807"/>
                  <a:pt x="9142299" y="1793640"/>
                  <a:pt x="9147600" y="2688447"/>
                </a:cubicBezTo>
                <a:lnTo>
                  <a:pt x="0" y="2688447"/>
                </a:lnTo>
                <a:cubicBezTo>
                  <a:pt x="0" y="2572868"/>
                  <a:pt x="1" y="1301719"/>
                  <a:pt x="1" y="1186140"/>
                </a:cubicBezTo>
                <a:close/>
              </a:path>
            </a:pathLst>
          </a:custGeom>
          <a:solidFill>
            <a:srgbClr val="A5ACAF"/>
          </a:solidFill>
        </p:spPr>
      </p:pic>
    </p:spTree>
    <p:extLst>
      <p:ext uri="{BB962C8B-B14F-4D97-AF65-F5344CB8AC3E}">
        <p14:creationId xmlns:p14="http://schemas.microsoft.com/office/powerpoint/2010/main" val="2779582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801686" y="687600"/>
            <a:ext cx="7646278" cy="1296144"/>
          </a:xfrm>
        </p:spPr>
        <p:txBody>
          <a:bodyPr/>
          <a:lstStyle/>
          <a:p>
            <a:r>
              <a:rPr lang="sv-SE" spc="-50" dirty="0"/>
              <a:t>De fem frågor där andelen positiva svar är högst</a:t>
            </a:r>
          </a:p>
        </p:txBody>
      </p:sp>
      <p:graphicFrame>
        <p:nvGraphicFramePr>
          <p:cNvPr id="7" name="Chart 6"/>
          <p:cNvGraphicFramePr>
            <a:graphicFrameLocks/>
          </p:cNvGraphicFramePr>
          <p:nvPr>
            <p:extLst>
              <p:ext uri="{D42A27DB-BD31-4B8C-83A1-F6EECF244321}">
                <p14:modId xmlns:p14="http://schemas.microsoft.com/office/powerpoint/2010/main" val="791476814"/>
              </p:ext>
            </p:extLst>
          </p:nvPr>
        </p:nvGraphicFramePr>
        <p:xfrm>
          <a:off x="807186" y="2173027"/>
          <a:ext cx="6954102" cy="3510000"/>
        </p:xfrm>
        <a:graphic>
          <a:graphicData uri="http://schemas.openxmlformats.org/drawingml/2006/chart">
            <c:chart xmlns:c="http://schemas.openxmlformats.org/drawingml/2006/chart" xmlns:r="http://schemas.openxmlformats.org/officeDocument/2006/relationships" r:id="rId2"/>
          </a:graphicData>
        </a:graphic>
      </p:graphicFrame>
      <p:sp>
        <p:nvSpPr>
          <p:cNvPr id="5" name="Platshållare för bildnummer 4"/>
          <p:cNvSpPr>
            <a:spLocks noGrp="1"/>
          </p:cNvSpPr>
          <p:nvPr>
            <p:ph type="sldNum" sz="quarter" idx="12"/>
          </p:nvPr>
        </p:nvSpPr>
        <p:spPr/>
        <p:txBody>
          <a:bodyPr/>
          <a:lstStyle/>
          <a:p>
            <a:fld id="{F3A1DABF-CD59-47A1-8187-10F3203EF599}" type="slidenum">
              <a:rPr lang="sv-SE" smtClean="0"/>
              <a:pPr/>
              <a:t>9</a:t>
            </a:fld>
            <a:endParaRPr lang="sv-SE"/>
          </a:p>
        </p:txBody>
      </p:sp>
      <p:sp>
        <p:nvSpPr>
          <p:cNvPr id="6" name="Platshållare för sidfot 5"/>
          <p:cNvSpPr>
            <a:spLocks noGrp="1"/>
          </p:cNvSpPr>
          <p:nvPr>
            <p:ph type="ftr" sz="quarter" idx="3"/>
          </p:nvPr>
        </p:nvSpPr>
        <p:spPr/>
        <p:txBody>
          <a:bodyPr/>
          <a:lstStyle/>
          <a:p>
            <a:r>
              <a:rPr lang="sv-SE" dirty="0"/>
              <a:t>Källa: Socialstyrelsen, Vad tycker de äldre om äldreomsorgen? 2017</a:t>
            </a:r>
          </a:p>
        </p:txBody>
      </p:sp>
    </p:spTree>
    <p:extLst>
      <p:ext uri="{BB962C8B-B14F-4D97-AF65-F5344CB8AC3E}">
        <p14:creationId xmlns:p14="http://schemas.microsoft.com/office/powerpoint/2010/main" val="3716069749"/>
      </p:ext>
    </p:extLst>
  </p:cSld>
  <p:clrMapOvr>
    <a:masterClrMapping/>
  </p:clrMapOvr>
</p:sld>
</file>

<file path=ppt/theme/theme1.xml><?xml version="1.0" encoding="utf-8"?>
<a:theme xmlns:a="http://schemas.openxmlformats.org/drawingml/2006/main" name="SoS-PPT-svensk">
  <a:themeElements>
    <a:clrScheme name="Anpassat 4">
      <a:dk1>
        <a:srgbClr val="000000"/>
      </a:dk1>
      <a:lt1>
        <a:srgbClr val="DAD7CB"/>
      </a:lt1>
      <a:dk2>
        <a:srgbClr val="8D6E97"/>
      </a:dk2>
      <a:lt2>
        <a:srgbClr val="4A7729"/>
      </a:lt2>
      <a:accent1>
        <a:srgbClr val="A6BCC6"/>
      </a:accent1>
      <a:accent2>
        <a:srgbClr val="7D9AAA"/>
      </a:accent2>
      <a:accent3>
        <a:srgbClr val="D3BF96"/>
      </a:accent3>
      <a:accent4>
        <a:srgbClr val="002B45"/>
      </a:accent4>
      <a:accent5>
        <a:srgbClr val="857363"/>
      </a:accent5>
      <a:accent6>
        <a:srgbClr val="452325"/>
      </a:accent6>
      <a:hlink>
        <a:srgbClr val="000000"/>
      </a:hlink>
      <a:folHlink>
        <a:srgbClr val="000000"/>
      </a:folHlink>
    </a:clrScheme>
    <a:fontScheme name="Anpassat 28">
      <a:majorFont>
        <a:latin typeface="Century Gothic"/>
        <a:ea typeface=""/>
        <a:cs typeface=""/>
      </a:majorFont>
      <a:minorFont>
        <a:latin typeface="Century Gothic"/>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DAD7CB"/>
        </a:solidFill>
        <a:ln>
          <a:noFill/>
        </a:ln>
      </a:spPr>
      <a:bodyPr rtlCol="0" anchor="ctr"/>
      <a:lstStyle>
        <a:defPPr algn="ctr">
          <a:defRPr sz="1900"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1900" smtClean="0"/>
        </a:defPPr>
      </a:lstStyle>
    </a:txDef>
  </a:objectDefaults>
  <a:extraClrSchemeLst/>
</a:theme>
</file>

<file path=ppt/theme/theme2.xml><?xml version="1.0" encoding="utf-8"?>
<a:theme xmlns:a="http://schemas.openxmlformats.org/drawingml/2006/main" name="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Anpassad formgivning">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SoS-PPT-svensk</Template>
  <TotalTime>3805</TotalTime>
  <Words>1101</Words>
  <Application>Microsoft Office PowerPoint</Application>
  <PresentationFormat>Bildspel på skärmen (4:3)</PresentationFormat>
  <Paragraphs>133</Paragraphs>
  <Slides>21</Slides>
  <Notes>1</Notes>
  <HiddenSlides>0</HiddenSlides>
  <MMClips>0</MMClips>
  <ScaleCrop>false</ScaleCrop>
  <HeadingPairs>
    <vt:vector size="6" baseType="variant">
      <vt:variant>
        <vt:lpstr>Använt teckensnitt</vt:lpstr>
      </vt:variant>
      <vt:variant>
        <vt:i4>3</vt:i4>
      </vt:variant>
      <vt:variant>
        <vt:lpstr>Tema</vt:lpstr>
      </vt:variant>
      <vt:variant>
        <vt:i4>3</vt:i4>
      </vt:variant>
      <vt:variant>
        <vt:lpstr>Bildrubriker</vt:lpstr>
      </vt:variant>
      <vt:variant>
        <vt:i4>21</vt:i4>
      </vt:variant>
    </vt:vector>
  </HeadingPairs>
  <TitlesOfParts>
    <vt:vector size="27" baseType="lpstr">
      <vt:lpstr>Arial</vt:lpstr>
      <vt:lpstr>Calibri</vt:lpstr>
      <vt:lpstr>Century Gothic</vt:lpstr>
      <vt:lpstr>SoS-PPT-svensk</vt:lpstr>
      <vt:lpstr>Anpassad formgivning</vt:lpstr>
      <vt:lpstr>1_Anpassad formgivning</vt:lpstr>
      <vt:lpstr>Så tycker de äldre om äldreomsorgen 2017  </vt:lpstr>
      <vt:lpstr>Om undersökningen Vad tycker de äldre om äldreomsorgen? 2017</vt:lpstr>
      <vt:lpstr>PowerPoint-presentation</vt:lpstr>
      <vt:lpstr>Resultat på verksamhets-/områdesnivå</vt:lpstr>
      <vt:lpstr>Resultaten för er verksamhet/område</vt:lpstr>
      <vt:lpstr>Resultaten för er verksamhet/område, forts. </vt:lpstr>
      <vt:lpstr>Deltagare</vt:lpstr>
      <vt:lpstr>Resultatöversikt år 2017</vt:lpstr>
      <vt:lpstr>De fem frågor där andelen positiva svar är högst</vt:lpstr>
      <vt:lpstr>De fem frågor där andelen positiva svar är lägst</vt:lpstr>
      <vt:lpstr>Hur nöjd eller missnöjd är du sammantaget med ditt äldreboende?</vt:lpstr>
      <vt:lpstr>Samtliga frågor med referensvärden  </vt:lpstr>
      <vt:lpstr>Andel positiva svar inom området boendemiljö</vt:lpstr>
      <vt:lpstr>Andel positiva svar inom området mat och måltidsmiljö</vt:lpstr>
      <vt:lpstr>Andel positiva svar inom området hjälpens utförande</vt:lpstr>
      <vt:lpstr>Andel positiva svar inom området bemötande</vt:lpstr>
      <vt:lpstr>Andel positiva svar inom området trygghet</vt:lpstr>
      <vt:lpstr>Andel positiva svar inom området sociala aktiviteter</vt:lpstr>
      <vt:lpstr>Andel positiva svar inom området tillgänglighet</vt:lpstr>
      <vt:lpstr>Andel positiva svar inom området hjälpen i sin helhet</vt:lpstr>
      <vt:lpstr>PowerPoint-presentation</vt:lpstr>
    </vt:vector>
  </TitlesOfParts>
  <Company>Socialstyrelsen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Så tycker de äldre om äldreomsorgen 2016</dc:title>
  <dc:creator>Johansson, Pernilla</dc:creator>
  <cp:lastModifiedBy>Andreas Östling</cp:lastModifiedBy>
  <cp:revision>311</cp:revision>
  <cp:lastPrinted>2014-08-07T08:24:06Z</cp:lastPrinted>
  <dcterms:created xsi:type="dcterms:W3CDTF">2014-06-27T06:29:47Z</dcterms:created>
  <dcterms:modified xsi:type="dcterms:W3CDTF">2017-09-12T09:15:46Z</dcterms:modified>
</cp:coreProperties>
</file>