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Talliden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Upplever måltiderna som en trevlig stund</c:v>
                </c:pt>
                <c:pt idx="1">
                  <c:v>Har lätt att få träffa sjuksköterska vid behov</c:v>
                </c:pt>
                <c:pt idx="2">
                  <c:v>Känner sig trygg på sitt äldreboende</c:v>
                </c:pt>
                <c:pt idx="3">
                  <c:v>Får bra bemötande från personalen</c:v>
                </c:pt>
                <c:pt idx="4">
                  <c:v>Tycker att maten smakar bra</c:v>
                </c:pt>
              </c:strCache>
            </c:strRef>
          </c:cat>
          <c:val>
            <c:numRef>
              <c:f>Blad1!$B$2:$B$6</c:f>
              <c:numCache>
                <c:formatCode>General</c:formatCode>
                <c:ptCount val="5"/>
                <c:pt idx="0">
                  <c:v>75</c:v>
                </c:pt>
                <c:pt idx="1">
                  <c:v>79</c:v>
                </c:pt>
                <c:pt idx="2">
                  <c:v>79</c:v>
                </c:pt>
                <c:pt idx="3">
                  <c:v>81</c:v>
                </c:pt>
                <c:pt idx="4">
                  <c:v>94</c:v>
                </c:pt>
              </c:numCache>
            </c:numRef>
          </c:val>
          <c:extLst xmlns:c16r2="http://schemas.microsoft.com/office/drawing/2015/06/char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47969408"/>
        <c:axId val="47970944"/>
      </c:barChart>
      <c:catAx>
        <c:axId val="47969408"/>
        <c:scaling>
          <c:orientation val="minMax"/>
        </c:scaling>
        <c:delete val="1"/>
        <c:axPos val="l"/>
        <c:numFmt formatCode="000\ 00" sourceLinked="0"/>
        <c:majorTickMark val="in"/>
        <c:minorTickMark val="none"/>
        <c:tickLblPos val="none"/>
        <c:crossAx val="47970944"/>
        <c:crosses val="autoZero"/>
        <c:auto val="1"/>
        <c:lblAlgn val="l"/>
        <c:lblOffset val="100"/>
        <c:noMultiLvlLbl val="0"/>
      </c:catAx>
      <c:valAx>
        <c:axId val="4797094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7969408"/>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67</c:v>
                </c:pt>
                <c:pt idx="1">
                  <c:v>64</c:v>
                </c:pt>
                <c:pt idx="2">
                  <c:v>79</c:v>
                </c:pt>
              </c:numCache>
            </c:numRef>
          </c:val>
          <c:extLst xmlns:c16r2="http://schemas.microsoft.com/office/drawing/2015/06/char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80</c:v>
                </c:pt>
                <c:pt idx="1">
                  <c:v>49</c:v>
                </c:pt>
                <c:pt idx="2">
                  <c:v>73</c:v>
                </c:pt>
              </c:numCache>
            </c:numRef>
          </c:val>
          <c:extLst xmlns:c16r2="http://schemas.microsoft.com/office/drawing/2015/06/char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49</c:v>
                </c:pt>
                <c:pt idx="2">
                  <c:v>77</c:v>
                </c:pt>
              </c:numCache>
            </c:numRef>
          </c:val>
          <c:extLst xmlns:c16r2="http://schemas.microsoft.com/office/drawing/2015/06/char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xmlns:c16r2="http://schemas.microsoft.com/office/drawing/2015/06/char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9439104"/>
        <c:axId val="49440640"/>
      </c:barChart>
      <c:catAx>
        <c:axId val="49439104"/>
        <c:scaling>
          <c:orientation val="minMax"/>
        </c:scaling>
        <c:delete val="1"/>
        <c:axPos val="l"/>
        <c:numFmt formatCode="General" sourceLinked="0"/>
        <c:majorTickMark val="in"/>
        <c:minorTickMark val="none"/>
        <c:tickLblPos val="none"/>
        <c:crossAx val="49440640"/>
        <c:crosses val="autoZero"/>
        <c:auto val="1"/>
        <c:lblAlgn val="ctr"/>
        <c:lblOffset val="100"/>
        <c:noMultiLvlLbl val="0"/>
      </c:catAx>
      <c:valAx>
        <c:axId val="4944064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43910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38</c:v>
                </c:pt>
                <c:pt idx="1">
                  <c:v>63</c:v>
                </c:pt>
              </c:numCache>
            </c:numRef>
          </c:val>
          <c:extLst xmlns:c16r2="http://schemas.microsoft.com/office/drawing/2015/06/char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48</c:v>
                </c:pt>
                <c:pt idx="1">
                  <c:v>80</c:v>
                </c:pt>
              </c:numCache>
            </c:numRef>
          </c:val>
          <c:extLst xmlns:c16r2="http://schemas.microsoft.com/office/drawing/2015/06/char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46</c:v>
                </c:pt>
                <c:pt idx="1">
                  <c:v>79</c:v>
                </c:pt>
              </c:numCache>
            </c:numRef>
          </c:val>
          <c:extLst xmlns:c16r2="http://schemas.microsoft.com/office/drawing/2015/06/char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158800512"/>
        <c:axId val="158806400"/>
      </c:barChart>
      <c:catAx>
        <c:axId val="158800512"/>
        <c:scaling>
          <c:orientation val="minMax"/>
        </c:scaling>
        <c:delete val="1"/>
        <c:axPos val="l"/>
        <c:numFmt formatCode="General" sourceLinked="0"/>
        <c:majorTickMark val="in"/>
        <c:minorTickMark val="none"/>
        <c:tickLblPos val="none"/>
        <c:crossAx val="158806400"/>
        <c:crosses val="autoZero"/>
        <c:auto val="1"/>
        <c:lblAlgn val="ctr"/>
        <c:lblOffset val="100"/>
        <c:noMultiLvlLbl val="0"/>
      </c:catAx>
      <c:valAx>
        <c:axId val="15880640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880051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Talliden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Trivs med sitt rum/sin lägenhet</c:v>
                </c:pt>
                <c:pt idx="1">
                  <c:v>Tycker det är trivsamt i gemensamma utrymmen</c:v>
                </c:pt>
                <c:pt idx="2">
                  <c:v>Kan påverka vid vilka tider man får hjälp</c:v>
                </c:pt>
                <c:pt idx="3">
                  <c:v>Vet vart man vänder sig med synpunkter och klagomål</c:v>
                </c:pt>
                <c:pt idx="4">
                  <c:v>Besväras inte av ensamhet</c:v>
                </c:pt>
              </c:strCache>
            </c:strRef>
          </c:cat>
          <c:val>
            <c:numRef>
              <c:f>Blad1!$B$2:$B$6</c:f>
              <c:numCache>
                <c:formatCode>General</c:formatCode>
                <c:ptCount val="5"/>
                <c:pt idx="0">
                  <c:v>50</c:v>
                </c:pt>
                <c:pt idx="1">
                  <c:v>47</c:v>
                </c:pt>
                <c:pt idx="2">
                  <c:v>46</c:v>
                </c:pt>
                <c:pt idx="3">
                  <c:v>38</c:v>
                </c:pt>
                <c:pt idx="4">
                  <c:v>33</c:v>
                </c:pt>
              </c:numCache>
            </c:numRef>
          </c:val>
          <c:extLst xmlns:c16r2="http://schemas.microsoft.com/office/drawing/2015/06/char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48151552"/>
        <c:axId val="48153344"/>
      </c:barChart>
      <c:catAx>
        <c:axId val="48151552"/>
        <c:scaling>
          <c:orientation val="minMax"/>
        </c:scaling>
        <c:delete val="1"/>
        <c:axPos val="l"/>
        <c:numFmt formatCode="000\ 00" sourceLinked="0"/>
        <c:majorTickMark val="in"/>
        <c:minorTickMark val="none"/>
        <c:tickLblPos val="none"/>
        <c:crossAx val="48153344"/>
        <c:crosses val="autoZero"/>
        <c:auto val="1"/>
        <c:lblAlgn val="l"/>
        <c:lblOffset val="100"/>
        <c:noMultiLvlLbl val="0"/>
      </c:catAx>
      <c:valAx>
        <c:axId val="4815334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151552"/>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Nacka Seniorcenter Talliden</a:t>
            </a:r>
          </a:p>
        </c:rich>
      </c:tx>
      <c:layout/>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xmlns:c16r2="http://schemas.microsoft.com/office/drawing/2015/06/char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10</c:v>
                </c:pt>
                <c:pt idx="1">
                  <c:v>6</c:v>
                </c:pt>
              </c:numCache>
            </c:numRef>
          </c:val>
          <c:extLst xmlns:c16r2="http://schemas.microsoft.com/office/drawing/2015/06/char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60</c:v>
                </c:pt>
                <c:pt idx="1">
                  <c:v>47</c:v>
                </c:pt>
                <c:pt idx="2">
                  <c:v>50</c:v>
                </c:pt>
                <c:pt idx="3">
                  <c:v>100</c:v>
                </c:pt>
              </c:numCache>
            </c:numRef>
          </c:val>
          <c:extLst xmlns:c16r2="http://schemas.microsoft.com/office/drawing/2015/06/char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70</c:v>
                </c:pt>
                <c:pt idx="1">
                  <c:v>59</c:v>
                </c:pt>
                <c:pt idx="2">
                  <c:v>72</c:v>
                </c:pt>
                <c:pt idx="3">
                  <c:v>89</c:v>
                </c:pt>
              </c:numCache>
            </c:numRef>
          </c:val>
          <c:extLst xmlns:c16r2="http://schemas.microsoft.com/office/drawing/2015/06/char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73</c:v>
                </c:pt>
                <c:pt idx="3">
                  <c:v>87</c:v>
                </c:pt>
              </c:numCache>
            </c:numRef>
          </c:val>
          <c:extLst xmlns:c16r2="http://schemas.microsoft.com/office/drawing/2015/06/char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87</c:v>
                </c:pt>
              </c:numCache>
            </c:numRef>
          </c:val>
          <c:extLst xmlns:c16r2="http://schemas.microsoft.com/office/drawing/2015/06/char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8358144"/>
        <c:axId val="48359680"/>
      </c:barChart>
      <c:catAx>
        <c:axId val="48358144"/>
        <c:scaling>
          <c:orientation val="minMax"/>
        </c:scaling>
        <c:delete val="1"/>
        <c:axPos val="l"/>
        <c:numFmt formatCode="General" sourceLinked="0"/>
        <c:majorTickMark val="in"/>
        <c:minorTickMark val="none"/>
        <c:tickLblPos val="none"/>
        <c:crossAx val="48359680"/>
        <c:crosses val="autoZero"/>
        <c:auto val="1"/>
        <c:lblAlgn val="ctr"/>
        <c:lblOffset val="100"/>
        <c:noMultiLvlLbl val="0"/>
      </c:catAx>
      <c:valAx>
        <c:axId val="4835968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8358144"/>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75</c:v>
                </c:pt>
                <c:pt idx="1">
                  <c:v>94</c:v>
                </c:pt>
              </c:numCache>
            </c:numRef>
          </c:val>
          <c:extLst xmlns:c16r2="http://schemas.microsoft.com/office/drawing/2015/06/char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70</c:v>
                </c:pt>
                <c:pt idx="1">
                  <c:v>77</c:v>
                </c:pt>
              </c:numCache>
            </c:numRef>
          </c:val>
          <c:extLst xmlns:c16r2="http://schemas.microsoft.com/office/drawing/2015/06/char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xmlns:c16r2="http://schemas.microsoft.com/office/drawing/2015/06/char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xmlns:c16r2="http://schemas.microsoft.com/office/drawing/2015/06/char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8761856"/>
        <c:axId val="48767744"/>
      </c:barChart>
      <c:catAx>
        <c:axId val="48761856"/>
        <c:scaling>
          <c:orientation val="minMax"/>
        </c:scaling>
        <c:delete val="1"/>
        <c:axPos val="l"/>
        <c:numFmt formatCode="General" sourceLinked="0"/>
        <c:majorTickMark val="in"/>
        <c:minorTickMark val="none"/>
        <c:tickLblPos val="none"/>
        <c:crossAx val="48767744"/>
        <c:crosses val="autoZero"/>
        <c:auto val="1"/>
        <c:lblAlgn val="ctr"/>
        <c:lblOffset val="100"/>
        <c:noMultiLvlLbl val="0"/>
      </c:catAx>
      <c:valAx>
        <c:axId val="4876774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76185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46</c:v>
                </c:pt>
                <c:pt idx="1">
                  <c:v>58</c:v>
                </c:pt>
                <c:pt idx="2">
                  <c:v>75</c:v>
                </c:pt>
              </c:numCache>
            </c:numRef>
          </c:val>
          <c:extLst xmlns:c16r2="http://schemas.microsoft.com/office/drawing/2015/06/char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63</c:v>
                </c:pt>
                <c:pt idx="1">
                  <c:v>43</c:v>
                </c:pt>
                <c:pt idx="2">
                  <c:v>73</c:v>
                </c:pt>
              </c:numCache>
            </c:numRef>
          </c:val>
          <c:extLst xmlns:c16r2="http://schemas.microsoft.com/office/drawing/2015/06/char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44</c:v>
                </c:pt>
                <c:pt idx="2">
                  <c:v>71</c:v>
                </c:pt>
              </c:numCache>
            </c:numRef>
          </c:val>
          <c:extLst xmlns:c16r2="http://schemas.microsoft.com/office/drawing/2015/06/char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48</c:v>
                </c:pt>
                <c:pt idx="2">
                  <c:v>72</c:v>
                </c:pt>
              </c:numCache>
            </c:numRef>
          </c:val>
          <c:extLst xmlns:c16r2="http://schemas.microsoft.com/office/drawing/2015/06/char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8808704"/>
        <c:axId val="48810240"/>
      </c:barChart>
      <c:catAx>
        <c:axId val="48808704"/>
        <c:scaling>
          <c:orientation val="minMax"/>
        </c:scaling>
        <c:delete val="1"/>
        <c:axPos val="l"/>
        <c:numFmt formatCode="General" sourceLinked="0"/>
        <c:majorTickMark val="in"/>
        <c:minorTickMark val="none"/>
        <c:tickLblPos val="none"/>
        <c:crossAx val="48810240"/>
        <c:crosses val="autoZero"/>
        <c:auto val="1"/>
        <c:lblAlgn val="ctr"/>
        <c:lblOffset val="100"/>
        <c:noMultiLvlLbl val="0"/>
      </c:catAx>
      <c:valAx>
        <c:axId val="4881024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80870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55</c:v>
                </c:pt>
                <c:pt idx="1">
                  <c:v>81</c:v>
                </c:pt>
              </c:numCache>
            </c:numRef>
          </c:val>
          <c:extLst xmlns:c16r2="http://schemas.microsoft.com/office/drawing/2015/06/char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78</c:v>
                </c:pt>
                <c:pt idx="1">
                  <c:v>93</c:v>
                </c:pt>
              </c:numCache>
            </c:numRef>
          </c:val>
          <c:extLst xmlns:c16r2="http://schemas.microsoft.com/office/drawing/2015/06/char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75</c:v>
                </c:pt>
                <c:pt idx="1">
                  <c:v>92</c:v>
                </c:pt>
              </c:numCache>
            </c:numRef>
          </c:val>
          <c:extLst xmlns:c16r2="http://schemas.microsoft.com/office/drawing/2015/06/char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xmlns:c16r2="http://schemas.microsoft.com/office/drawing/2015/06/char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8872064"/>
        <c:axId val="48910720"/>
      </c:barChart>
      <c:catAx>
        <c:axId val="48872064"/>
        <c:scaling>
          <c:orientation val="minMax"/>
        </c:scaling>
        <c:delete val="1"/>
        <c:axPos val="l"/>
        <c:numFmt formatCode="General" sourceLinked="0"/>
        <c:majorTickMark val="in"/>
        <c:minorTickMark val="none"/>
        <c:tickLblPos val="none"/>
        <c:crossAx val="48910720"/>
        <c:crosses val="autoZero"/>
        <c:auto val="1"/>
        <c:lblAlgn val="ctr"/>
        <c:lblOffset val="100"/>
        <c:noMultiLvlLbl val="0"/>
      </c:catAx>
      <c:valAx>
        <c:axId val="48910720"/>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87206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75</c:v>
                </c:pt>
                <c:pt idx="1">
                  <c:v>79</c:v>
                </c:pt>
              </c:numCache>
            </c:numRef>
          </c:val>
          <c:extLst xmlns:c16r2="http://schemas.microsoft.com/office/drawing/2015/06/char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81</c:v>
                </c:pt>
                <c:pt idx="1">
                  <c:v>86</c:v>
                </c:pt>
              </c:numCache>
            </c:numRef>
          </c:val>
          <c:extLst xmlns:c16r2="http://schemas.microsoft.com/office/drawing/2015/06/char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83</c:v>
                </c:pt>
                <c:pt idx="1">
                  <c:v>86</c:v>
                </c:pt>
              </c:numCache>
            </c:numRef>
          </c:val>
          <c:extLst xmlns:c16r2="http://schemas.microsoft.com/office/drawing/2015/06/char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xmlns:c16r2="http://schemas.microsoft.com/office/drawing/2015/06/char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8951680"/>
        <c:axId val="48953216"/>
      </c:barChart>
      <c:catAx>
        <c:axId val="48951680"/>
        <c:scaling>
          <c:orientation val="minMax"/>
        </c:scaling>
        <c:delete val="1"/>
        <c:axPos val="l"/>
        <c:numFmt formatCode="General" sourceLinked="0"/>
        <c:majorTickMark val="in"/>
        <c:minorTickMark val="none"/>
        <c:tickLblPos val="none"/>
        <c:crossAx val="48953216"/>
        <c:crosses val="autoZero"/>
        <c:auto val="1"/>
        <c:lblAlgn val="ctr"/>
        <c:lblOffset val="100"/>
        <c:noMultiLvlLbl val="0"/>
      </c:catAx>
      <c:valAx>
        <c:axId val="4895321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95168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33</c:v>
                </c:pt>
                <c:pt idx="1">
                  <c:v>64</c:v>
                </c:pt>
                <c:pt idx="2">
                  <c:v>57</c:v>
                </c:pt>
              </c:numCache>
            </c:numRef>
          </c:val>
          <c:extLst xmlns:c16r2="http://schemas.microsoft.com/office/drawing/2015/06/char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35</c:v>
                </c:pt>
                <c:pt idx="1">
                  <c:v>63</c:v>
                </c:pt>
                <c:pt idx="2">
                  <c:v>71</c:v>
                </c:pt>
              </c:numCache>
            </c:numRef>
          </c:val>
          <c:extLst xmlns:c16r2="http://schemas.microsoft.com/office/drawing/2015/06/char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55</c:v>
                </c:pt>
                <c:pt idx="2">
                  <c:v>63</c:v>
                </c:pt>
              </c:numCache>
            </c:numRef>
          </c:val>
          <c:extLst xmlns:c16r2="http://schemas.microsoft.com/office/drawing/2015/06/char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57</c:v>
                </c:pt>
                <c:pt idx="2">
                  <c:v>64</c:v>
                </c:pt>
              </c:numCache>
            </c:numRef>
          </c:val>
          <c:extLst xmlns:c16r2="http://schemas.microsoft.com/office/drawing/2015/06/char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9362816"/>
        <c:axId val="49364352"/>
      </c:barChart>
      <c:catAx>
        <c:axId val="49362816"/>
        <c:scaling>
          <c:orientation val="minMax"/>
        </c:scaling>
        <c:delete val="1"/>
        <c:axPos val="l"/>
        <c:numFmt formatCode="General" sourceLinked="0"/>
        <c:majorTickMark val="in"/>
        <c:minorTickMark val="none"/>
        <c:tickLblPos val="none"/>
        <c:crossAx val="49364352"/>
        <c:crosses val="autoZero"/>
        <c:auto val="1"/>
        <c:lblAlgn val="ctr"/>
        <c:lblOffset val="100"/>
        <c:noMultiLvlLbl val="0"/>
      </c:catAx>
      <c:valAx>
        <c:axId val="493643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93628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Tycker att maten smakar bra</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på sitt äldreboende</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Får bra bemötande från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träffa sjuksköterska vid behov</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Upplever måltiderna som en trevlig stund</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Tycker det är trivsamt i gemensamma utrymmen</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Trivs med sitt rum/sin lägenhet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2018-08-21</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2018-08-21</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Nacka_Nacka Seniorcenter Talliden (minst 7 svarande)</a:t>
            </a:r>
          </a:p>
          <a:p>
            <a:r>
              <a:rPr lang="sv-SE" smtClean="0"/>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9" name="Diagram 10"/>
          <p:cNvGraphicFramePr>
            <a:graphicFrameLocks/>
          </p:cNvGraphicFramePr>
          <p:nvPr>
            <p:extLst>
              <p:ext uri="{D42A27DB-BD31-4B8C-83A1-F6EECF244321}">
                <p14:modId xmlns:p14="http://schemas.microsoft.com/office/powerpoint/2010/main" val="1061694161"/>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3222585147"/>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617021597"/>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64087168"/>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960375791"/>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327637028"/>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2045542171"/>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3479710385"/>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smtClean="0"/>
              <a:t>Totalt svarade 35 432 personer på årets enkät för äldre inom särskilt boende, vilket är 49,4% av de tillfrågade.</a:t>
            </a:r>
            <a:endParaRPr lang="sv-SE" sz="1900" b="0" dirty="0"/>
          </a:p>
          <a:p>
            <a:r>
              <a:rPr lang="sv-SE" sz="1900" b="0" smtClean="0"/>
              <a:t>Andelen svarande för Nacka_Nacka Seniorcenter Talliden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446154123"/>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166859884"/>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2461361468"/>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3812</TotalTime>
  <Words>988</Words>
  <Application>Microsoft Office PowerPoint</Application>
  <PresentationFormat>Bildspel på skärmen (4:3)</PresentationFormat>
  <Paragraphs>132</Paragraphs>
  <Slides>21</Slides>
  <Notes>1</Notes>
  <HiddenSlides>0</HiddenSlides>
  <MMClips>0</MMClips>
  <ScaleCrop>false</ScaleCrop>
  <HeadingPairs>
    <vt:vector size="4" baseType="variant">
      <vt:variant>
        <vt:lpstr>Tema</vt:lpstr>
      </vt:variant>
      <vt:variant>
        <vt:i4>3</vt:i4>
      </vt:variant>
      <vt:variant>
        <vt:lpstr>Bildrubriker</vt:lpstr>
      </vt:variant>
      <vt:variant>
        <vt:i4>21</vt:i4>
      </vt:variant>
    </vt:vector>
  </HeadingPairs>
  <TitlesOfParts>
    <vt:vector size="24" baseType="lpstr">
      <vt:lpstr>SoS-PPT-svensk</vt:lpstr>
      <vt:lpstr>Anpassad formgivning</vt:lpstr>
      <vt:lpstr>1_Anpassad formgivning</vt:lpstr>
      <vt:lpstr>Så tycker de äldre om äldreomsorgen 2018  </vt:lpstr>
      <vt:lpstr>Resultaten för er verksamhet/område</vt:lpstr>
      <vt:lpstr>Resultaten för er verksamhet/område, forts. </vt:lpstr>
      <vt:lpstr>Deltagare</vt:lpstr>
      <vt:lpstr>Resultatöversikt år 2018</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312</cp:revision>
  <cp:lastPrinted>2014-08-07T08:24:06Z</cp:lastPrinted>
  <dcterms:created xsi:type="dcterms:W3CDTF">2014-06-27T06:29:47Z</dcterms:created>
  <dcterms:modified xsi:type="dcterms:W3CDTF">2018-08-21T15:02:47Z</dcterms:modified>
</cp:coreProperties>
</file>