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2" r:id="rId2"/>
    <p:sldId id="288" r:id="rId3"/>
    <p:sldId id="287" r:id="rId4"/>
    <p:sldId id="284" r:id="rId5"/>
    <p:sldId id="285" r:id="rId6"/>
    <p:sldId id="286" r:id="rId7"/>
    <p:sldId id="283" r:id="rId8"/>
    <p:sldId id="290" r:id="rId9"/>
    <p:sldId id="307" r:id="rId10"/>
    <p:sldId id="302" r:id="rId11"/>
    <p:sldId id="306" r:id="rId12"/>
    <p:sldId id="292" r:id="rId13"/>
    <p:sldId id="301" r:id="rId14"/>
    <p:sldId id="315" r:id="rId15"/>
    <p:sldId id="316" r:id="rId16"/>
    <p:sldId id="314" r:id="rId17"/>
    <p:sldId id="270" r:id="rId18"/>
    <p:sldId id="313" r:id="rId19"/>
    <p:sldId id="310" r:id="rId20"/>
    <p:sldId id="295" r:id="rId21"/>
    <p:sldId id="318" r:id="rId22"/>
    <p:sldId id="311" r:id="rId23"/>
    <p:sldId id="296" r:id="rId24"/>
    <p:sldId id="317" r:id="rId25"/>
    <p:sldId id="312" r:id="rId26"/>
    <p:sldId id="297" r:id="rId27"/>
    <p:sldId id="298" r:id="rId28"/>
    <p:sldId id="300" r:id="rId29"/>
    <p:sldId id="309" r:id="rId30"/>
    <p:sldId id="308" r:id="rId31"/>
    <p:sldId id="282" r:id="rId32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31" autoAdjust="0"/>
  </p:normalViewPr>
  <p:slideViewPr>
    <p:cSldViewPr snapToGrid="0" snapToObjects="1">
      <p:cViewPr>
        <p:scale>
          <a:sx n="100" d="100"/>
          <a:sy n="100" d="100"/>
        </p:scale>
        <p:origin x="-72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B3FFC-E15D-6A49-B50C-293CA2856DA7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45B171AB-6322-3244-98FA-EF7B1EB873A4}">
      <dgm:prSet phldrT="[Text]" custT="1"/>
      <dgm:spPr/>
      <dgm:t>
        <a:bodyPr/>
        <a:lstStyle/>
        <a:p>
          <a:r>
            <a:rPr lang="sv-SE" sz="2200" dirty="0" smtClean="0"/>
            <a:t>Kvantifiering</a:t>
          </a:r>
          <a:endParaRPr lang="sv-SE" sz="2200" dirty="0"/>
        </a:p>
      </dgm:t>
    </dgm:pt>
    <dgm:pt modelId="{1525D8EE-F33D-7548-B8AB-B063216507D9}" type="parTrans" cxnId="{AF551B74-2F15-D04F-9320-D8BE2E14B02A}">
      <dgm:prSet/>
      <dgm:spPr/>
      <dgm:t>
        <a:bodyPr/>
        <a:lstStyle/>
        <a:p>
          <a:endParaRPr lang="sv-SE"/>
        </a:p>
      </dgm:t>
    </dgm:pt>
    <dgm:pt modelId="{2F1CA9D6-24C8-594B-B626-C43A70B331DB}" type="sibTrans" cxnId="{AF551B74-2F15-D04F-9320-D8BE2E14B02A}">
      <dgm:prSet/>
      <dgm:spPr/>
      <dgm:t>
        <a:bodyPr/>
        <a:lstStyle/>
        <a:p>
          <a:endParaRPr lang="sv-SE"/>
        </a:p>
      </dgm:t>
    </dgm:pt>
    <dgm:pt modelId="{D5F0DB9E-699F-5C43-889A-89FA4713C3F8}">
      <dgm:prSet phldrT="[Text]" custT="1"/>
      <dgm:spPr/>
      <dgm:t>
        <a:bodyPr/>
        <a:lstStyle/>
        <a:p>
          <a:r>
            <a:rPr lang="sv-SE" sz="2200" dirty="0" smtClean="0"/>
            <a:t>Uppföljning 1-100 år</a:t>
          </a:r>
          <a:endParaRPr lang="sv-SE" sz="2200" dirty="0"/>
        </a:p>
      </dgm:t>
    </dgm:pt>
    <dgm:pt modelId="{9D29782E-B0E1-5341-ABA6-D0B075176CB5}" type="parTrans" cxnId="{AF1492FA-D8B4-5E4C-8710-BD88AF128F9A}">
      <dgm:prSet/>
      <dgm:spPr/>
      <dgm:t>
        <a:bodyPr/>
        <a:lstStyle/>
        <a:p>
          <a:endParaRPr lang="sv-SE"/>
        </a:p>
      </dgm:t>
    </dgm:pt>
    <dgm:pt modelId="{6CC6841F-84D3-FC42-A8A2-AD253AC28A72}" type="sibTrans" cxnId="{AF1492FA-D8B4-5E4C-8710-BD88AF128F9A}">
      <dgm:prSet/>
      <dgm:spPr/>
      <dgm:t>
        <a:bodyPr/>
        <a:lstStyle/>
        <a:p>
          <a:endParaRPr lang="sv-SE"/>
        </a:p>
      </dgm:t>
    </dgm:pt>
    <dgm:pt modelId="{B3416CCB-FA31-7B4B-BE9C-88E05F133EA3}">
      <dgm:prSet phldrT="[Text]" custT="1"/>
      <dgm:spPr/>
      <dgm:t>
        <a:bodyPr/>
        <a:lstStyle/>
        <a:p>
          <a:r>
            <a:rPr lang="sv-SE" sz="2200" dirty="0" smtClean="0"/>
            <a:t>Grönyte-faktorn</a:t>
          </a:r>
          <a:endParaRPr lang="sv-SE" sz="2200" dirty="0"/>
        </a:p>
      </dgm:t>
    </dgm:pt>
    <dgm:pt modelId="{4D61B801-EFB8-394D-91BB-08DAD0860D5E}" type="parTrans" cxnId="{B29DBB36-8688-2841-916F-C0E3F9DDB8C9}">
      <dgm:prSet/>
      <dgm:spPr/>
      <dgm:t>
        <a:bodyPr/>
        <a:lstStyle/>
        <a:p>
          <a:endParaRPr lang="sv-SE"/>
        </a:p>
      </dgm:t>
    </dgm:pt>
    <dgm:pt modelId="{59E63D8D-F4B9-284A-96F2-2F7CD061FD19}" type="sibTrans" cxnId="{B29DBB36-8688-2841-916F-C0E3F9DDB8C9}">
      <dgm:prSet/>
      <dgm:spPr/>
      <dgm:t>
        <a:bodyPr/>
        <a:lstStyle/>
        <a:p>
          <a:endParaRPr lang="sv-SE"/>
        </a:p>
      </dgm:t>
    </dgm:pt>
    <dgm:pt modelId="{7E2279A6-9645-AE42-903A-8393248690D8}" type="pres">
      <dgm:prSet presAssocID="{5ABB3FFC-E15D-6A49-B50C-293CA2856DA7}" presName="compositeShape" presStyleCnt="0">
        <dgm:presLayoutVars>
          <dgm:chMax val="7"/>
          <dgm:dir/>
          <dgm:resizeHandles val="exact"/>
        </dgm:presLayoutVars>
      </dgm:prSet>
      <dgm:spPr/>
    </dgm:pt>
    <dgm:pt modelId="{DEB2512C-D0E2-F341-BB9E-2ABBEDC32142}" type="pres">
      <dgm:prSet presAssocID="{5ABB3FFC-E15D-6A49-B50C-293CA2856DA7}" presName="wedge1" presStyleLbl="node1" presStyleIdx="0" presStyleCnt="3"/>
      <dgm:spPr/>
      <dgm:t>
        <a:bodyPr/>
        <a:lstStyle/>
        <a:p>
          <a:endParaRPr lang="sv-SE"/>
        </a:p>
      </dgm:t>
    </dgm:pt>
    <dgm:pt modelId="{A766DB57-3114-6B4D-ABC3-5C51E714203B}" type="pres">
      <dgm:prSet presAssocID="{5ABB3FFC-E15D-6A49-B50C-293CA2856DA7}" presName="dummy1a" presStyleCnt="0"/>
      <dgm:spPr/>
    </dgm:pt>
    <dgm:pt modelId="{BFF2DF18-A943-8A47-BC20-680A14C52EC6}" type="pres">
      <dgm:prSet presAssocID="{5ABB3FFC-E15D-6A49-B50C-293CA2856DA7}" presName="dummy1b" presStyleCnt="0"/>
      <dgm:spPr/>
    </dgm:pt>
    <dgm:pt modelId="{BF6213A5-3A7C-3F49-A16A-40A4A3697564}" type="pres">
      <dgm:prSet presAssocID="{5ABB3FFC-E15D-6A49-B50C-293CA2856D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42D38B0-B003-8345-A07E-01E7E4E5B3D3}" type="pres">
      <dgm:prSet presAssocID="{5ABB3FFC-E15D-6A49-B50C-293CA2856DA7}" presName="wedge2" presStyleLbl="node1" presStyleIdx="1" presStyleCnt="3"/>
      <dgm:spPr/>
      <dgm:t>
        <a:bodyPr/>
        <a:lstStyle/>
        <a:p>
          <a:endParaRPr lang="sv-SE"/>
        </a:p>
      </dgm:t>
    </dgm:pt>
    <dgm:pt modelId="{0DD31DE3-1F1B-024E-A023-F6C5537A3D0C}" type="pres">
      <dgm:prSet presAssocID="{5ABB3FFC-E15D-6A49-B50C-293CA2856DA7}" presName="dummy2a" presStyleCnt="0"/>
      <dgm:spPr/>
    </dgm:pt>
    <dgm:pt modelId="{249747B5-DE83-FC45-A122-A7D52A51BC7E}" type="pres">
      <dgm:prSet presAssocID="{5ABB3FFC-E15D-6A49-B50C-293CA2856DA7}" presName="dummy2b" presStyleCnt="0"/>
      <dgm:spPr/>
    </dgm:pt>
    <dgm:pt modelId="{093082F6-D268-794F-9F67-07BE646284EE}" type="pres">
      <dgm:prSet presAssocID="{5ABB3FFC-E15D-6A49-B50C-293CA2856D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F44A0F6-F2AC-CD40-84A1-AD9FBB883CC3}" type="pres">
      <dgm:prSet presAssocID="{5ABB3FFC-E15D-6A49-B50C-293CA2856DA7}" presName="wedge3" presStyleLbl="node1" presStyleIdx="2" presStyleCnt="3"/>
      <dgm:spPr/>
      <dgm:t>
        <a:bodyPr/>
        <a:lstStyle/>
        <a:p>
          <a:endParaRPr lang="sv-SE"/>
        </a:p>
      </dgm:t>
    </dgm:pt>
    <dgm:pt modelId="{D80AE5F5-1001-254E-B636-3EDDD904F957}" type="pres">
      <dgm:prSet presAssocID="{5ABB3FFC-E15D-6A49-B50C-293CA2856DA7}" presName="dummy3a" presStyleCnt="0"/>
      <dgm:spPr/>
    </dgm:pt>
    <dgm:pt modelId="{249734D0-982A-2D4E-9272-B2D1B0FECEBB}" type="pres">
      <dgm:prSet presAssocID="{5ABB3FFC-E15D-6A49-B50C-293CA2856DA7}" presName="dummy3b" presStyleCnt="0"/>
      <dgm:spPr/>
    </dgm:pt>
    <dgm:pt modelId="{9053E3E0-820D-4A43-AB9A-4CE1C76606B5}" type="pres">
      <dgm:prSet presAssocID="{5ABB3FFC-E15D-6A49-B50C-293CA2856D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4890E7D-726C-B541-A2A7-62A59AD4E9C1}" type="pres">
      <dgm:prSet presAssocID="{2F1CA9D6-24C8-594B-B626-C43A70B331DB}" presName="arrowWedge1" presStyleLbl="fgSibTrans2D1" presStyleIdx="0" presStyleCnt="3"/>
      <dgm:spPr/>
    </dgm:pt>
    <dgm:pt modelId="{EA3EB8CA-ECD3-424A-BBD8-F2B688A44EC0}" type="pres">
      <dgm:prSet presAssocID="{6CC6841F-84D3-FC42-A8A2-AD253AC28A72}" presName="arrowWedge2" presStyleLbl="fgSibTrans2D1" presStyleIdx="1" presStyleCnt="3"/>
      <dgm:spPr/>
    </dgm:pt>
    <dgm:pt modelId="{61ED7329-91F1-174C-B841-5A64434BB5EB}" type="pres">
      <dgm:prSet presAssocID="{59E63D8D-F4B9-284A-96F2-2F7CD061FD19}" presName="arrowWedge3" presStyleLbl="fgSibTrans2D1" presStyleIdx="2" presStyleCnt="3"/>
      <dgm:spPr/>
    </dgm:pt>
  </dgm:ptLst>
  <dgm:cxnLst>
    <dgm:cxn modelId="{D0F79376-2DAE-644E-B9A4-626D1AE44C1F}" type="presOf" srcId="{45B171AB-6322-3244-98FA-EF7B1EB873A4}" destId="{DEB2512C-D0E2-F341-BB9E-2ABBEDC32142}" srcOrd="0" destOrd="0" presId="urn:microsoft.com/office/officeart/2005/8/layout/cycle8"/>
    <dgm:cxn modelId="{B29DBB36-8688-2841-916F-C0E3F9DDB8C9}" srcId="{5ABB3FFC-E15D-6A49-B50C-293CA2856DA7}" destId="{B3416CCB-FA31-7B4B-BE9C-88E05F133EA3}" srcOrd="2" destOrd="0" parTransId="{4D61B801-EFB8-394D-91BB-08DAD0860D5E}" sibTransId="{59E63D8D-F4B9-284A-96F2-2F7CD061FD19}"/>
    <dgm:cxn modelId="{AF1492FA-D8B4-5E4C-8710-BD88AF128F9A}" srcId="{5ABB3FFC-E15D-6A49-B50C-293CA2856DA7}" destId="{D5F0DB9E-699F-5C43-889A-89FA4713C3F8}" srcOrd="1" destOrd="0" parTransId="{9D29782E-B0E1-5341-ABA6-D0B075176CB5}" sibTransId="{6CC6841F-84D3-FC42-A8A2-AD253AC28A72}"/>
    <dgm:cxn modelId="{BFB57235-E17B-7042-9F25-5DA726F37018}" type="presOf" srcId="{B3416CCB-FA31-7B4B-BE9C-88E05F133EA3}" destId="{9053E3E0-820D-4A43-AB9A-4CE1C76606B5}" srcOrd="1" destOrd="0" presId="urn:microsoft.com/office/officeart/2005/8/layout/cycle8"/>
    <dgm:cxn modelId="{AF551B74-2F15-D04F-9320-D8BE2E14B02A}" srcId="{5ABB3FFC-E15D-6A49-B50C-293CA2856DA7}" destId="{45B171AB-6322-3244-98FA-EF7B1EB873A4}" srcOrd="0" destOrd="0" parTransId="{1525D8EE-F33D-7548-B8AB-B063216507D9}" sibTransId="{2F1CA9D6-24C8-594B-B626-C43A70B331DB}"/>
    <dgm:cxn modelId="{29D0DE9D-54D8-794B-9063-131701175956}" type="presOf" srcId="{B3416CCB-FA31-7B4B-BE9C-88E05F133EA3}" destId="{9F44A0F6-F2AC-CD40-84A1-AD9FBB883CC3}" srcOrd="0" destOrd="0" presId="urn:microsoft.com/office/officeart/2005/8/layout/cycle8"/>
    <dgm:cxn modelId="{E612EF08-BBA1-A548-868B-AB6AE6B41465}" type="presOf" srcId="{D5F0DB9E-699F-5C43-889A-89FA4713C3F8}" destId="{093082F6-D268-794F-9F67-07BE646284EE}" srcOrd="1" destOrd="0" presId="urn:microsoft.com/office/officeart/2005/8/layout/cycle8"/>
    <dgm:cxn modelId="{52315A3B-2B5B-DD4E-831D-C79A45848F28}" type="presOf" srcId="{D5F0DB9E-699F-5C43-889A-89FA4713C3F8}" destId="{C42D38B0-B003-8345-A07E-01E7E4E5B3D3}" srcOrd="0" destOrd="0" presId="urn:microsoft.com/office/officeart/2005/8/layout/cycle8"/>
    <dgm:cxn modelId="{9D113152-FE9A-2043-8874-FEF0EEBBDACD}" type="presOf" srcId="{5ABB3FFC-E15D-6A49-B50C-293CA2856DA7}" destId="{7E2279A6-9645-AE42-903A-8393248690D8}" srcOrd="0" destOrd="0" presId="urn:microsoft.com/office/officeart/2005/8/layout/cycle8"/>
    <dgm:cxn modelId="{E73D4782-8FAF-E543-84FB-99E4CB13E249}" type="presOf" srcId="{45B171AB-6322-3244-98FA-EF7B1EB873A4}" destId="{BF6213A5-3A7C-3F49-A16A-40A4A3697564}" srcOrd="1" destOrd="0" presId="urn:microsoft.com/office/officeart/2005/8/layout/cycle8"/>
    <dgm:cxn modelId="{C91A845F-18A8-004F-8EDE-4B101C005E42}" type="presParOf" srcId="{7E2279A6-9645-AE42-903A-8393248690D8}" destId="{DEB2512C-D0E2-F341-BB9E-2ABBEDC32142}" srcOrd="0" destOrd="0" presId="urn:microsoft.com/office/officeart/2005/8/layout/cycle8"/>
    <dgm:cxn modelId="{65D95F75-42F1-1540-9F39-F22788BA7922}" type="presParOf" srcId="{7E2279A6-9645-AE42-903A-8393248690D8}" destId="{A766DB57-3114-6B4D-ABC3-5C51E714203B}" srcOrd="1" destOrd="0" presId="urn:microsoft.com/office/officeart/2005/8/layout/cycle8"/>
    <dgm:cxn modelId="{B4D6E343-BBAB-634B-8B64-D134C76D8BC8}" type="presParOf" srcId="{7E2279A6-9645-AE42-903A-8393248690D8}" destId="{BFF2DF18-A943-8A47-BC20-680A14C52EC6}" srcOrd="2" destOrd="0" presId="urn:microsoft.com/office/officeart/2005/8/layout/cycle8"/>
    <dgm:cxn modelId="{D11D2806-C951-B246-8865-5FE1359E4796}" type="presParOf" srcId="{7E2279A6-9645-AE42-903A-8393248690D8}" destId="{BF6213A5-3A7C-3F49-A16A-40A4A3697564}" srcOrd="3" destOrd="0" presId="urn:microsoft.com/office/officeart/2005/8/layout/cycle8"/>
    <dgm:cxn modelId="{B7850F69-0A76-E943-A675-6A2A00A0A85A}" type="presParOf" srcId="{7E2279A6-9645-AE42-903A-8393248690D8}" destId="{C42D38B0-B003-8345-A07E-01E7E4E5B3D3}" srcOrd="4" destOrd="0" presId="urn:microsoft.com/office/officeart/2005/8/layout/cycle8"/>
    <dgm:cxn modelId="{3F8E88B5-DCD2-A648-98AF-1D324FB7FFDE}" type="presParOf" srcId="{7E2279A6-9645-AE42-903A-8393248690D8}" destId="{0DD31DE3-1F1B-024E-A023-F6C5537A3D0C}" srcOrd="5" destOrd="0" presId="urn:microsoft.com/office/officeart/2005/8/layout/cycle8"/>
    <dgm:cxn modelId="{0DAECC76-4F48-1447-9F03-C6C7B0AAC12C}" type="presParOf" srcId="{7E2279A6-9645-AE42-903A-8393248690D8}" destId="{249747B5-DE83-FC45-A122-A7D52A51BC7E}" srcOrd="6" destOrd="0" presId="urn:microsoft.com/office/officeart/2005/8/layout/cycle8"/>
    <dgm:cxn modelId="{5717D5C0-7959-9144-8BF0-B9570D2F8FC2}" type="presParOf" srcId="{7E2279A6-9645-AE42-903A-8393248690D8}" destId="{093082F6-D268-794F-9F67-07BE646284EE}" srcOrd="7" destOrd="0" presId="urn:microsoft.com/office/officeart/2005/8/layout/cycle8"/>
    <dgm:cxn modelId="{D8E5D4C6-CD38-BF43-989B-C2791568B8A2}" type="presParOf" srcId="{7E2279A6-9645-AE42-903A-8393248690D8}" destId="{9F44A0F6-F2AC-CD40-84A1-AD9FBB883CC3}" srcOrd="8" destOrd="0" presId="urn:microsoft.com/office/officeart/2005/8/layout/cycle8"/>
    <dgm:cxn modelId="{AA8E3FE3-4FF9-5D45-BE4B-EE77871BCA40}" type="presParOf" srcId="{7E2279A6-9645-AE42-903A-8393248690D8}" destId="{D80AE5F5-1001-254E-B636-3EDDD904F957}" srcOrd="9" destOrd="0" presId="urn:microsoft.com/office/officeart/2005/8/layout/cycle8"/>
    <dgm:cxn modelId="{FD4F847E-2133-DE4D-B11E-093F92D24B3F}" type="presParOf" srcId="{7E2279A6-9645-AE42-903A-8393248690D8}" destId="{249734D0-982A-2D4E-9272-B2D1B0FECEBB}" srcOrd="10" destOrd="0" presId="urn:microsoft.com/office/officeart/2005/8/layout/cycle8"/>
    <dgm:cxn modelId="{0D5394F6-6EDB-1746-86B8-A90938607732}" type="presParOf" srcId="{7E2279A6-9645-AE42-903A-8393248690D8}" destId="{9053E3E0-820D-4A43-AB9A-4CE1C76606B5}" srcOrd="11" destOrd="0" presId="urn:microsoft.com/office/officeart/2005/8/layout/cycle8"/>
    <dgm:cxn modelId="{63303424-372E-F74F-80DB-97DCF7A22AA5}" type="presParOf" srcId="{7E2279A6-9645-AE42-903A-8393248690D8}" destId="{64890E7D-726C-B541-A2A7-62A59AD4E9C1}" srcOrd="12" destOrd="0" presId="urn:microsoft.com/office/officeart/2005/8/layout/cycle8"/>
    <dgm:cxn modelId="{34E54CFD-1500-3F48-95F1-2564937DA98C}" type="presParOf" srcId="{7E2279A6-9645-AE42-903A-8393248690D8}" destId="{EA3EB8CA-ECD3-424A-BBD8-F2B688A44EC0}" srcOrd="13" destOrd="0" presId="urn:microsoft.com/office/officeart/2005/8/layout/cycle8"/>
    <dgm:cxn modelId="{3F5A78D2-519B-E442-942A-98629957272F}" type="presParOf" srcId="{7E2279A6-9645-AE42-903A-8393248690D8}" destId="{61ED7329-91F1-174C-B841-5A64434BB5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BB3FFC-E15D-6A49-B50C-293CA2856DA7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45B171AB-6322-3244-98FA-EF7B1EB873A4}">
      <dgm:prSet phldrT="[Text]" custT="1"/>
      <dgm:spPr/>
      <dgm:t>
        <a:bodyPr/>
        <a:lstStyle/>
        <a:p>
          <a:r>
            <a:rPr lang="sv-SE" sz="2200" dirty="0" smtClean="0"/>
            <a:t>Kvantifiering</a:t>
          </a:r>
          <a:endParaRPr lang="sv-SE" sz="2200" dirty="0"/>
        </a:p>
      </dgm:t>
    </dgm:pt>
    <dgm:pt modelId="{1525D8EE-F33D-7548-B8AB-B063216507D9}" type="parTrans" cxnId="{AF551B74-2F15-D04F-9320-D8BE2E14B02A}">
      <dgm:prSet/>
      <dgm:spPr/>
      <dgm:t>
        <a:bodyPr/>
        <a:lstStyle/>
        <a:p>
          <a:endParaRPr lang="sv-SE"/>
        </a:p>
      </dgm:t>
    </dgm:pt>
    <dgm:pt modelId="{2F1CA9D6-24C8-594B-B626-C43A70B331DB}" type="sibTrans" cxnId="{AF551B74-2F15-D04F-9320-D8BE2E14B02A}">
      <dgm:prSet/>
      <dgm:spPr/>
      <dgm:t>
        <a:bodyPr/>
        <a:lstStyle/>
        <a:p>
          <a:endParaRPr lang="sv-SE"/>
        </a:p>
      </dgm:t>
    </dgm:pt>
    <dgm:pt modelId="{D5F0DB9E-699F-5C43-889A-89FA4713C3F8}">
      <dgm:prSet phldrT="[Text]" custT="1"/>
      <dgm:spPr/>
      <dgm:t>
        <a:bodyPr/>
        <a:lstStyle/>
        <a:p>
          <a:r>
            <a:rPr lang="sv-SE" sz="2200" dirty="0" smtClean="0"/>
            <a:t>Indikatorer för uppföljning 1-100 år</a:t>
          </a:r>
          <a:endParaRPr lang="sv-SE" sz="2200" dirty="0"/>
        </a:p>
      </dgm:t>
    </dgm:pt>
    <dgm:pt modelId="{9D29782E-B0E1-5341-ABA6-D0B075176CB5}" type="parTrans" cxnId="{AF1492FA-D8B4-5E4C-8710-BD88AF128F9A}">
      <dgm:prSet/>
      <dgm:spPr/>
      <dgm:t>
        <a:bodyPr/>
        <a:lstStyle/>
        <a:p>
          <a:endParaRPr lang="sv-SE"/>
        </a:p>
      </dgm:t>
    </dgm:pt>
    <dgm:pt modelId="{6CC6841F-84D3-FC42-A8A2-AD253AC28A72}" type="sibTrans" cxnId="{AF1492FA-D8B4-5E4C-8710-BD88AF128F9A}">
      <dgm:prSet/>
      <dgm:spPr/>
      <dgm:t>
        <a:bodyPr/>
        <a:lstStyle/>
        <a:p>
          <a:endParaRPr lang="sv-SE"/>
        </a:p>
      </dgm:t>
    </dgm:pt>
    <dgm:pt modelId="{B3416CCB-FA31-7B4B-BE9C-88E05F133EA3}">
      <dgm:prSet phldrT="[Text]" custT="1"/>
      <dgm:spPr/>
      <dgm:t>
        <a:bodyPr/>
        <a:lstStyle/>
        <a:p>
          <a:r>
            <a:rPr lang="sv-SE" sz="2200" dirty="0" smtClean="0"/>
            <a:t>Grönyte-faktorn</a:t>
          </a:r>
          <a:endParaRPr lang="sv-SE" sz="2200" dirty="0"/>
        </a:p>
      </dgm:t>
    </dgm:pt>
    <dgm:pt modelId="{4D61B801-EFB8-394D-91BB-08DAD0860D5E}" type="parTrans" cxnId="{B29DBB36-8688-2841-916F-C0E3F9DDB8C9}">
      <dgm:prSet/>
      <dgm:spPr/>
      <dgm:t>
        <a:bodyPr/>
        <a:lstStyle/>
        <a:p>
          <a:endParaRPr lang="sv-SE"/>
        </a:p>
      </dgm:t>
    </dgm:pt>
    <dgm:pt modelId="{59E63D8D-F4B9-284A-96F2-2F7CD061FD19}" type="sibTrans" cxnId="{B29DBB36-8688-2841-916F-C0E3F9DDB8C9}">
      <dgm:prSet/>
      <dgm:spPr/>
      <dgm:t>
        <a:bodyPr/>
        <a:lstStyle/>
        <a:p>
          <a:endParaRPr lang="sv-SE"/>
        </a:p>
      </dgm:t>
    </dgm:pt>
    <dgm:pt modelId="{7E2279A6-9645-AE42-903A-8393248690D8}" type="pres">
      <dgm:prSet presAssocID="{5ABB3FFC-E15D-6A49-B50C-293CA2856DA7}" presName="compositeShape" presStyleCnt="0">
        <dgm:presLayoutVars>
          <dgm:chMax val="7"/>
          <dgm:dir/>
          <dgm:resizeHandles val="exact"/>
        </dgm:presLayoutVars>
      </dgm:prSet>
      <dgm:spPr/>
    </dgm:pt>
    <dgm:pt modelId="{DEB2512C-D0E2-F341-BB9E-2ABBEDC32142}" type="pres">
      <dgm:prSet presAssocID="{5ABB3FFC-E15D-6A49-B50C-293CA2856DA7}" presName="wedge1" presStyleLbl="node1" presStyleIdx="0" presStyleCnt="3"/>
      <dgm:spPr/>
      <dgm:t>
        <a:bodyPr/>
        <a:lstStyle/>
        <a:p>
          <a:endParaRPr lang="sv-SE"/>
        </a:p>
      </dgm:t>
    </dgm:pt>
    <dgm:pt modelId="{A766DB57-3114-6B4D-ABC3-5C51E714203B}" type="pres">
      <dgm:prSet presAssocID="{5ABB3FFC-E15D-6A49-B50C-293CA2856DA7}" presName="dummy1a" presStyleCnt="0"/>
      <dgm:spPr/>
    </dgm:pt>
    <dgm:pt modelId="{BFF2DF18-A943-8A47-BC20-680A14C52EC6}" type="pres">
      <dgm:prSet presAssocID="{5ABB3FFC-E15D-6A49-B50C-293CA2856DA7}" presName="dummy1b" presStyleCnt="0"/>
      <dgm:spPr/>
    </dgm:pt>
    <dgm:pt modelId="{BF6213A5-3A7C-3F49-A16A-40A4A3697564}" type="pres">
      <dgm:prSet presAssocID="{5ABB3FFC-E15D-6A49-B50C-293CA2856D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42D38B0-B003-8345-A07E-01E7E4E5B3D3}" type="pres">
      <dgm:prSet presAssocID="{5ABB3FFC-E15D-6A49-B50C-293CA2856DA7}" presName="wedge2" presStyleLbl="node1" presStyleIdx="1" presStyleCnt="3"/>
      <dgm:spPr/>
      <dgm:t>
        <a:bodyPr/>
        <a:lstStyle/>
        <a:p>
          <a:endParaRPr lang="sv-SE"/>
        </a:p>
      </dgm:t>
    </dgm:pt>
    <dgm:pt modelId="{0DD31DE3-1F1B-024E-A023-F6C5537A3D0C}" type="pres">
      <dgm:prSet presAssocID="{5ABB3FFC-E15D-6A49-B50C-293CA2856DA7}" presName="dummy2a" presStyleCnt="0"/>
      <dgm:spPr/>
    </dgm:pt>
    <dgm:pt modelId="{249747B5-DE83-FC45-A122-A7D52A51BC7E}" type="pres">
      <dgm:prSet presAssocID="{5ABB3FFC-E15D-6A49-B50C-293CA2856DA7}" presName="dummy2b" presStyleCnt="0"/>
      <dgm:spPr/>
    </dgm:pt>
    <dgm:pt modelId="{093082F6-D268-794F-9F67-07BE646284EE}" type="pres">
      <dgm:prSet presAssocID="{5ABB3FFC-E15D-6A49-B50C-293CA2856D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F44A0F6-F2AC-CD40-84A1-AD9FBB883CC3}" type="pres">
      <dgm:prSet presAssocID="{5ABB3FFC-E15D-6A49-B50C-293CA2856DA7}" presName="wedge3" presStyleLbl="node1" presStyleIdx="2" presStyleCnt="3"/>
      <dgm:spPr/>
      <dgm:t>
        <a:bodyPr/>
        <a:lstStyle/>
        <a:p>
          <a:endParaRPr lang="sv-SE"/>
        </a:p>
      </dgm:t>
    </dgm:pt>
    <dgm:pt modelId="{D80AE5F5-1001-254E-B636-3EDDD904F957}" type="pres">
      <dgm:prSet presAssocID="{5ABB3FFC-E15D-6A49-B50C-293CA2856DA7}" presName="dummy3a" presStyleCnt="0"/>
      <dgm:spPr/>
    </dgm:pt>
    <dgm:pt modelId="{249734D0-982A-2D4E-9272-B2D1B0FECEBB}" type="pres">
      <dgm:prSet presAssocID="{5ABB3FFC-E15D-6A49-B50C-293CA2856DA7}" presName="dummy3b" presStyleCnt="0"/>
      <dgm:spPr/>
    </dgm:pt>
    <dgm:pt modelId="{9053E3E0-820D-4A43-AB9A-4CE1C76606B5}" type="pres">
      <dgm:prSet presAssocID="{5ABB3FFC-E15D-6A49-B50C-293CA2856D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4890E7D-726C-B541-A2A7-62A59AD4E9C1}" type="pres">
      <dgm:prSet presAssocID="{2F1CA9D6-24C8-594B-B626-C43A70B331DB}" presName="arrowWedge1" presStyleLbl="fgSibTrans2D1" presStyleIdx="0" presStyleCnt="3"/>
      <dgm:spPr/>
    </dgm:pt>
    <dgm:pt modelId="{EA3EB8CA-ECD3-424A-BBD8-F2B688A44EC0}" type="pres">
      <dgm:prSet presAssocID="{6CC6841F-84D3-FC42-A8A2-AD253AC28A72}" presName="arrowWedge2" presStyleLbl="fgSibTrans2D1" presStyleIdx="1" presStyleCnt="3"/>
      <dgm:spPr/>
    </dgm:pt>
    <dgm:pt modelId="{61ED7329-91F1-174C-B841-5A64434BB5EB}" type="pres">
      <dgm:prSet presAssocID="{59E63D8D-F4B9-284A-96F2-2F7CD061FD19}" presName="arrowWedge3" presStyleLbl="fgSibTrans2D1" presStyleIdx="2" presStyleCnt="3"/>
      <dgm:spPr/>
    </dgm:pt>
  </dgm:ptLst>
  <dgm:cxnLst>
    <dgm:cxn modelId="{B29DBB36-8688-2841-916F-C0E3F9DDB8C9}" srcId="{5ABB3FFC-E15D-6A49-B50C-293CA2856DA7}" destId="{B3416CCB-FA31-7B4B-BE9C-88E05F133EA3}" srcOrd="2" destOrd="0" parTransId="{4D61B801-EFB8-394D-91BB-08DAD0860D5E}" sibTransId="{59E63D8D-F4B9-284A-96F2-2F7CD061FD19}"/>
    <dgm:cxn modelId="{AF1492FA-D8B4-5E4C-8710-BD88AF128F9A}" srcId="{5ABB3FFC-E15D-6A49-B50C-293CA2856DA7}" destId="{D5F0DB9E-699F-5C43-889A-89FA4713C3F8}" srcOrd="1" destOrd="0" parTransId="{9D29782E-B0E1-5341-ABA6-D0B075176CB5}" sibTransId="{6CC6841F-84D3-FC42-A8A2-AD253AC28A72}"/>
    <dgm:cxn modelId="{AF551B74-2F15-D04F-9320-D8BE2E14B02A}" srcId="{5ABB3FFC-E15D-6A49-B50C-293CA2856DA7}" destId="{45B171AB-6322-3244-98FA-EF7B1EB873A4}" srcOrd="0" destOrd="0" parTransId="{1525D8EE-F33D-7548-B8AB-B063216507D9}" sibTransId="{2F1CA9D6-24C8-594B-B626-C43A70B331DB}"/>
    <dgm:cxn modelId="{FDD6D515-D8F9-3D4D-A4DF-ADE25EBA280C}" type="presOf" srcId="{B3416CCB-FA31-7B4B-BE9C-88E05F133EA3}" destId="{9053E3E0-820D-4A43-AB9A-4CE1C76606B5}" srcOrd="1" destOrd="0" presId="urn:microsoft.com/office/officeart/2005/8/layout/cycle8"/>
    <dgm:cxn modelId="{9BC8D40D-5B3B-AD4A-B19B-7EB4522B2EE7}" type="presOf" srcId="{B3416CCB-FA31-7B4B-BE9C-88E05F133EA3}" destId="{9F44A0F6-F2AC-CD40-84A1-AD9FBB883CC3}" srcOrd="0" destOrd="0" presId="urn:microsoft.com/office/officeart/2005/8/layout/cycle8"/>
    <dgm:cxn modelId="{1D6CD26E-0701-CC44-AB1B-3FB17B7AF5DE}" type="presOf" srcId="{45B171AB-6322-3244-98FA-EF7B1EB873A4}" destId="{DEB2512C-D0E2-F341-BB9E-2ABBEDC32142}" srcOrd="0" destOrd="0" presId="urn:microsoft.com/office/officeart/2005/8/layout/cycle8"/>
    <dgm:cxn modelId="{B1FEF876-E547-4E4A-91D4-114377219F67}" type="presOf" srcId="{D5F0DB9E-699F-5C43-889A-89FA4713C3F8}" destId="{C42D38B0-B003-8345-A07E-01E7E4E5B3D3}" srcOrd="0" destOrd="0" presId="urn:microsoft.com/office/officeart/2005/8/layout/cycle8"/>
    <dgm:cxn modelId="{7FF550AA-CB3A-A34A-9C85-1DD48AB2AE47}" type="presOf" srcId="{D5F0DB9E-699F-5C43-889A-89FA4713C3F8}" destId="{093082F6-D268-794F-9F67-07BE646284EE}" srcOrd="1" destOrd="0" presId="urn:microsoft.com/office/officeart/2005/8/layout/cycle8"/>
    <dgm:cxn modelId="{FD5EBC68-30E8-544D-854E-774D4785B260}" type="presOf" srcId="{45B171AB-6322-3244-98FA-EF7B1EB873A4}" destId="{BF6213A5-3A7C-3F49-A16A-40A4A3697564}" srcOrd="1" destOrd="0" presId="urn:microsoft.com/office/officeart/2005/8/layout/cycle8"/>
    <dgm:cxn modelId="{F4E1339B-0D41-7B46-8638-48027524400E}" type="presOf" srcId="{5ABB3FFC-E15D-6A49-B50C-293CA2856DA7}" destId="{7E2279A6-9645-AE42-903A-8393248690D8}" srcOrd="0" destOrd="0" presId="urn:microsoft.com/office/officeart/2005/8/layout/cycle8"/>
    <dgm:cxn modelId="{21DD6ABB-78A3-8841-A43A-55A740C9F922}" type="presParOf" srcId="{7E2279A6-9645-AE42-903A-8393248690D8}" destId="{DEB2512C-D0E2-F341-BB9E-2ABBEDC32142}" srcOrd="0" destOrd="0" presId="urn:microsoft.com/office/officeart/2005/8/layout/cycle8"/>
    <dgm:cxn modelId="{027E6D83-1805-BD46-ACED-715F1E417280}" type="presParOf" srcId="{7E2279A6-9645-AE42-903A-8393248690D8}" destId="{A766DB57-3114-6B4D-ABC3-5C51E714203B}" srcOrd="1" destOrd="0" presId="urn:microsoft.com/office/officeart/2005/8/layout/cycle8"/>
    <dgm:cxn modelId="{2F6B5138-C96C-9149-B780-B85D3FC69040}" type="presParOf" srcId="{7E2279A6-9645-AE42-903A-8393248690D8}" destId="{BFF2DF18-A943-8A47-BC20-680A14C52EC6}" srcOrd="2" destOrd="0" presId="urn:microsoft.com/office/officeart/2005/8/layout/cycle8"/>
    <dgm:cxn modelId="{67FAF27A-053B-6D41-8ECB-7D8E1B962C1B}" type="presParOf" srcId="{7E2279A6-9645-AE42-903A-8393248690D8}" destId="{BF6213A5-3A7C-3F49-A16A-40A4A3697564}" srcOrd="3" destOrd="0" presId="urn:microsoft.com/office/officeart/2005/8/layout/cycle8"/>
    <dgm:cxn modelId="{5FA9DF59-B394-D741-BCA4-4BCF358E8B6F}" type="presParOf" srcId="{7E2279A6-9645-AE42-903A-8393248690D8}" destId="{C42D38B0-B003-8345-A07E-01E7E4E5B3D3}" srcOrd="4" destOrd="0" presId="urn:microsoft.com/office/officeart/2005/8/layout/cycle8"/>
    <dgm:cxn modelId="{06E8FF5D-5C47-AA4B-AB3B-C2B8D9B5B951}" type="presParOf" srcId="{7E2279A6-9645-AE42-903A-8393248690D8}" destId="{0DD31DE3-1F1B-024E-A023-F6C5537A3D0C}" srcOrd="5" destOrd="0" presId="urn:microsoft.com/office/officeart/2005/8/layout/cycle8"/>
    <dgm:cxn modelId="{B528CB08-2785-5740-9AF6-F8A259B05CF0}" type="presParOf" srcId="{7E2279A6-9645-AE42-903A-8393248690D8}" destId="{249747B5-DE83-FC45-A122-A7D52A51BC7E}" srcOrd="6" destOrd="0" presId="urn:microsoft.com/office/officeart/2005/8/layout/cycle8"/>
    <dgm:cxn modelId="{335762FB-7AED-D849-AB12-C41459759966}" type="presParOf" srcId="{7E2279A6-9645-AE42-903A-8393248690D8}" destId="{093082F6-D268-794F-9F67-07BE646284EE}" srcOrd="7" destOrd="0" presId="urn:microsoft.com/office/officeart/2005/8/layout/cycle8"/>
    <dgm:cxn modelId="{D1C53DB0-F1F6-8140-8ED7-6557048239B2}" type="presParOf" srcId="{7E2279A6-9645-AE42-903A-8393248690D8}" destId="{9F44A0F6-F2AC-CD40-84A1-AD9FBB883CC3}" srcOrd="8" destOrd="0" presId="urn:microsoft.com/office/officeart/2005/8/layout/cycle8"/>
    <dgm:cxn modelId="{DF4B81E6-CA49-D149-A43A-35B58C820953}" type="presParOf" srcId="{7E2279A6-9645-AE42-903A-8393248690D8}" destId="{D80AE5F5-1001-254E-B636-3EDDD904F957}" srcOrd="9" destOrd="0" presId="urn:microsoft.com/office/officeart/2005/8/layout/cycle8"/>
    <dgm:cxn modelId="{2E0B3876-33A1-274D-8961-B3AE07CECE2B}" type="presParOf" srcId="{7E2279A6-9645-AE42-903A-8393248690D8}" destId="{249734D0-982A-2D4E-9272-B2D1B0FECEBB}" srcOrd="10" destOrd="0" presId="urn:microsoft.com/office/officeart/2005/8/layout/cycle8"/>
    <dgm:cxn modelId="{5C5C2B9A-DCEF-0040-8E63-23D7EDBDFC55}" type="presParOf" srcId="{7E2279A6-9645-AE42-903A-8393248690D8}" destId="{9053E3E0-820D-4A43-AB9A-4CE1C76606B5}" srcOrd="11" destOrd="0" presId="urn:microsoft.com/office/officeart/2005/8/layout/cycle8"/>
    <dgm:cxn modelId="{CDAB33B6-425D-4F4F-864B-D24952854722}" type="presParOf" srcId="{7E2279A6-9645-AE42-903A-8393248690D8}" destId="{64890E7D-726C-B541-A2A7-62A59AD4E9C1}" srcOrd="12" destOrd="0" presId="urn:microsoft.com/office/officeart/2005/8/layout/cycle8"/>
    <dgm:cxn modelId="{7C00C0FB-BFA3-E54F-8D6E-52B48E60584E}" type="presParOf" srcId="{7E2279A6-9645-AE42-903A-8393248690D8}" destId="{EA3EB8CA-ECD3-424A-BBD8-F2B688A44EC0}" srcOrd="13" destOrd="0" presId="urn:microsoft.com/office/officeart/2005/8/layout/cycle8"/>
    <dgm:cxn modelId="{DE025C55-9117-FF4A-B03D-855AFCCF3778}" type="presParOf" srcId="{7E2279A6-9645-AE42-903A-8393248690D8}" destId="{61ED7329-91F1-174C-B841-5A64434BB5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B2512C-D0E2-F341-BB9E-2ABBEDC32142}">
      <dsp:nvSpPr>
        <dsp:cNvPr id="0" name=""/>
        <dsp:cNvSpPr/>
      </dsp:nvSpPr>
      <dsp:spPr>
        <a:xfrm>
          <a:off x="1772555" y="360914"/>
          <a:ext cx="4664130" cy="466413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Kvantifiering</a:t>
          </a:r>
          <a:endParaRPr lang="sv-SE" sz="2200" kern="1200" dirty="0"/>
        </a:p>
      </dsp:txBody>
      <dsp:txXfrm>
        <a:off x="4230662" y="1349266"/>
        <a:ext cx="1665760" cy="1388134"/>
      </dsp:txXfrm>
    </dsp:sp>
    <dsp:sp modelId="{C42D38B0-B003-8345-A07E-01E7E4E5B3D3}">
      <dsp:nvSpPr>
        <dsp:cNvPr id="0" name=""/>
        <dsp:cNvSpPr/>
      </dsp:nvSpPr>
      <dsp:spPr>
        <a:xfrm>
          <a:off x="1676496" y="527490"/>
          <a:ext cx="4664130" cy="466413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Uppföljning 1-100 år</a:t>
          </a:r>
          <a:endParaRPr lang="sv-SE" sz="2200" kern="1200" dirty="0"/>
        </a:p>
      </dsp:txBody>
      <dsp:txXfrm>
        <a:off x="2787003" y="3553623"/>
        <a:ext cx="2498641" cy="1221557"/>
      </dsp:txXfrm>
    </dsp:sp>
    <dsp:sp modelId="{9F44A0F6-F2AC-CD40-84A1-AD9FBB883CC3}">
      <dsp:nvSpPr>
        <dsp:cNvPr id="0" name=""/>
        <dsp:cNvSpPr/>
      </dsp:nvSpPr>
      <dsp:spPr>
        <a:xfrm>
          <a:off x="1580437" y="360914"/>
          <a:ext cx="4664130" cy="46641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Grönyte-faktorn</a:t>
          </a:r>
          <a:endParaRPr lang="sv-SE" sz="2200" kern="1200" dirty="0"/>
        </a:p>
      </dsp:txBody>
      <dsp:txXfrm>
        <a:off x="2120699" y="1349266"/>
        <a:ext cx="1665760" cy="1388134"/>
      </dsp:txXfrm>
    </dsp:sp>
    <dsp:sp modelId="{64890E7D-726C-B541-A2A7-62A59AD4E9C1}">
      <dsp:nvSpPr>
        <dsp:cNvPr id="0" name=""/>
        <dsp:cNvSpPr/>
      </dsp:nvSpPr>
      <dsp:spPr>
        <a:xfrm>
          <a:off x="1484208" y="72182"/>
          <a:ext cx="5241593" cy="524159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EB8CA-ECD3-424A-BBD8-F2B688A44EC0}">
      <dsp:nvSpPr>
        <dsp:cNvPr id="0" name=""/>
        <dsp:cNvSpPr/>
      </dsp:nvSpPr>
      <dsp:spPr>
        <a:xfrm>
          <a:off x="1387764" y="238464"/>
          <a:ext cx="5241593" cy="524159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D7329-91F1-174C-B841-5A64434BB5EB}">
      <dsp:nvSpPr>
        <dsp:cNvPr id="0" name=""/>
        <dsp:cNvSpPr/>
      </dsp:nvSpPr>
      <dsp:spPr>
        <a:xfrm>
          <a:off x="1291320" y="72182"/>
          <a:ext cx="5241593" cy="524159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B2512C-D0E2-F341-BB9E-2ABBEDC32142}">
      <dsp:nvSpPr>
        <dsp:cNvPr id="0" name=""/>
        <dsp:cNvSpPr/>
      </dsp:nvSpPr>
      <dsp:spPr>
        <a:xfrm>
          <a:off x="1772555" y="360914"/>
          <a:ext cx="4664130" cy="466413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Kvantifiering</a:t>
          </a:r>
          <a:endParaRPr lang="sv-SE" sz="2200" kern="1200" dirty="0"/>
        </a:p>
      </dsp:txBody>
      <dsp:txXfrm>
        <a:off x="4230662" y="1349266"/>
        <a:ext cx="1665760" cy="1388134"/>
      </dsp:txXfrm>
    </dsp:sp>
    <dsp:sp modelId="{C42D38B0-B003-8345-A07E-01E7E4E5B3D3}">
      <dsp:nvSpPr>
        <dsp:cNvPr id="0" name=""/>
        <dsp:cNvSpPr/>
      </dsp:nvSpPr>
      <dsp:spPr>
        <a:xfrm>
          <a:off x="1676496" y="527490"/>
          <a:ext cx="4664130" cy="466413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Indikatorer för uppföljning 1-100 år</a:t>
          </a:r>
          <a:endParaRPr lang="sv-SE" sz="2200" kern="1200" dirty="0"/>
        </a:p>
      </dsp:txBody>
      <dsp:txXfrm>
        <a:off x="2787003" y="3553623"/>
        <a:ext cx="2498641" cy="1221557"/>
      </dsp:txXfrm>
    </dsp:sp>
    <dsp:sp modelId="{9F44A0F6-F2AC-CD40-84A1-AD9FBB883CC3}">
      <dsp:nvSpPr>
        <dsp:cNvPr id="0" name=""/>
        <dsp:cNvSpPr/>
      </dsp:nvSpPr>
      <dsp:spPr>
        <a:xfrm>
          <a:off x="1580437" y="360914"/>
          <a:ext cx="4664130" cy="46641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200" kern="1200" dirty="0" smtClean="0"/>
            <a:t>Grönyte-faktorn</a:t>
          </a:r>
          <a:endParaRPr lang="sv-SE" sz="2200" kern="1200" dirty="0"/>
        </a:p>
      </dsp:txBody>
      <dsp:txXfrm>
        <a:off x="2120699" y="1349266"/>
        <a:ext cx="1665760" cy="1388134"/>
      </dsp:txXfrm>
    </dsp:sp>
    <dsp:sp modelId="{64890E7D-726C-B541-A2A7-62A59AD4E9C1}">
      <dsp:nvSpPr>
        <dsp:cNvPr id="0" name=""/>
        <dsp:cNvSpPr/>
      </dsp:nvSpPr>
      <dsp:spPr>
        <a:xfrm>
          <a:off x="1484208" y="72182"/>
          <a:ext cx="5241593" cy="524159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EB8CA-ECD3-424A-BBD8-F2B688A44EC0}">
      <dsp:nvSpPr>
        <dsp:cNvPr id="0" name=""/>
        <dsp:cNvSpPr/>
      </dsp:nvSpPr>
      <dsp:spPr>
        <a:xfrm>
          <a:off x="1387764" y="238464"/>
          <a:ext cx="5241593" cy="524159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D7329-91F1-174C-B841-5A64434BB5EB}">
      <dsp:nvSpPr>
        <dsp:cNvPr id="0" name=""/>
        <dsp:cNvSpPr/>
      </dsp:nvSpPr>
      <dsp:spPr>
        <a:xfrm>
          <a:off x="1291320" y="72182"/>
          <a:ext cx="5241593" cy="524159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0FCD9-331D-6A4C-8EC0-5BE8EFDF90D5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BDBD5-C84D-0244-962F-1208834E8FD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66991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374798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190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1907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6399-C03C-FF4B-912B-C65CC1CDB11B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2780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3247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32471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6399-C03C-FF4B-912B-C65CC1CDB11B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27808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6399-C03C-FF4B-912B-C65CC1CDB11B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27808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66971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66971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5C8B-4762-8547-8004-BB4EB987DB55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369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38044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570599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38044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895546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895546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5C8B-4762-8547-8004-BB4EB987DB55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36927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5C8B-4762-8547-8004-BB4EB987DB55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36927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10655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30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92917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5056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7377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7669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70870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1907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DBD5-C84D-0244-962F-1208834E8FDE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190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16562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45226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9636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8305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32083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21026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3243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2429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68351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23393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96951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AF810-6D6E-3449-89F1-4619CBA388FF}" type="datetimeFigureOut">
              <a:rPr lang="sv-SE" smtClean="0"/>
              <a:pPr/>
              <a:t>2014-04-01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BA62-6EC2-1A42-B8F6-D058F8C020F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51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organisationen.se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11" Type="http://schemas.openxmlformats.org/officeDocument/2006/relationships/image" Target="../media/image15.gif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s3.RGB_colo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0" t="1023" r="12430" b="7452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429000"/>
            <a:ext cx="9143999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34688" y="3980332"/>
            <a:ext cx="34921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159F8F"/>
                </a:solidFill>
                <a:latin typeface="Arial"/>
                <a:cs typeface="Arial"/>
              </a:rPr>
              <a:t>2014.03.05</a:t>
            </a:r>
          </a:p>
          <a:p>
            <a:r>
              <a:rPr lang="sv-SE" dirty="0" smtClean="0">
                <a:solidFill>
                  <a:srgbClr val="159F8F"/>
                </a:solidFill>
                <a:latin typeface="Arial"/>
                <a:cs typeface="Arial"/>
              </a:rPr>
              <a:t>U&amp;WE, ANNA LARSSON</a:t>
            </a:r>
            <a:endParaRPr lang="sv-SE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06466" y="4667836"/>
            <a:ext cx="7663868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sv-SE" sz="5000" b="1" dirty="0" smtClean="0">
                <a:solidFill>
                  <a:srgbClr val="333333"/>
                </a:solidFill>
                <a:latin typeface="Arial"/>
                <a:cs typeface="Arial"/>
              </a:rPr>
              <a:t>NATURLIG NYTTA I STADEN</a:t>
            </a:r>
          </a:p>
        </p:txBody>
      </p:sp>
      <p:pic>
        <p:nvPicPr>
          <p:cNvPr id="13" name="Picture 12" descr="℅ City Logo 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10" y="141111"/>
            <a:ext cx="4649721" cy="32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01528" y="341688"/>
            <a:ext cx="8256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ÖKAR LJUDKVALITET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pic>
        <p:nvPicPr>
          <p:cNvPr id="6" name="Bildobjekt 5" descr="Skärmavbild 2013-09-01 kl. 18.30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73" y="2050885"/>
            <a:ext cx="7125819" cy="34394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634984" y="1830330"/>
            <a:ext cx="2408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/>
              <a:t>6 dB(a), up to, at a distance of 50 m </a:t>
            </a:r>
            <a:endParaRPr lang="pt-BR" sz="1200"/>
          </a:p>
        </p:txBody>
      </p:sp>
      <p:sp>
        <p:nvSpPr>
          <p:cNvPr id="8" name="textruta 7"/>
          <p:cNvSpPr txBox="1"/>
          <p:nvPr/>
        </p:nvSpPr>
        <p:spPr>
          <a:xfrm>
            <a:off x="6806583" y="1830330"/>
            <a:ext cx="188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/>
              <a:t>3 dB(a) at a height of 1.5 m</a:t>
            </a:r>
            <a:endParaRPr lang="pt-BR" sz="1200"/>
          </a:p>
        </p:txBody>
      </p:sp>
      <p:sp>
        <p:nvSpPr>
          <p:cNvPr id="13" name="textruta 12"/>
          <p:cNvSpPr txBox="1"/>
          <p:nvPr/>
        </p:nvSpPr>
        <p:spPr>
          <a:xfrm>
            <a:off x="6806583" y="3718278"/>
            <a:ext cx="188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/>
              <a:t>8 dB(a) at a height of 1.5 m</a:t>
            </a:r>
            <a:endParaRPr lang="pt-BR" sz="1200"/>
          </a:p>
        </p:txBody>
      </p:sp>
      <p:sp>
        <p:nvSpPr>
          <p:cNvPr id="14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5" name="textruta 14"/>
          <p:cNvSpPr txBox="1"/>
          <p:nvPr/>
        </p:nvSpPr>
        <p:spPr>
          <a:xfrm>
            <a:off x="457200" y="5792624"/>
            <a:ext cx="825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/>
              <a:t>Källa</a:t>
            </a:r>
            <a:r>
              <a:rPr lang="pt-BR" sz="1000" dirty="0"/>
              <a:t>: Novel </a:t>
            </a:r>
            <a:r>
              <a:rPr lang="pt-BR" sz="1000" dirty="0" err="1"/>
              <a:t>solutions</a:t>
            </a:r>
            <a:r>
              <a:rPr lang="pt-BR" sz="1000" dirty="0"/>
              <a:t> for </a:t>
            </a:r>
            <a:r>
              <a:rPr lang="pt-BR" sz="1000" dirty="0" err="1"/>
              <a:t>quieter</a:t>
            </a:r>
            <a:r>
              <a:rPr lang="pt-BR" sz="1000" dirty="0"/>
              <a:t> </a:t>
            </a:r>
            <a:r>
              <a:rPr lang="pt-BR" sz="1000" dirty="0" err="1"/>
              <a:t>and</a:t>
            </a:r>
            <a:r>
              <a:rPr lang="pt-BR" sz="1000" dirty="0"/>
              <a:t> </a:t>
            </a:r>
            <a:r>
              <a:rPr lang="pt-BR" sz="1000" dirty="0" err="1"/>
              <a:t>greener</a:t>
            </a:r>
            <a:r>
              <a:rPr lang="pt-BR" sz="1000" dirty="0"/>
              <a:t> </a:t>
            </a:r>
            <a:r>
              <a:rPr lang="pt-BR" sz="1000" dirty="0" err="1"/>
              <a:t>cities</a:t>
            </a:r>
            <a:r>
              <a:rPr lang="pt-BR" sz="1000" dirty="0"/>
              <a:t>, The </a:t>
            </a:r>
            <a:r>
              <a:rPr lang="pt-BR" sz="1000" dirty="0" err="1"/>
              <a:t>Hosanna</a:t>
            </a:r>
            <a:r>
              <a:rPr lang="pt-BR" sz="1000" dirty="0"/>
              <a:t> </a:t>
            </a:r>
            <a:r>
              <a:rPr lang="pt-BR" sz="1000" dirty="0" err="1"/>
              <a:t>project</a:t>
            </a:r>
            <a:r>
              <a:rPr lang="pt-BR" sz="1000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xmlns="" val="4689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Fullskaleförsök NDS\Bilder från installationen\CIMG1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51388" y="-17462"/>
            <a:ext cx="4392612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39198" y="341688"/>
            <a:ext cx="8256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HANTERAR DAGVATTEN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pic>
        <p:nvPicPr>
          <p:cNvPr id="6" name="Bildobjekt 9" descr="Syften dagvattenstrategi bild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0369" y="3092450"/>
            <a:ext cx="3297488" cy="329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ubrik 1"/>
          <p:cNvSpPr txBox="1">
            <a:spLocks/>
          </p:cNvSpPr>
          <p:nvPr/>
        </p:nvSpPr>
        <p:spPr bwMode="auto">
          <a:xfrm>
            <a:off x="0" y="1366837"/>
            <a:ext cx="3059113" cy="2773363"/>
          </a:xfrm>
          <a:prstGeom prst="rect">
            <a:avLst/>
          </a:prstGeom>
          <a:solidFill>
            <a:srgbClr val="92D050">
              <a:alpha val="17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>
                <a:solidFill>
                  <a:srgbClr val="000000"/>
                </a:solidFill>
              </a:rPr>
              <a:t> Reducerar hastigheten</a:t>
            </a:r>
            <a:endParaRPr lang="sv-SE" sz="2000" dirty="0" smtClean="0">
              <a:solidFill>
                <a:srgbClr val="000000"/>
              </a:solidFill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 smtClean="0">
                <a:solidFill>
                  <a:srgbClr val="000000"/>
                </a:solidFill>
              </a:rPr>
              <a:t> Möter översvämningar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 smtClean="0">
                <a:solidFill>
                  <a:srgbClr val="000000"/>
                </a:solidFill>
              </a:rPr>
              <a:t> Renar föroreningar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 smtClean="0">
                <a:solidFill>
                  <a:srgbClr val="000000"/>
                </a:solidFill>
              </a:rPr>
              <a:t> Lagrar vatten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 smtClean="0">
                <a:solidFill>
                  <a:srgbClr val="000000"/>
                </a:solidFill>
              </a:rPr>
              <a:t> Bevattnar träd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sv-SE" sz="2000" dirty="0" smtClean="0">
                <a:solidFill>
                  <a:srgbClr val="000000"/>
                </a:solidFill>
              </a:rPr>
              <a:t> Skapar habitat</a:t>
            </a:r>
          </a:p>
        </p:txBody>
      </p:sp>
      <p:pic>
        <p:nvPicPr>
          <p:cNvPr id="9" name="Platshållare för innehåll 4" descr="Vy4-10050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1388" y="3003550"/>
            <a:ext cx="4392612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7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7" y="234161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GRÖNYTEFAKTORN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203384"/>
            <a:ext cx="6684260" cy="218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 smtClean="0">
                <a:latin typeface="Arial"/>
                <a:cs typeface="Arial"/>
              </a:rPr>
              <a:t>Ett planeringsverktyg där olika åtgärder får olika poäng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 smtClean="0">
                <a:latin typeface="Arial"/>
                <a:cs typeface="Arial"/>
              </a:rPr>
              <a:t>Balansera sociala aspekter, biologisk mångfald och klimatanpassning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 err="1" smtClean="0">
                <a:latin typeface="Arial"/>
                <a:cs typeface="Arial"/>
              </a:rPr>
              <a:t>Delfaktorer</a:t>
            </a:r>
            <a:r>
              <a:rPr lang="sv-SE" sz="1900" dirty="0" smtClean="0">
                <a:latin typeface="Arial"/>
                <a:cs typeface="Arial"/>
              </a:rPr>
              <a:t> (vatten och grönska) och tilläggsfaktorer (t.ex. träd som ger </a:t>
            </a:r>
            <a:r>
              <a:rPr lang="sv-SE" sz="1900" dirty="0" err="1" smtClean="0">
                <a:latin typeface="Arial"/>
                <a:cs typeface="Arial"/>
              </a:rPr>
              <a:t>lövskugga</a:t>
            </a:r>
            <a:r>
              <a:rPr lang="sv-SE" sz="1900" dirty="0" smtClean="0">
                <a:latin typeface="Arial"/>
                <a:cs typeface="Arial"/>
              </a:rPr>
              <a:t>, fontäner och dammar)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Utgår från platsens geografiska </a:t>
            </a:r>
            <a:r>
              <a:rPr lang="sv-SE" sz="1900" dirty="0" smtClean="0">
                <a:latin typeface="Arial"/>
                <a:cs typeface="Arial"/>
              </a:rPr>
              <a:t>förutsättningar</a:t>
            </a:r>
            <a:endParaRPr lang="sv-SE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32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46797" y="4957934"/>
            <a:ext cx="3673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Källa: Stockholms stad</a:t>
            </a:r>
            <a:endParaRPr lang="sv-SE" sz="1200" dirty="0"/>
          </a:p>
        </p:txBody>
      </p:sp>
      <p:pic>
        <p:nvPicPr>
          <p:cNvPr id="6" name="Bildobjekt 5" descr="Screen Shot 2014-02-25 at 2.54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3" b="29305"/>
          <a:stretch/>
        </p:blipFill>
        <p:spPr>
          <a:xfrm>
            <a:off x="0" y="120569"/>
            <a:ext cx="7159500" cy="4451431"/>
          </a:xfrm>
          <a:prstGeom prst="rect">
            <a:avLst/>
          </a:prstGeom>
        </p:spPr>
      </p:pic>
      <p:pic>
        <p:nvPicPr>
          <p:cNvPr id="7" name="Bildobjekt 6" descr="Screen Shot 2014-02-25 at 2.55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4" y="3746500"/>
            <a:ext cx="6400800" cy="1111393"/>
          </a:xfrm>
          <a:prstGeom prst="rect">
            <a:avLst/>
          </a:prstGeom>
        </p:spPr>
      </p:pic>
      <p:pic>
        <p:nvPicPr>
          <p:cNvPr id="8" name="Bildobjekt 7" descr="Screen Shot 2014-02-25 at 2.57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7674" y="4957934"/>
            <a:ext cx="3440426" cy="14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9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4" name="Bildobjekt 3" descr="IMG_11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944" y="497422"/>
            <a:ext cx="7195558" cy="5374460"/>
          </a:xfrm>
          <a:prstGeom prst="rect">
            <a:avLst/>
          </a:prstGeom>
        </p:spPr>
      </p:pic>
      <p:pic>
        <p:nvPicPr>
          <p:cNvPr id="2" name="Bildobjekt 1" descr="URBIO_norra2_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70808"/>
            <a:ext cx="9144000" cy="6463259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974944" y="5511800"/>
            <a:ext cx="3673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Källa: URBIO </a:t>
            </a:r>
            <a:r>
              <a:rPr lang="sv-SE" sz="1200" dirty="0" err="1" smtClean="0"/>
              <a:t>landsskapsarkitekter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xmlns="" val="22205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7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GRÖNYTEFAKTORN forts.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177984"/>
            <a:ext cx="6684260" cy="218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Utvecklat för att främja ekosystemtjänster i tät bebyggelse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Populärt för att det är flexibelt och lätt att </a:t>
            </a:r>
            <a:r>
              <a:rPr lang="sv-SE" sz="1900" dirty="0" smtClean="0">
                <a:latin typeface="Arial"/>
                <a:cs typeface="Arial"/>
              </a:rPr>
              <a:t>arbeta med, kreativt</a:t>
            </a:r>
            <a:endParaRPr lang="sv-SE" sz="19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Utgångspunkt i C/O City – hur kan vi ta fram fler konkreta verktyg samt synliggöra </a:t>
            </a:r>
            <a:r>
              <a:rPr lang="sv-SE" sz="1900" dirty="0" smtClean="0">
                <a:latin typeface="Arial"/>
                <a:cs typeface="Arial"/>
              </a:rPr>
              <a:t>ekosystemtjänsternas värden?</a:t>
            </a:r>
            <a:endParaRPr lang="sv-SE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1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7" y="1779153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RESULTAT C/O CITY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2644584"/>
            <a:ext cx="6684260" cy="419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En handbok om hur </a:t>
            </a:r>
            <a:r>
              <a:rPr lang="sv-SE" sz="1900" dirty="0" err="1">
                <a:latin typeface="Arial"/>
                <a:cs typeface="Arial"/>
              </a:rPr>
              <a:t>ekosystemtjänster</a:t>
            </a:r>
            <a:r>
              <a:rPr lang="sv-SE" sz="1900" dirty="0">
                <a:latin typeface="Arial"/>
                <a:cs typeface="Arial"/>
              </a:rPr>
              <a:t> kan integreras i </a:t>
            </a:r>
            <a:r>
              <a:rPr lang="sv-SE" sz="1900" dirty="0" smtClean="0">
                <a:latin typeface="Arial"/>
                <a:cs typeface="Arial"/>
              </a:rPr>
              <a:t>planeringsprocesser</a:t>
            </a:r>
            <a:endParaRPr lang="sv-SE" sz="19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sv-SE" sz="1900" dirty="0" err="1">
                <a:latin typeface="Arial"/>
                <a:cs typeface="Arial"/>
              </a:rPr>
              <a:t>Grönytefaktorn</a:t>
            </a:r>
            <a:r>
              <a:rPr lang="sv-SE" sz="1900" dirty="0">
                <a:latin typeface="Arial"/>
                <a:cs typeface="Arial"/>
              </a:rPr>
              <a:t> </a:t>
            </a:r>
            <a:r>
              <a:rPr lang="sv-SE" sz="1900" dirty="0" smtClean="0">
                <a:latin typeface="Arial"/>
                <a:cs typeface="Arial"/>
              </a:rPr>
              <a:t>för allmän platsmark</a:t>
            </a:r>
            <a:endParaRPr lang="sv-SE" sz="19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sv-SE" sz="1900" dirty="0" smtClean="0">
                <a:latin typeface="Arial"/>
                <a:cs typeface="Arial"/>
              </a:rPr>
              <a:t>Utveckling av indikatorer för uppföljning av urbana ekosystemtjänster baserat på </a:t>
            </a:r>
            <a:r>
              <a:rPr lang="sv-SE" sz="1900" dirty="0" err="1" smtClean="0">
                <a:latin typeface="Arial"/>
                <a:cs typeface="Arial"/>
              </a:rPr>
              <a:t>Cities</a:t>
            </a:r>
            <a:r>
              <a:rPr lang="sv-SE" sz="1900" dirty="0" smtClean="0">
                <a:latin typeface="Arial"/>
                <a:cs typeface="Arial"/>
              </a:rPr>
              <a:t> </a:t>
            </a:r>
            <a:r>
              <a:rPr lang="sv-SE" sz="1900" dirty="0" err="1">
                <a:latin typeface="Arial"/>
                <a:cs typeface="Arial"/>
              </a:rPr>
              <a:t>Biodiversity</a:t>
            </a:r>
            <a:r>
              <a:rPr lang="sv-SE" sz="1900" dirty="0">
                <a:latin typeface="Arial"/>
                <a:cs typeface="Arial"/>
              </a:rPr>
              <a:t> Index (CBI</a:t>
            </a:r>
            <a:r>
              <a:rPr lang="sv-SE" sz="19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sv-SE" sz="1900" dirty="0" smtClean="0">
                <a:latin typeface="Arial"/>
                <a:cs typeface="Arial"/>
              </a:rPr>
              <a:t>Hur kan ekosystemtjänster integreras i certifieringssystem?</a:t>
            </a:r>
          </a:p>
          <a:p>
            <a:pPr marL="342900" indent="-342900">
              <a:buFont typeface="Arial"/>
              <a:buChar char="•"/>
            </a:pPr>
            <a:r>
              <a:rPr lang="sv-SE" sz="1900" dirty="0" smtClean="0">
                <a:latin typeface="Arial"/>
                <a:cs typeface="Arial"/>
              </a:rPr>
              <a:t>Kvantifiering av ekosystemtjänster – en databas</a:t>
            </a:r>
            <a:endParaRPr lang="sv-SE" sz="19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sv-SE" sz="1900" dirty="0">
                <a:latin typeface="Arial"/>
                <a:cs typeface="Arial"/>
              </a:rPr>
              <a:t>Design, effekter och upplevelser av </a:t>
            </a:r>
            <a:r>
              <a:rPr lang="sv-SE" sz="1900" dirty="0" err="1">
                <a:latin typeface="Arial"/>
                <a:cs typeface="Arial"/>
              </a:rPr>
              <a:t>gröna</a:t>
            </a:r>
            <a:r>
              <a:rPr lang="sv-SE" sz="1900" dirty="0">
                <a:latin typeface="Arial"/>
                <a:cs typeface="Arial"/>
              </a:rPr>
              <a:t> tak och </a:t>
            </a:r>
            <a:r>
              <a:rPr lang="sv-SE" sz="1900" dirty="0" err="1">
                <a:latin typeface="Arial"/>
                <a:cs typeface="Arial"/>
              </a:rPr>
              <a:t>gröna</a:t>
            </a:r>
            <a:r>
              <a:rPr lang="sv-SE" sz="1900" dirty="0">
                <a:latin typeface="Arial"/>
                <a:cs typeface="Arial"/>
              </a:rPr>
              <a:t> </a:t>
            </a:r>
            <a:r>
              <a:rPr lang="sv-SE" sz="1900" dirty="0" smtClean="0">
                <a:latin typeface="Arial"/>
                <a:cs typeface="Arial"/>
              </a:rPr>
              <a:t>fasader</a:t>
            </a:r>
            <a:endParaRPr lang="sv-SE" sz="1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sv-SE" sz="2000" dirty="0" smtClean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endParaRPr lang="sv-SE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2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HANDBOK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29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Målgruppen är planarkitekter och andra som arbetar med planering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I vilka skeden i planeringsprocessen bör och kan ekosystemtjänster integreras? Lagstiftning, styrmedel, utmaningar, behov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Handfasta råd kring hur ekosystemtjänster kan främjas och redovisning av olika verktyg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xmlns="" val="324479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6" name="Platshållare för innehåll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70952"/>
            <a:ext cx="8091799" cy="57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26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latshållare för bild 1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882175721"/>
              </p:ext>
            </p:extLst>
          </p:nvPr>
        </p:nvGraphicFramePr>
        <p:xfrm>
          <a:off x="578322" y="439915"/>
          <a:ext cx="8017123" cy="555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01448" y="279400"/>
            <a:ext cx="33654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2. DESIGN AV GYF (KVARTER/STADSDEL)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Markgrönska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Gröna tak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Gräsyta för bollspel &amp; lek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Uppsamling &amp; fördröjning av dagvatten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Odlingsytor på gården</a:t>
            </a:r>
          </a:p>
          <a:p>
            <a:pPr marL="285750" indent="-285750">
              <a:buFont typeface="Arial"/>
              <a:buChar char="•"/>
            </a:pPr>
            <a:r>
              <a:rPr lang="sv-SE" sz="1400" smtClean="0"/>
              <a:t>Fågelholk</a:t>
            </a:r>
            <a:endParaRPr lang="sv-SE" sz="1400" dirty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Alléer 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Parker</a:t>
            </a:r>
          </a:p>
          <a:p>
            <a:endParaRPr lang="sv-SE" sz="1600" dirty="0" smtClean="0"/>
          </a:p>
        </p:txBody>
      </p:sp>
      <p:sp>
        <p:nvSpPr>
          <p:cNvPr id="11" name="textruta 10"/>
          <p:cNvSpPr txBox="1"/>
          <p:nvPr/>
        </p:nvSpPr>
        <p:spPr>
          <a:xfrm>
            <a:off x="5424600" y="450358"/>
            <a:ext cx="37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3. ÅTGÄRDERNAS POTENTIAL – KVITTO PÅ EFFEKTER/ARGUMENT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Hantering av xx m</a:t>
            </a:r>
            <a:r>
              <a:rPr lang="sv-SE" sz="1400" baseline="30000" dirty="0" smtClean="0"/>
              <a:t>3</a:t>
            </a:r>
            <a:r>
              <a:rPr lang="sv-SE" sz="1400" dirty="0" smtClean="0"/>
              <a:t> dagvatten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antal arter på grönt tak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Minskning av buller med xx dB (a)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kg mat producerad till ett värde av xx SEK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424600" y="4908361"/>
            <a:ext cx="3719400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4. ÅTGÄRDERNAS RESULTAT MED KOPPLING TILL CBI FÖR UPPFÖLJNING PÅ STADS-, STADSDELS-, OCH KVARTERSNIVÅ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xx </a:t>
            </a:r>
            <a:r>
              <a:rPr lang="sv-SE" sz="1400" dirty="0" err="1" smtClean="0"/>
              <a:t>st</a:t>
            </a:r>
            <a:r>
              <a:rPr lang="sv-SE" sz="1400" dirty="0" smtClean="0"/>
              <a:t> fågel- och växtarter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</a:t>
            </a:r>
            <a:r>
              <a:rPr lang="sv-SE" sz="1400" dirty="0"/>
              <a:t>m</a:t>
            </a:r>
            <a:r>
              <a:rPr lang="sv-SE" sz="1400" baseline="30000" dirty="0"/>
              <a:t>2</a:t>
            </a:r>
            <a:r>
              <a:rPr lang="sv-SE" sz="1400" dirty="0"/>
              <a:t>/ha </a:t>
            </a:r>
            <a:r>
              <a:rPr lang="sv-SE" sz="1400" dirty="0" smtClean="0"/>
              <a:t>krontäckning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m</a:t>
            </a:r>
            <a:r>
              <a:rPr lang="sv-SE" sz="1400" baseline="30000" dirty="0" smtClean="0"/>
              <a:t>2</a:t>
            </a:r>
            <a:r>
              <a:rPr lang="sv-SE" sz="1400" dirty="0" smtClean="0"/>
              <a:t>/ha</a:t>
            </a:r>
            <a:r>
              <a:rPr lang="sv-SE" sz="1400" dirty="0"/>
              <a:t> </a:t>
            </a:r>
            <a:r>
              <a:rPr lang="sv-SE" sz="1400" dirty="0" smtClean="0"/>
              <a:t>genomsläpplig yta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antal brukaravtal/stadsdel</a:t>
            </a:r>
          </a:p>
          <a:p>
            <a:pPr marL="285750" indent="-285750">
              <a:buFont typeface="Arial"/>
              <a:buChar char="•"/>
            </a:pPr>
            <a:endParaRPr lang="sv-SE" sz="1400" dirty="0" smtClean="0"/>
          </a:p>
          <a:p>
            <a:pPr marL="285750" indent="-285750">
              <a:buFont typeface="Arial"/>
              <a:buChar char="•"/>
            </a:pPr>
            <a:endParaRPr lang="sv-SE" sz="1400" baseline="30000" dirty="0" smtClean="0"/>
          </a:p>
          <a:p>
            <a:endParaRPr lang="sv-SE" sz="1600" dirty="0" smtClean="0"/>
          </a:p>
          <a:p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201448" y="2797904"/>
            <a:ext cx="2732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1</a:t>
            </a:r>
            <a:r>
              <a:rPr lang="sv-SE" sz="1400" b="1" dirty="0" smtClean="0"/>
              <a:t>. ARBETSMETOD GYF (KVARTER/STADSDEL)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Hur?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Vilka underlag behövs?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Hur har Malmö, Fortaleza och Stockholm gjort?</a:t>
            </a:r>
          </a:p>
          <a:p>
            <a:endParaRPr lang="sv-SE" sz="16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166587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6" name="Bildobjekt 5" descr="Vinnova Stadsnaturens Samhällsvinster - Till rapp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7" t="27832" r="7222" b="19910"/>
          <a:stretch>
            <a:fillRect/>
          </a:stretch>
        </p:blipFill>
        <p:spPr bwMode="auto">
          <a:xfrm>
            <a:off x="531845" y="1665111"/>
            <a:ext cx="8090018" cy="352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01528" y="341688"/>
            <a:ext cx="8256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STADENS BEROENDE AV EKOSYSTEMTJÄNSTER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1413830"/>
            <a:ext cx="8256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GRÖNYTEFAKTORN PÅ STADSDELSNIVÅ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6" y="3019406"/>
            <a:ext cx="7148813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Baseras på grönytefaktorn för kvartersmarks metodik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Fokus på större enheter, t.ex. alléer, parker, naturlig mark, sociala aspekter (t.ex. involvera boende)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Syftet är att koppla ihop </a:t>
            </a:r>
            <a:r>
              <a:rPr lang="sv-SE" sz="2000" dirty="0">
                <a:latin typeface="Arial"/>
                <a:cs typeface="Arial"/>
              </a:rPr>
              <a:t>g</a:t>
            </a:r>
            <a:r>
              <a:rPr lang="sv-SE" sz="2000" dirty="0" smtClean="0">
                <a:latin typeface="Arial"/>
                <a:cs typeface="Arial"/>
              </a:rPr>
              <a:t>rönytefaktorn på fastighetsnivå med åtgärder på stadsdelsnivå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endParaRPr lang="sv-SE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2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6" name="Bildobjekt 5" descr="Vinnova Stadsnaturens Samhällsvinster - Till rapp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7" t="27832" r="7222" b="19910"/>
          <a:stretch>
            <a:fillRect/>
          </a:stretch>
        </p:blipFill>
        <p:spPr bwMode="auto">
          <a:xfrm>
            <a:off x="531845" y="1665111"/>
            <a:ext cx="8090018" cy="352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01528" y="341688"/>
            <a:ext cx="8256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KVANTIFIERING – HUR MYCKET?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8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06129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KVANTIFIERING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6" y="3019406"/>
            <a:ext cx="7402814" cy="29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Kvantifiera ekosystemtjänster och potentialen med grönytefaktorn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Databas som kan användas vid planering, i jämförelse med andra åtgärder, ”kvitto” på ekosystemtjänsternas värde (kvantitativt/monetärt)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Biologisk mångfald, dagvattenhantering, luftföroreningar, ljudkvalitet, rekreation, urban odling m.fl.</a:t>
            </a:r>
          </a:p>
        </p:txBody>
      </p:sp>
    </p:spTree>
    <p:extLst>
      <p:ext uri="{BB962C8B-B14F-4D97-AF65-F5344CB8AC3E}">
        <p14:creationId xmlns:p14="http://schemas.microsoft.com/office/powerpoint/2010/main" xmlns="" val="35445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190889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INDIKATORER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Utvecklar indikatorer för uppföljning på olika skalor – kommun/stad, stadsdel och fastighet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Inspiration från </a:t>
            </a:r>
            <a:r>
              <a:rPr lang="sv-SE" sz="2000" dirty="0" err="1" smtClean="0">
                <a:latin typeface="Arial"/>
                <a:cs typeface="Arial"/>
              </a:rPr>
              <a:t>Cities</a:t>
            </a:r>
            <a:r>
              <a:rPr lang="sv-SE" sz="2000" dirty="0" smtClean="0">
                <a:latin typeface="Arial"/>
                <a:cs typeface="Arial"/>
              </a:rPr>
              <a:t> </a:t>
            </a:r>
            <a:r>
              <a:rPr lang="sv-SE" sz="2000" dirty="0" err="1" smtClean="0">
                <a:latin typeface="Arial"/>
                <a:cs typeface="Arial"/>
              </a:rPr>
              <a:t>Biodivercity</a:t>
            </a:r>
            <a:r>
              <a:rPr lang="sv-SE" sz="2000" dirty="0" smtClean="0">
                <a:latin typeface="Arial"/>
                <a:cs typeface="Arial"/>
              </a:rPr>
              <a:t> Index (CBI)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Rekommendationer för balans av ekologiska och sociala indikatorer. Nuläge/basår viktigt</a:t>
            </a:r>
          </a:p>
        </p:txBody>
      </p:sp>
    </p:spTree>
    <p:extLst>
      <p:ext uri="{BB962C8B-B14F-4D97-AF65-F5344CB8AC3E}">
        <p14:creationId xmlns:p14="http://schemas.microsoft.com/office/powerpoint/2010/main" xmlns="" val="27486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latshållare för bild 1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4088708335"/>
              </p:ext>
            </p:extLst>
          </p:nvPr>
        </p:nvGraphicFramePr>
        <p:xfrm>
          <a:off x="439424" y="691753"/>
          <a:ext cx="788246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24"/>
                <a:gridCol w="1452880"/>
                <a:gridCol w="781070"/>
                <a:gridCol w="1233011"/>
                <a:gridCol w="1662232"/>
                <a:gridCol w="1305948"/>
              </a:tblGrid>
              <a:tr h="278969"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Indikator CBI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Ekosystem-funktioner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Metod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Indikator/indikatorer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Svårighetsgrad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Kvalitet</a:t>
                      </a:r>
                      <a:endParaRPr lang="sv-SE" sz="1600" dirty="0"/>
                    </a:p>
                  </a:txBody>
                  <a:tcPr/>
                </a:tc>
              </a:tr>
              <a:tr h="278969"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1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Naturliga ytor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Biotop-kartan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Andel naturlig yta av stads-delsytan (ha)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Avancerat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Hög</a:t>
                      </a:r>
                      <a:endParaRPr lang="sv-SE" sz="1400" dirty="0"/>
                    </a:p>
                  </a:txBody>
                  <a:tcPr/>
                </a:tc>
              </a:tr>
              <a:tr h="278969"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-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Koloniträd-gårdar,</a:t>
                      </a:r>
                      <a:r>
                        <a:rPr lang="sv-SE" sz="1400" baseline="0" dirty="0" smtClean="0"/>
                        <a:t> odlingslådor, skötsel av bikupor/vård av stadens mark etc.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Stads-delens</a:t>
                      </a:r>
                      <a:r>
                        <a:rPr lang="sv-SE" sz="1400" baseline="0" dirty="0" smtClean="0"/>
                        <a:t> info tom brukar-avtal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Antal brukaravtal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Enkel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Hög</a:t>
                      </a:r>
                      <a:endParaRPr lang="sv-SE" sz="1400" dirty="0"/>
                    </a:p>
                  </a:txBody>
                  <a:tcPr/>
                </a:tc>
              </a:tr>
              <a:tr h="278969"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Anpassning</a:t>
                      </a:r>
                      <a:r>
                        <a:rPr lang="sv-SE" sz="1400" baseline="0" dirty="0" smtClean="0"/>
                        <a:t> av CBI indikator 18-19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Institutionell</a:t>
                      </a:r>
                      <a:r>
                        <a:rPr lang="sv-SE" sz="1400" baseline="0" dirty="0" smtClean="0"/>
                        <a:t> kapacitet i stadsdelen, t.ex. 4H-gård, Naturskola, Ur- &amp; </a:t>
                      </a:r>
                      <a:r>
                        <a:rPr lang="sv-SE" sz="1400" baseline="0" dirty="0" err="1" smtClean="0"/>
                        <a:t>skurdagis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Totalt antal initiativ</a:t>
                      </a:r>
                      <a:r>
                        <a:rPr lang="sv-SE" sz="1400" baseline="0" dirty="0" smtClean="0"/>
                        <a:t> och/eller org.</a:t>
                      </a:r>
                    </a:p>
                    <a:p>
                      <a:endParaRPr lang="sv-SE" sz="1400" baseline="0" dirty="0" smtClean="0"/>
                    </a:p>
                    <a:p>
                      <a:r>
                        <a:rPr lang="sv-SE" sz="1400" baseline="0" dirty="0" smtClean="0"/>
                        <a:t>Antal initiativ och eller/organisation per invånare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Medel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smtClean="0"/>
                        <a:t>Medel</a:t>
                      </a:r>
                      <a:endParaRPr lang="sv-SE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4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latshållare för bild 1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3483834753"/>
              </p:ext>
            </p:extLst>
          </p:nvPr>
        </p:nvGraphicFramePr>
        <p:xfrm>
          <a:off x="578322" y="439915"/>
          <a:ext cx="8017123" cy="555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01448" y="279400"/>
            <a:ext cx="33654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2. DESIGN AV GRÖNYTEFAKTORN (KVARTER/STADSDEL)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Markgrönska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Gröna tak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Gräsyta för bollspel &amp; lek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Uppsamling &amp; fördröjning av dagvatten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Odlingsytor på gården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Fågelholk</a:t>
            </a:r>
            <a:endParaRPr lang="sv-SE" sz="1600" dirty="0" smtClean="0"/>
          </a:p>
        </p:txBody>
      </p:sp>
      <p:sp>
        <p:nvSpPr>
          <p:cNvPr id="11" name="textruta 10"/>
          <p:cNvSpPr txBox="1"/>
          <p:nvPr/>
        </p:nvSpPr>
        <p:spPr>
          <a:xfrm>
            <a:off x="5424600" y="450358"/>
            <a:ext cx="37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3. ÅTGÄRDERNAS POTENTIAL – KVITTO PÅ EFFEKTER/ARGUMENT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Hantering av xx m</a:t>
            </a:r>
            <a:r>
              <a:rPr lang="sv-SE" sz="1400" baseline="30000" dirty="0" smtClean="0"/>
              <a:t>3</a:t>
            </a:r>
            <a:r>
              <a:rPr lang="sv-SE" sz="1400" dirty="0" smtClean="0"/>
              <a:t> dagvatten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antal arter på grönt tak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Minskning av buller med xx dB (a)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kg mat producerad till ett värde av xx SEK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424600" y="4908361"/>
            <a:ext cx="3719400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4. ÅTGÄRDERNAS RESULTAT MED KOPPLING FÖR UPPFÖLJNING PÅ STADS-, STADSDELS-, OCH KVARTERSNIVÅ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xx </a:t>
            </a:r>
            <a:r>
              <a:rPr lang="sv-SE" sz="1400" dirty="0" err="1" smtClean="0"/>
              <a:t>st</a:t>
            </a:r>
            <a:r>
              <a:rPr lang="sv-SE" sz="1400" dirty="0" smtClean="0"/>
              <a:t> fågel- och växtarter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</a:t>
            </a:r>
            <a:r>
              <a:rPr lang="sv-SE" sz="1400" dirty="0"/>
              <a:t>m</a:t>
            </a:r>
            <a:r>
              <a:rPr lang="sv-SE" sz="1400" baseline="30000" dirty="0"/>
              <a:t>2</a:t>
            </a:r>
            <a:r>
              <a:rPr lang="sv-SE" sz="1400" dirty="0"/>
              <a:t>/ha </a:t>
            </a:r>
            <a:r>
              <a:rPr lang="sv-SE" sz="1400" dirty="0" smtClean="0"/>
              <a:t>krontäckning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m</a:t>
            </a:r>
            <a:r>
              <a:rPr lang="sv-SE" sz="1400" baseline="30000" dirty="0" smtClean="0"/>
              <a:t>2</a:t>
            </a:r>
            <a:r>
              <a:rPr lang="sv-SE" sz="1400" dirty="0" smtClean="0"/>
              <a:t>/ha</a:t>
            </a:r>
            <a:r>
              <a:rPr lang="sv-SE" sz="1400" dirty="0"/>
              <a:t> </a:t>
            </a:r>
            <a:r>
              <a:rPr lang="sv-SE" sz="1400" dirty="0" smtClean="0"/>
              <a:t>genomsläpplig yta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/>
              <a:t>x</a:t>
            </a:r>
            <a:r>
              <a:rPr lang="sv-SE" sz="1400" dirty="0" smtClean="0"/>
              <a:t>x antal brukaravtal/stadsdel</a:t>
            </a:r>
          </a:p>
          <a:p>
            <a:pPr marL="285750" indent="-285750">
              <a:buFont typeface="Arial"/>
              <a:buChar char="•"/>
            </a:pPr>
            <a:endParaRPr lang="sv-SE" sz="1400" dirty="0" smtClean="0"/>
          </a:p>
          <a:p>
            <a:pPr marL="285750" indent="-285750">
              <a:buFont typeface="Arial"/>
              <a:buChar char="•"/>
            </a:pPr>
            <a:endParaRPr lang="sv-SE" sz="1400" baseline="30000" dirty="0" smtClean="0"/>
          </a:p>
          <a:p>
            <a:endParaRPr lang="sv-SE" sz="1600" dirty="0" smtClean="0"/>
          </a:p>
          <a:p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201448" y="2569259"/>
            <a:ext cx="27328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1</a:t>
            </a:r>
            <a:r>
              <a:rPr lang="sv-SE" sz="1400" b="1" dirty="0" smtClean="0"/>
              <a:t>. ARBETSMETOD GRÖNYTEFAKTORN (KVARTER/STADSDEL)</a:t>
            </a:r>
          </a:p>
          <a:p>
            <a:endParaRPr lang="sv-SE" sz="1400" b="1" dirty="0" smtClean="0"/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Syfte?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Vilka underlag behövs?</a:t>
            </a:r>
          </a:p>
          <a:p>
            <a:pPr marL="285750" indent="-285750">
              <a:buFont typeface="Arial"/>
              <a:buChar char="•"/>
            </a:pPr>
            <a:r>
              <a:rPr lang="sv-SE" sz="1400" dirty="0" smtClean="0"/>
              <a:t>Hur har Malmö, Fortaleza och Stockholm gjort?</a:t>
            </a:r>
          </a:p>
          <a:p>
            <a:endParaRPr lang="sv-SE" sz="16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6736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GRÖNA TAK &amp; FASADER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Byggnadstekniska aspekter – fukt &amp; påverkan på energiförbrukning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Hur upplever boende innemiljön?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Gröna tak och biologisk mångfald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Öka kunskapen inom branschen</a:t>
            </a:r>
          </a:p>
        </p:txBody>
      </p:sp>
    </p:spTree>
    <p:extLst>
      <p:ext uri="{BB962C8B-B14F-4D97-AF65-F5344CB8AC3E}">
        <p14:creationId xmlns:p14="http://schemas.microsoft.com/office/powerpoint/2010/main" xmlns="" val="28724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2" name="Bildobjekt 1" descr="IMG_24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474285"/>
            <a:ext cx="4138625" cy="5518166"/>
          </a:xfrm>
          <a:prstGeom prst="rect">
            <a:avLst/>
          </a:prstGeom>
        </p:spPr>
      </p:pic>
      <p:pic>
        <p:nvPicPr>
          <p:cNvPr id="3" name="Bildobjekt 2" descr="IMG_11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049" y="494461"/>
            <a:ext cx="4106523" cy="54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1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4" name="Bildobjekt 3" descr="IMG_11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944" y="497422"/>
            <a:ext cx="7195558" cy="53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0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UNDERLAG FÖR ANALYS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Ekologiska system i staden och utanför – t.ex. Stockholms biotopkarta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Hur rör sig människor i staden? Vad gör dom i staden?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err="1" smtClean="0">
                <a:latin typeface="Arial"/>
                <a:cs typeface="Arial"/>
              </a:rPr>
              <a:t>Konnektivitet</a:t>
            </a:r>
            <a:r>
              <a:rPr lang="sv-SE" sz="2000" dirty="0" smtClean="0">
                <a:latin typeface="Arial"/>
                <a:cs typeface="Arial"/>
              </a:rPr>
              <a:t> och biologisk mångfald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endParaRPr lang="sv-SE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9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STADEN &amp; ”NATUREN”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1497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Högt </a:t>
            </a:r>
            <a:r>
              <a:rPr lang="sv-SE" sz="2000" dirty="0" err="1" smtClean="0">
                <a:latin typeface="Arial"/>
                <a:cs typeface="Arial"/>
              </a:rPr>
              <a:t>exploateringtryck</a:t>
            </a:r>
            <a:r>
              <a:rPr lang="sv-SE" sz="2000" dirty="0" smtClean="0">
                <a:latin typeface="Arial"/>
                <a:cs typeface="Arial"/>
              </a:rPr>
              <a:t> och minskande grönytor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Urbanisering i Sverige och globalt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Städer är ”</a:t>
            </a:r>
            <a:r>
              <a:rPr lang="sv-SE" sz="2000" dirty="0" err="1" smtClean="0">
                <a:latin typeface="Arial"/>
                <a:cs typeface="Arial"/>
              </a:rPr>
              <a:t>hotspots</a:t>
            </a:r>
            <a:r>
              <a:rPr lang="sv-SE" sz="2000" dirty="0" smtClean="0">
                <a:latin typeface="Arial"/>
                <a:cs typeface="Arial"/>
              </a:rPr>
              <a:t>” för </a:t>
            </a:r>
            <a:r>
              <a:rPr lang="sv-SE" sz="2000" smtClean="0">
                <a:latin typeface="Arial"/>
                <a:cs typeface="Arial"/>
              </a:rPr>
              <a:t>biologisk mångfald</a:t>
            </a:r>
            <a:endParaRPr lang="sv-SE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60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noFill/>
        </p:spPr>
      </p:sp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534688" y="2210040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rgbClr val="159F8F"/>
                </a:solidFill>
                <a:latin typeface="Arial"/>
                <a:cs typeface="Arial"/>
              </a:rPr>
              <a:t>VÄGEN FRAMÅT</a:t>
            </a:r>
            <a:endParaRPr lang="sv-SE" sz="5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4687" y="3019406"/>
            <a:ext cx="6684260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Ökad kompetens inom städer och relevanta branscher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Arkitekter, byggherrar, planerare och konsulter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</a:pPr>
            <a:r>
              <a:rPr lang="sv-SE" sz="2000" dirty="0" smtClean="0">
                <a:latin typeface="Arial"/>
                <a:cs typeface="Arial"/>
              </a:rPr>
              <a:t>Behov av tekniska lösningar för att leverera ekosystemtjänster</a:t>
            </a:r>
          </a:p>
        </p:txBody>
      </p:sp>
    </p:spTree>
    <p:extLst>
      <p:ext uri="{BB962C8B-B14F-4D97-AF65-F5344CB8AC3E}">
        <p14:creationId xmlns:p14="http://schemas.microsoft.com/office/powerpoint/2010/main" xmlns="" val="269240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59F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500" dirty="0">
              <a:latin typeface="Arial"/>
              <a:cs typeface="Arial"/>
            </a:endParaRPr>
          </a:p>
        </p:txBody>
      </p:sp>
      <p:pic>
        <p:nvPicPr>
          <p:cNvPr id="10" name="Picture 9" descr="℅ City Logo 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974" y="5980166"/>
            <a:ext cx="1146615" cy="810622"/>
          </a:xfrm>
          <a:prstGeom prst="rect">
            <a:avLst/>
          </a:prstGeom>
        </p:spPr>
      </p:pic>
      <p:sp>
        <p:nvSpPr>
          <p:cNvPr id="11" name="textruta 3"/>
          <p:cNvSpPr txBox="1"/>
          <p:nvPr/>
        </p:nvSpPr>
        <p:spPr>
          <a:xfrm>
            <a:off x="534688" y="2531011"/>
            <a:ext cx="7565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solidFill>
                  <a:schemeClr val="bg1"/>
                </a:solidFill>
                <a:latin typeface="Arial"/>
                <a:cs typeface="Arial"/>
              </a:rPr>
              <a:t>TACK!</a:t>
            </a:r>
            <a:endParaRPr lang="sv-SE" sz="5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ruta 8"/>
          <p:cNvSpPr txBox="1"/>
          <p:nvPr/>
        </p:nvSpPr>
        <p:spPr>
          <a:xfrm>
            <a:off x="534688" y="3453266"/>
            <a:ext cx="287009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Anna Larsson</a:t>
            </a:r>
          </a:p>
          <a:p>
            <a:r>
              <a:rPr lang="sv-SE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a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nna.larsson@uandwe.se</a:t>
            </a:r>
            <a:endParaRPr lang="sv-SE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5" name="Rak 5"/>
          <p:cNvCxnSpPr/>
          <p:nvPr/>
        </p:nvCxnSpPr>
        <p:spPr>
          <a:xfrm>
            <a:off x="642189" y="3382216"/>
            <a:ext cx="7909144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ruta 8"/>
          <p:cNvSpPr txBox="1"/>
          <p:nvPr/>
        </p:nvSpPr>
        <p:spPr>
          <a:xfrm>
            <a:off x="3291116" y="3453266"/>
            <a:ext cx="563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http://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stockholmroyalseaport.com</a:t>
            </a:r>
            <a:r>
              <a:rPr lang="en-US" dirty="0">
                <a:solidFill>
                  <a:srgbClr val="FFFFFF"/>
                </a:solidFill>
                <a:cs typeface="Arial"/>
              </a:rPr>
              <a:t>/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sv</a:t>
            </a:r>
            <a:r>
              <a:rPr lang="en-US" dirty="0">
                <a:solidFill>
                  <a:srgbClr val="FFFFFF"/>
                </a:solidFill>
                <a:cs typeface="Arial"/>
              </a:rPr>
              <a:t>/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rd</a:t>
            </a:r>
            <a:r>
              <a:rPr lang="en-US" dirty="0">
                <a:solidFill>
                  <a:srgbClr val="FFFFFF"/>
                </a:solidFill>
                <a:cs typeface="Arial"/>
              </a:rPr>
              <a:t>-projects/co-city/</a:t>
            </a:r>
            <a:endParaRPr lang="sv-SE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3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y_text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31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sion_text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4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 descr="Tools_text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6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Logga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6" r="3636"/>
          <a:stretch>
            <a:fillRect/>
          </a:stretch>
        </p:blipFill>
        <p:spPr>
          <a:xfrm>
            <a:off x="7589587" y="4934896"/>
            <a:ext cx="906669" cy="680002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34688" y="2531011"/>
            <a:ext cx="8256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 smtClean="0">
                <a:latin typeface="Arial"/>
                <a:cs typeface="Arial"/>
              </a:rPr>
              <a:t>SAMARBETSPARTNERS</a:t>
            </a:r>
            <a:endParaRPr lang="sv-SE" sz="5000" b="1" dirty="0">
              <a:latin typeface="Arial"/>
              <a:cs typeface="Arial"/>
            </a:endParaRPr>
          </a:p>
        </p:txBody>
      </p:sp>
      <p:pic>
        <p:nvPicPr>
          <p:cNvPr id="7" name="Bildobjekt 2" descr="albaeco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387" y="4871428"/>
            <a:ext cx="733857" cy="835078"/>
          </a:xfrm>
          <a:prstGeom prst="rect">
            <a:avLst/>
          </a:prstGeom>
        </p:spPr>
      </p:pic>
      <p:pic>
        <p:nvPicPr>
          <p:cNvPr id="8" name="Picture 1" descr="Esam_cmyk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257" y="5065599"/>
            <a:ext cx="1543583" cy="406495"/>
          </a:xfrm>
          <a:prstGeom prst="rect">
            <a:avLst/>
          </a:prstGeom>
        </p:spPr>
      </p:pic>
      <p:pic>
        <p:nvPicPr>
          <p:cNvPr id="9" name="Picture 2" descr="mlogo_staende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9426" y="3783650"/>
            <a:ext cx="593496" cy="790043"/>
          </a:xfrm>
          <a:prstGeom prst="rect">
            <a:avLst/>
          </a:prstGeom>
        </p:spPr>
      </p:pic>
      <p:pic>
        <p:nvPicPr>
          <p:cNvPr id="11" name="Picture 5" descr="STERIK_FRILAGD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688" y="3802585"/>
            <a:ext cx="879469" cy="881947"/>
          </a:xfrm>
          <a:prstGeom prst="rect">
            <a:avLst/>
          </a:prstGeom>
        </p:spPr>
      </p:pic>
      <p:pic>
        <p:nvPicPr>
          <p:cNvPr id="13" name="Picture 6" descr="Logo 7 cm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855"/>
          <a:stretch/>
        </p:blipFill>
        <p:spPr>
          <a:xfrm>
            <a:off x="5624861" y="4029525"/>
            <a:ext cx="1133517" cy="388348"/>
          </a:xfrm>
          <a:prstGeom prst="rect">
            <a:avLst/>
          </a:prstGeom>
        </p:spPr>
      </p:pic>
      <p:pic>
        <p:nvPicPr>
          <p:cNvPr id="14" name="Picture 8" descr="JM_AB_CMYK_PO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189" y="4871428"/>
            <a:ext cx="606501" cy="885246"/>
          </a:xfrm>
          <a:prstGeom prst="rect">
            <a:avLst/>
          </a:prstGeom>
        </p:spPr>
      </p:pic>
      <p:pic>
        <p:nvPicPr>
          <p:cNvPr id="15" name="Picture 18" descr="SP-logo-platta-2010_160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845" y="4934896"/>
            <a:ext cx="643788" cy="997872"/>
          </a:xfrm>
          <a:prstGeom prst="rect">
            <a:avLst/>
          </a:prstGeom>
        </p:spPr>
      </p:pic>
      <p:pic>
        <p:nvPicPr>
          <p:cNvPr id="16" name="Picture 20" descr="wsp_log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7923" y="5147923"/>
            <a:ext cx="1274254" cy="425581"/>
          </a:xfrm>
          <a:prstGeom prst="rect">
            <a:avLst/>
          </a:prstGeom>
        </p:spPr>
      </p:pic>
      <p:pic>
        <p:nvPicPr>
          <p:cNvPr id="17" name="Picture 21" descr="ncc.eps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2" b="30667"/>
          <a:stretch/>
        </p:blipFill>
        <p:spPr>
          <a:xfrm>
            <a:off x="1849357" y="3730565"/>
            <a:ext cx="1352092" cy="712431"/>
          </a:xfrm>
          <a:prstGeom prst="rect">
            <a:avLst/>
          </a:prstGeom>
        </p:spPr>
      </p:pic>
      <p:pic>
        <p:nvPicPr>
          <p:cNvPr id="18" name="Bildobjekt 17" descr="Wh_571_sRGB copy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6387" y="3977718"/>
            <a:ext cx="1650185" cy="465278"/>
          </a:xfrm>
          <a:prstGeom prst="rect">
            <a:avLst/>
          </a:prstGeom>
        </p:spPr>
      </p:pic>
      <p:cxnSp>
        <p:nvCxnSpPr>
          <p:cNvPr id="19" name="Rak 5"/>
          <p:cNvCxnSpPr/>
          <p:nvPr/>
        </p:nvCxnSpPr>
        <p:spPr>
          <a:xfrm>
            <a:off x="642189" y="3382216"/>
            <a:ext cx="7909144" cy="0"/>
          </a:xfrm>
          <a:prstGeom prst="line">
            <a:avLst/>
          </a:prstGeom>
          <a:ln w="381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09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424" y="1608996"/>
            <a:ext cx="8241580" cy="4262886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01528" y="341688"/>
            <a:ext cx="8256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MOTVERKAR VÄRMEÖAR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73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" y="5871882"/>
            <a:ext cx="9143998" cy="98611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7" descr="℅ City Logo 297x420mm 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24" y="5992451"/>
            <a:ext cx="1128449" cy="79777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01528" y="341688"/>
            <a:ext cx="8256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smtClean="0">
                <a:solidFill>
                  <a:srgbClr val="159F8F"/>
                </a:solidFill>
                <a:latin typeface="Arial"/>
                <a:cs typeface="Arial"/>
              </a:rPr>
              <a:t>STABILISERAR KLIMATET</a:t>
            </a:r>
            <a:endParaRPr lang="sv-SE" sz="3000" b="1" dirty="0">
              <a:solidFill>
                <a:srgbClr val="159F8F"/>
              </a:solidFill>
              <a:latin typeface="Arial"/>
              <a:cs typeface="Arial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7" name="Bildobjekt 6" descr="Albano-camp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1028700"/>
            <a:ext cx="8763000" cy="35687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" y="3386348"/>
            <a:ext cx="3346248" cy="2525563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3435148" y="4768911"/>
            <a:ext cx="1367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Source: Thomas </a:t>
            </a:r>
            <a:r>
              <a:rPr lang="en-GB" sz="800" dirty="0" err="1" smtClean="0"/>
              <a:t>Elmqvist</a:t>
            </a:r>
            <a:r>
              <a:rPr lang="en-GB" sz="800" dirty="0" smtClean="0"/>
              <a:t>, </a:t>
            </a:r>
          </a:p>
          <a:p>
            <a:r>
              <a:rPr lang="en-GB" sz="800" dirty="0" smtClean="0"/>
              <a:t>Stockholm Resilience </a:t>
            </a:r>
            <a:r>
              <a:rPr lang="en-GB" sz="800" dirty="0" err="1" smtClean="0"/>
              <a:t>Center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xmlns="" val="188806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875</Words>
  <Application>Microsoft Office PowerPoint</Application>
  <PresentationFormat>Bildspel på skärmen (4:3)</PresentationFormat>
  <Paragraphs>191</Paragraphs>
  <Slides>31</Slides>
  <Notes>27</Notes>
  <HiddenSlides>8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Office-tema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C/O City Skapar naturlig nytta i staden</dc:title>
  <dc:creator>Anna Larsson</dc:creator>
  <cp:lastModifiedBy>Jan Johansson</cp:lastModifiedBy>
  <cp:revision>173</cp:revision>
  <dcterms:created xsi:type="dcterms:W3CDTF">2013-11-26T08:34:00Z</dcterms:created>
  <dcterms:modified xsi:type="dcterms:W3CDTF">2014-04-01T14:30:34Z</dcterms:modified>
</cp:coreProperties>
</file>