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429" r:id="rId2"/>
    <p:sldId id="444" r:id="rId3"/>
    <p:sldId id="447" r:id="rId4"/>
    <p:sldId id="385" r:id="rId5"/>
    <p:sldId id="388" r:id="rId6"/>
    <p:sldId id="387" r:id="rId7"/>
    <p:sldId id="412" r:id="rId8"/>
    <p:sldId id="454" r:id="rId9"/>
    <p:sldId id="422" r:id="rId10"/>
    <p:sldId id="403" r:id="rId11"/>
    <p:sldId id="405" r:id="rId12"/>
    <p:sldId id="455" r:id="rId13"/>
    <p:sldId id="407" r:id="rId14"/>
    <p:sldId id="456" r:id="rId15"/>
    <p:sldId id="418" r:id="rId16"/>
    <p:sldId id="419" r:id="rId17"/>
    <p:sldId id="458" r:id="rId18"/>
    <p:sldId id="457" r:id="rId19"/>
    <p:sldId id="411" r:id="rId20"/>
    <p:sldId id="425" r:id="rId21"/>
    <p:sldId id="420" r:id="rId22"/>
    <p:sldId id="459" r:id="rId23"/>
    <p:sldId id="460" r:id="rId2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0016"/>
    <a:srgbClr val="E9E9EA"/>
    <a:srgbClr val="BFBFBF"/>
    <a:srgbClr val="919191"/>
    <a:srgbClr val="919195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4" autoAdjust="0"/>
    <p:restoredTop sz="85150" autoAdjust="0"/>
  </p:normalViewPr>
  <p:slideViewPr>
    <p:cSldViewPr>
      <p:cViewPr>
        <p:scale>
          <a:sx n="56" d="100"/>
          <a:sy n="56" d="100"/>
        </p:scale>
        <p:origin x="-1086" y="-96"/>
      </p:cViewPr>
      <p:guideLst>
        <p:guide orient="horz" pos="4201"/>
        <p:guide orient="horz" pos="3846"/>
        <p:guide orient="horz" pos="202"/>
        <p:guide pos="249"/>
        <p:guide pos="5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plotArea>
      <c:layout/>
      <c:barChart>
        <c:barDir val="col"/>
        <c:grouping val="stacked"/>
        <c:ser>
          <c:idx val="0"/>
          <c:order val="0"/>
          <c:tx>
            <c:strRef>
              <c:f>Totalt!$A$4</c:f>
              <c:strCache>
                <c:ptCount val="1"/>
                <c:pt idx="0">
                  <c:v>Odlingsbar mark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Totalt!$B$4</c:f>
            </c:numRef>
          </c:val>
        </c:ser>
        <c:ser>
          <c:idx val="1"/>
          <c:order val="1"/>
          <c:tx>
            <c:strRef>
              <c:f>Totalt!$A$5</c:f>
              <c:strCache>
                <c:ptCount val="1"/>
                <c:pt idx="0">
                  <c:v>Naturtillgångar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Totalt!$A$6</c:f>
              <c:strCache>
                <c:ptCount val="1"/>
                <c:pt idx="0">
                  <c:v>Färskvatten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Totalt!$B$6</c:f>
            </c:numRef>
          </c:val>
        </c:ser>
        <c:ser>
          <c:idx val="3"/>
          <c:order val="3"/>
          <c:tx>
            <c:strRef>
              <c:f>Totalt!$A$7</c:f>
              <c:strCache>
                <c:ptCount val="1"/>
                <c:pt idx="0">
                  <c:v>Vattenreglering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Totalt!$B$7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4"/>
          <c:order val="4"/>
          <c:tx>
            <c:strRef>
              <c:f>Totalt!$A$8</c:f>
              <c:strCache>
                <c:ptCount val="1"/>
                <c:pt idx="0">
                  <c:v>Vattenrening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Totalt!$B$8</c:f>
            </c:numRef>
          </c:val>
        </c:ser>
        <c:ser>
          <c:idx val="5"/>
          <c:order val="5"/>
          <c:tx>
            <c:strRef>
              <c:f>Totalt!$A$9</c:f>
              <c:strCache>
                <c:ptCount val="1"/>
                <c:pt idx="0">
                  <c:v>Mikroklimat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Totalt!$B$9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6"/>
          <c:order val="6"/>
          <c:tx>
            <c:strRef>
              <c:f>Totalt!$A$10</c:f>
              <c:strCache>
                <c:ptCount val="1"/>
                <c:pt idx="0">
                  <c:v>Bindning av koldioxid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Totalt!$B$10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7"/>
          <c:order val="7"/>
          <c:tx>
            <c:strRef>
              <c:f>Totalt!$A$11</c:f>
              <c:strCache>
                <c:ptCount val="1"/>
                <c:pt idx="0">
                  <c:v>Upprätthållande av luftkvalitet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Totalt!$B$11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8"/>
          <c:order val="8"/>
          <c:tx>
            <c:strRef>
              <c:f>Totalt!$A$12</c:f>
              <c:strCache>
                <c:ptCount val="1"/>
                <c:pt idx="0">
                  <c:v>Pollinering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9"/>
          <c:order val="9"/>
          <c:tx>
            <c:strRef>
              <c:f>Totalt!$A$13</c:f>
              <c:strCache>
                <c:ptCount val="1"/>
                <c:pt idx="0">
                  <c:v>Biologisk kontroll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Totalt!$B$13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0"/>
          <c:order val="10"/>
          <c:tx>
            <c:strRef>
              <c:f>Totalt!$A$14</c:f>
              <c:strCache>
                <c:ptCount val="1"/>
                <c:pt idx="0">
                  <c:v>Förebyggande av jorderosion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Totalt!$B$14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11"/>
          <c:order val="11"/>
          <c:tx>
            <c:strRef>
              <c:f>Totalt!$A$15</c:f>
              <c:strCache>
                <c:ptCount val="1"/>
                <c:pt idx="0">
                  <c:v>Habitat för arter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2"/>
          <c:order val="12"/>
          <c:tx>
            <c:strRef>
              <c:f>Totalt!$A$16</c:f>
              <c:strCache>
                <c:ptCount val="1"/>
                <c:pt idx="0">
                  <c:v>Rekreation och estetiska värden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Totalt!$B$16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3"/>
          <c:order val="13"/>
          <c:tx>
            <c:strRef>
              <c:f>Totalt!$A$17</c:f>
              <c:strCache>
                <c:ptCount val="1"/>
                <c:pt idx="0">
                  <c:v>Turism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Totalt!$B$17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4"/>
          <c:order val="14"/>
          <c:tx>
            <c:strRef>
              <c:f>Totalt!$A$18</c:f>
              <c:strCache>
                <c:ptCount val="1"/>
                <c:pt idx="0">
                  <c:v>Kulturmiljövärden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Totalt!$B$18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dLbls/>
        <c:overlap val="100"/>
        <c:axId val="180528256"/>
        <c:axId val="180530176"/>
      </c:barChart>
      <c:catAx>
        <c:axId val="180528256"/>
        <c:scaling>
          <c:orientation val="minMax"/>
        </c:scaling>
        <c:axPos val="b"/>
        <c:tickLblPos val="nextTo"/>
        <c:crossAx val="180530176"/>
        <c:crosses val="autoZero"/>
        <c:auto val="1"/>
        <c:lblAlgn val="ctr"/>
        <c:lblOffset val="100"/>
      </c:catAx>
      <c:valAx>
        <c:axId val="180530176"/>
        <c:scaling>
          <c:orientation val="minMax"/>
        </c:scaling>
        <c:axPos val="l"/>
        <c:majorGridlines/>
        <c:numFmt formatCode="General" sourceLinked="1"/>
        <c:tickLblPos val="nextTo"/>
        <c:crossAx val="1805282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00"/>
          </a:pPr>
          <a:endParaRPr lang="sv-SE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plotArea>
      <c:layout/>
      <c:barChart>
        <c:barDir val="col"/>
        <c:grouping val="stacked"/>
        <c:ser>
          <c:idx val="0"/>
          <c:order val="0"/>
          <c:tx>
            <c:strRef>
              <c:f>'Lägga till'!$F$41</c:f>
              <c:strCache>
                <c:ptCount val="1"/>
                <c:pt idx="0">
                  <c:v>Odlingsbar mark</c:v>
                </c:pt>
              </c:strCache>
            </c:strRef>
          </c:tx>
          <c:cat>
            <c:strRef>
              <c:f>'Lägga till'!$G$40</c:f>
              <c:strCache>
                <c:ptCount val="1"/>
                <c:pt idx="0">
                  <c:v>Addera</c:v>
                </c:pt>
              </c:strCache>
            </c:strRef>
          </c:cat>
          <c:val>
            <c:numRef>
              <c:f>'Lägga till'!$G$41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'Lägga till'!$F$42</c:f>
              <c:strCache>
                <c:ptCount val="1"/>
                <c:pt idx="0">
                  <c:v>Vattenreglering</c:v>
                </c:pt>
              </c:strCache>
            </c:strRef>
          </c:tx>
          <c:cat>
            <c:strRef>
              <c:f>'Lägga till'!$G$40</c:f>
              <c:strCache>
                <c:ptCount val="1"/>
                <c:pt idx="0">
                  <c:v>Addera</c:v>
                </c:pt>
              </c:strCache>
            </c:strRef>
          </c:cat>
          <c:val>
            <c:numRef>
              <c:f>'Lägga till'!$G$42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/>
        <c:overlap val="100"/>
        <c:axId val="187032320"/>
        <c:axId val="187033856"/>
      </c:barChart>
      <c:catAx>
        <c:axId val="187032320"/>
        <c:scaling>
          <c:orientation val="minMax"/>
        </c:scaling>
        <c:delete val="1"/>
        <c:axPos val="b"/>
        <c:tickLblPos val="none"/>
        <c:crossAx val="187033856"/>
        <c:crosses val="autoZero"/>
        <c:auto val="1"/>
        <c:lblAlgn val="ctr"/>
        <c:lblOffset val="100"/>
      </c:catAx>
      <c:valAx>
        <c:axId val="187033856"/>
        <c:scaling>
          <c:orientation val="minMax"/>
        </c:scaling>
        <c:axPos val="l"/>
        <c:majorGridlines/>
        <c:numFmt formatCode="General" sourceLinked="1"/>
        <c:tickLblPos val="nextTo"/>
        <c:crossAx val="187032320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plotArea>
      <c:layout/>
      <c:barChart>
        <c:barDir val="col"/>
        <c:grouping val="stacked"/>
        <c:ser>
          <c:idx val="0"/>
          <c:order val="0"/>
          <c:tx>
            <c:strRef>
              <c:f>Totalt!$A$4</c:f>
              <c:strCache>
                <c:ptCount val="1"/>
                <c:pt idx="0">
                  <c:v>Odlingsbar mark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bevarar/kompenserar/adderar</c:v>
                </c:pt>
              </c:strCache>
            </c:strRef>
          </c:cat>
          <c:val>
            <c:numRef>
              <c:f>Totalt!$B$4:$C$4</c:f>
              <c:numCache>
                <c:formatCode>General</c:formatCode>
                <c:ptCount val="2"/>
                <c:pt idx="0">
                  <c:v>0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Totalt!$A$5</c:f>
              <c:strCache>
                <c:ptCount val="1"/>
                <c:pt idx="0">
                  <c:v>Naturtillgångar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bevarar/kompenserar/adderar</c:v>
                </c:pt>
              </c:strCache>
            </c:strRef>
          </c:cat>
          <c:val>
            <c:numRef>
              <c:f>Totalt!$B$5:$C$5</c:f>
              <c:numCache>
                <c:formatCode>General</c:formatCode>
                <c:ptCount val="2"/>
                <c:pt idx="0">
                  <c:v>5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Totalt!$A$6</c:f>
              <c:strCache>
                <c:ptCount val="1"/>
                <c:pt idx="0">
                  <c:v>Färskvatten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bevarar/kompenserar/adderar</c:v>
                </c:pt>
              </c:strCache>
            </c:strRef>
          </c:cat>
          <c:val>
            <c:numRef>
              <c:f>Totalt!$B$6:$C$6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val>
        </c:ser>
        <c:ser>
          <c:idx val="3"/>
          <c:order val="3"/>
          <c:tx>
            <c:strRef>
              <c:f>Totalt!$A$7</c:f>
              <c:strCache>
                <c:ptCount val="1"/>
                <c:pt idx="0">
                  <c:v>Vattenreglering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bevarar/kompenserar/adderar</c:v>
                </c:pt>
              </c:strCache>
            </c:strRef>
          </c:cat>
          <c:val>
            <c:numRef>
              <c:f>Totalt!$B$7:$C$7</c:f>
              <c:numCache>
                <c:formatCode>General</c:formatCode>
                <c:ptCount val="2"/>
                <c:pt idx="0">
                  <c:v>10</c:v>
                </c:pt>
                <c:pt idx="1">
                  <c:v>20</c:v>
                </c:pt>
              </c:numCache>
            </c:numRef>
          </c:val>
        </c:ser>
        <c:ser>
          <c:idx val="4"/>
          <c:order val="4"/>
          <c:tx>
            <c:strRef>
              <c:f>Totalt!$A$8</c:f>
              <c:strCache>
                <c:ptCount val="1"/>
                <c:pt idx="0">
                  <c:v>Vattenrening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bevarar/kompenserar/adderar</c:v>
                </c:pt>
              </c:strCache>
            </c:strRef>
          </c:cat>
          <c:val>
            <c:numRef>
              <c:f>Totalt!$B$8:$C$8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val>
        </c:ser>
        <c:ser>
          <c:idx val="5"/>
          <c:order val="5"/>
          <c:tx>
            <c:strRef>
              <c:f>Totalt!$A$9</c:f>
              <c:strCache>
                <c:ptCount val="1"/>
                <c:pt idx="0">
                  <c:v>Mikroklimat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bevarar/kompenserar/adderar</c:v>
                </c:pt>
              </c:strCache>
            </c:strRef>
          </c:cat>
          <c:val>
            <c:numRef>
              <c:f>Totalt!$B$9:$C$9</c:f>
              <c:numCache>
                <c:formatCode>General</c:formatCode>
                <c:ptCount val="2"/>
                <c:pt idx="0">
                  <c:v>9</c:v>
                </c:pt>
                <c:pt idx="1">
                  <c:v>18</c:v>
                </c:pt>
              </c:numCache>
            </c:numRef>
          </c:val>
        </c:ser>
        <c:ser>
          <c:idx val="6"/>
          <c:order val="6"/>
          <c:tx>
            <c:strRef>
              <c:f>Totalt!$A$10</c:f>
              <c:strCache>
                <c:ptCount val="1"/>
                <c:pt idx="0">
                  <c:v>Bindning av koldioxid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bevarar/kompenserar/adderar</c:v>
                </c:pt>
              </c:strCache>
            </c:strRef>
          </c:cat>
          <c:val>
            <c:numRef>
              <c:f>Totalt!$B$10:$C$10</c:f>
              <c:numCache>
                <c:formatCode>General</c:formatCode>
                <c:ptCount val="2"/>
                <c:pt idx="0">
                  <c:v>21</c:v>
                </c:pt>
                <c:pt idx="1">
                  <c:v>14</c:v>
                </c:pt>
              </c:numCache>
            </c:numRef>
          </c:val>
        </c:ser>
        <c:ser>
          <c:idx val="7"/>
          <c:order val="7"/>
          <c:tx>
            <c:strRef>
              <c:f>Totalt!$A$11</c:f>
              <c:strCache>
                <c:ptCount val="1"/>
                <c:pt idx="0">
                  <c:v>Upprätthållande av luftkvalitet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bevarar/kompenserar/adderar</c:v>
                </c:pt>
              </c:strCache>
            </c:strRef>
          </c:cat>
          <c:val>
            <c:numRef>
              <c:f>Totalt!$B$11:$C$11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</c:ser>
        <c:ser>
          <c:idx val="8"/>
          <c:order val="8"/>
          <c:tx>
            <c:strRef>
              <c:f>Totalt!$A$12</c:f>
              <c:strCache>
                <c:ptCount val="1"/>
                <c:pt idx="0">
                  <c:v>Pollinering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bevarar/kompenserar/adderar</c:v>
                </c:pt>
              </c:strCache>
            </c:strRef>
          </c:cat>
          <c:val>
            <c:numRef>
              <c:f>Totalt!$B$12:$C$12</c:f>
              <c:numCache>
                <c:formatCode>General</c:formatCode>
                <c:ptCount val="2"/>
                <c:pt idx="0">
                  <c:v>16</c:v>
                </c:pt>
                <c:pt idx="1">
                  <c:v>16</c:v>
                </c:pt>
              </c:numCache>
            </c:numRef>
          </c:val>
        </c:ser>
        <c:ser>
          <c:idx val="9"/>
          <c:order val="9"/>
          <c:tx>
            <c:strRef>
              <c:f>Totalt!$A$13</c:f>
              <c:strCache>
                <c:ptCount val="1"/>
                <c:pt idx="0">
                  <c:v>Biologisk kontroll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bevarar/kompenserar/adderar</c:v>
                </c:pt>
              </c:strCache>
            </c:strRef>
          </c:cat>
          <c:val>
            <c:numRef>
              <c:f>Totalt!$B$13:$C$13</c:f>
              <c:numCache>
                <c:formatCode>General</c:formatCode>
                <c:ptCount val="2"/>
                <c:pt idx="0">
                  <c:v>6</c:v>
                </c:pt>
                <c:pt idx="1">
                  <c:v>12</c:v>
                </c:pt>
              </c:numCache>
            </c:numRef>
          </c:val>
        </c:ser>
        <c:ser>
          <c:idx val="10"/>
          <c:order val="10"/>
          <c:tx>
            <c:strRef>
              <c:f>Totalt!$A$14</c:f>
              <c:strCache>
                <c:ptCount val="1"/>
                <c:pt idx="0">
                  <c:v>Förebyggande av jorderosion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bevarar/kompenserar/adderar</c:v>
                </c:pt>
              </c:strCache>
            </c:strRef>
          </c:cat>
          <c:val>
            <c:numRef>
              <c:f>Totalt!$B$14:$C$14</c:f>
              <c:numCache>
                <c:formatCode>General</c:formatCode>
                <c:ptCount val="2"/>
                <c:pt idx="0">
                  <c:v>24</c:v>
                </c:pt>
                <c:pt idx="1">
                  <c:v>16</c:v>
                </c:pt>
              </c:numCache>
            </c:numRef>
          </c:val>
        </c:ser>
        <c:ser>
          <c:idx val="11"/>
          <c:order val="11"/>
          <c:tx>
            <c:strRef>
              <c:f>Totalt!$A$15</c:f>
              <c:strCache>
                <c:ptCount val="1"/>
                <c:pt idx="0">
                  <c:v>Habitat för arter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bevarar/kompenserar/adderar</c:v>
                </c:pt>
              </c:strCache>
            </c:strRef>
          </c:cat>
          <c:val>
            <c:numRef>
              <c:f>Totalt!$B$15:$C$15</c:f>
              <c:numCache>
                <c:formatCode>General</c:formatCode>
                <c:ptCount val="2"/>
                <c:pt idx="0">
                  <c:v>8</c:v>
                </c:pt>
                <c:pt idx="1">
                  <c:v>6</c:v>
                </c:pt>
              </c:numCache>
            </c:numRef>
          </c:val>
        </c:ser>
        <c:ser>
          <c:idx val="12"/>
          <c:order val="12"/>
          <c:tx>
            <c:strRef>
              <c:f>Totalt!$A$16</c:f>
              <c:strCache>
                <c:ptCount val="1"/>
                <c:pt idx="0">
                  <c:v>Rekreation och estetiska värden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bevarar/kompenserar/adderar</c:v>
                </c:pt>
              </c:strCache>
            </c:strRef>
          </c:cat>
          <c:val>
            <c:numRef>
              <c:f>Totalt!$B$16:$C$16</c:f>
              <c:numCache>
                <c:formatCode>General</c:formatCode>
                <c:ptCount val="2"/>
                <c:pt idx="0">
                  <c:v>21</c:v>
                </c:pt>
                <c:pt idx="1">
                  <c:v>21</c:v>
                </c:pt>
              </c:numCache>
            </c:numRef>
          </c:val>
        </c:ser>
        <c:ser>
          <c:idx val="13"/>
          <c:order val="13"/>
          <c:tx>
            <c:strRef>
              <c:f>Totalt!$A$17</c:f>
              <c:strCache>
                <c:ptCount val="1"/>
                <c:pt idx="0">
                  <c:v>Turism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bevarar/kompenserar/adderar</c:v>
                </c:pt>
              </c:strCache>
            </c:strRef>
          </c:cat>
          <c:val>
            <c:numRef>
              <c:f>Totalt!$B$17:$C$17</c:f>
              <c:numCache>
                <c:formatCode>General</c:formatCode>
                <c:ptCount val="2"/>
                <c:pt idx="0">
                  <c:v>4</c:v>
                </c:pt>
                <c:pt idx="1">
                  <c:v>10</c:v>
                </c:pt>
              </c:numCache>
            </c:numRef>
          </c:val>
        </c:ser>
        <c:ser>
          <c:idx val="14"/>
          <c:order val="14"/>
          <c:tx>
            <c:strRef>
              <c:f>Totalt!$A$18</c:f>
              <c:strCache>
                <c:ptCount val="1"/>
                <c:pt idx="0">
                  <c:v>Kulturmiljövärden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bevarar/kompenserar/adderar</c:v>
                </c:pt>
              </c:strCache>
            </c:strRef>
          </c:cat>
          <c:val>
            <c:numRef>
              <c:f>Totalt!$B$18:$C$18</c:f>
              <c:numCache>
                <c:formatCode>General</c:formatCode>
                <c:ptCount val="2"/>
                <c:pt idx="0">
                  <c:v>16</c:v>
                </c:pt>
                <c:pt idx="1">
                  <c:v>12</c:v>
                </c:pt>
              </c:numCache>
            </c:numRef>
          </c:val>
        </c:ser>
        <c:dLbls/>
        <c:overlap val="100"/>
        <c:axId val="228502528"/>
        <c:axId val="228590336"/>
      </c:barChart>
      <c:catAx>
        <c:axId val="228502528"/>
        <c:scaling>
          <c:orientation val="minMax"/>
        </c:scaling>
        <c:axPos val="b"/>
        <c:tickLblPos val="nextTo"/>
        <c:crossAx val="228590336"/>
        <c:crosses val="autoZero"/>
        <c:auto val="1"/>
        <c:lblAlgn val="ctr"/>
        <c:lblOffset val="100"/>
      </c:catAx>
      <c:valAx>
        <c:axId val="228590336"/>
        <c:scaling>
          <c:orientation val="minMax"/>
        </c:scaling>
        <c:axPos val="l"/>
        <c:majorGridlines/>
        <c:numFmt formatCode="General" sourceLinked="1"/>
        <c:tickLblPos val="nextTo"/>
        <c:crossAx val="228502528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plotArea>
      <c:layout/>
      <c:barChart>
        <c:barDir val="col"/>
        <c:grouping val="stacked"/>
        <c:ser>
          <c:idx val="0"/>
          <c:order val="0"/>
          <c:tx>
            <c:strRef>
              <c:f>'Förstöra jämförelse'!$A$2</c:f>
              <c:strCache>
                <c:ptCount val="1"/>
                <c:pt idx="0">
                  <c:v>Odlingsbar mark</c:v>
                </c:pt>
              </c:strCache>
            </c:strRef>
          </c:tx>
          <c:cat>
            <c:strRef>
              <c:f>'Förstöra jämförelse'!$B$1:$E$1</c:f>
              <c:strCache>
                <c:ptCount val="4"/>
                <c:pt idx="0">
                  <c:v>Sundsta</c:v>
                </c:pt>
                <c:pt idx="1">
                  <c:v>Dr Allards gata</c:v>
                </c:pt>
                <c:pt idx="2">
                  <c:v>Stensjön</c:v>
                </c:pt>
                <c:pt idx="3">
                  <c:v>Kummeln</c:v>
                </c:pt>
              </c:strCache>
            </c:strRef>
          </c:cat>
          <c:val>
            <c:numRef>
              <c:f>'Förstöra jämförelse'!$B$2:$E$2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'Förstöra jämförelse'!$A$3</c:f>
              <c:strCache>
                <c:ptCount val="1"/>
                <c:pt idx="0">
                  <c:v>Naturtillgångar</c:v>
                </c:pt>
              </c:strCache>
            </c:strRef>
          </c:tx>
          <c:cat>
            <c:strRef>
              <c:f>'Förstöra jämförelse'!$B$1:$E$1</c:f>
              <c:strCache>
                <c:ptCount val="4"/>
                <c:pt idx="0">
                  <c:v>Sundsta</c:v>
                </c:pt>
                <c:pt idx="1">
                  <c:v>Dr Allards gata</c:v>
                </c:pt>
                <c:pt idx="2">
                  <c:v>Stensjön</c:v>
                </c:pt>
                <c:pt idx="3">
                  <c:v>Kummeln</c:v>
                </c:pt>
              </c:strCache>
            </c:strRef>
          </c:cat>
          <c:val>
            <c:numRef>
              <c:f>'Förstöra jämförelse'!$B$3:$E$3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'Förstöra jämförelse'!$A$4</c:f>
              <c:strCache>
                <c:ptCount val="1"/>
                <c:pt idx="0">
                  <c:v>Färskvatten</c:v>
                </c:pt>
              </c:strCache>
            </c:strRef>
          </c:tx>
          <c:cat>
            <c:strRef>
              <c:f>'Förstöra jämförelse'!$B$1:$E$1</c:f>
              <c:strCache>
                <c:ptCount val="4"/>
                <c:pt idx="0">
                  <c:v>Sundsta</c:v>
                </c:pt>
                <c:pt idx="1">
                  <c:v>Dr Allards gata</c:v>
                </c:pt>
                <c:pt idx="2">
                  <c:v>Stensjön</c:v>
                </c:pt>
                <c:pt idx="3">
                  <c:v>Kummeln</c:v>
                </c:pt>
              </c:strCache>
            </c:strRef>
          </c:cat>
          <c:val>
            <c:numRef>
              <c:f>'Förstöra jämförelse'!$B$4:$E$4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'Förstöra jämförelse'!$A$5</c:f>
              <c:strCache>
                <c:ptCount val="1"/>
                <c:pt idx="0">
                  <c:v>Vattenreglering</c:v>
                </c:pt>
              </c:strCache>
            </c:strRef>
          </c:tx>
          <c:cat>
            <c:strRef>
              <c:f>'Förstöra jämförelse'!$B$1:$E$1</c:f>
              <c:strCache>
                <c:ptCount val="4"/>
                <c:pt idx="0">
                  <c:v>Sundsta</c:v>
                </c:pt>
                <c:pt idx="1">
                  <c:v>Dr Allards gata</c:v>
                </c:pt>
                <c:pt idx="2">
                  <c:v>Stensjön</c:v>
                </c:pt>
                <c:pt idx="3">
                  <c:v>Kummeln</c:v>
                </c:pt>
              </c:strCache>
            </c:strRef>
          </c:cat>
          <c:val>
            <c:numRef>
              <c:f>'Förstöra jämförelse'!$B$5:$E$5</c:f>
              <c:numCache>
                <c:formatCode>General</c:formatCode>
                <c:ptCount val="4"/>
                <c:pt idx="0">
                  <c:v>40</c:v>
                </c:pt>
                <c:pt idx="1">
                  <c:v>10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'Förstöra jämförelse'!$A$6</c:f>
              <c:strCache>
                <c:ptCount val="1"/>
                <c:pt idx="0">
                  <c:v>Vattenrening</c:v>
                </c:pt>
              </c:strCache>
            </c:strRef>
          </c:tx>
          <c:cat>
            <c:strRef>
              <c:f>'Förstöra jämförelse'!$B$1:$E$1</c:f>
              <c:strCache>
                <c:ptCount val="4"/>
                <c:pt idx="0">
                  <c:v>Sundsta</c:v>
                </c:pt>
                <c:pt idx="1">
                  <c:v>Dr Allards gata</c:v>
                </c:pt>
                <c:pt idx="2">
                  <c:v>Stensjön</c:v>
                </c:pt>
                <c:pt idx="3">
                  <c:v>Kummeln</c:v>
                </c:pt>
              </c:strCache>
            </c:strRef>
          </c:cat>
          <c:val>
            <c:numRef>
              <c:f>'Förstöra jämförelse'!$B$6:$E$6</c:f>
              <c:numCache>
                <c:formatCode>General</c:formatCode>
                <c:ptCount val="4"/>
                <c:pt idx="0">
                  <c:v>20</c:v>
                </c:pt>
                <c:pt idx="1">
                  <c:v>0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'Förstöra jämförelse'!$A$7</c:f>
              <c:strCache>
                <c:ptCount val="1"/>
                <c:pt idx="0">
                  <c:v>Mikroklimat</c:v>
                </c:pt>
              </c:strCache>
            </c:strRef>
          </c:tx>
          <c:cat>
            <c:strRef>
              <c:f>'Förstöra jämförelse'!$B$1:$E$1</c:f>
              <c:strCache>
                <c:ptCount val="4"/>
                <c:pt idx="0">
                  <c:v>Sundsta</c:v>
                </c:pt>
                <c:pt idx="1">
                  <c:v>Dr Allards gata</c:v>
                </c:pt>
                <c:pt idx="2">
                  <c:v>Stensjön</c:v>
                </c:pt>
                <c:pt idx="3">
                  <c:v>Kummeln</c:v>
                </c:pt>
              </c:strCache>
            </c:strRef>
          </c:cat>
          <c:val>
            <c:numRef>
              <c:f>'Förstöra jämförelse'!$B$7:$E$7</c:f>
              <c:numCache>
                <c:formatCode>General</c:formatCode>
                <c:ptCount val="4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6"/>
          <c:order val="6"/>
          <c:tx>
            <c:strRef>
              <c:f>'Förstöra jämförelse'!$A$8</c:f>
              <c:strCache>
                <c:ptCount val="1"/>
                <c:pt idx="0">
                  <c:v>Bindning av koldioxid</c:v>
                </c:pt>
              </c:strCache>
            </c:strRef>
          </c:tx>
          <c:cat>
            <c:strRef>
              <c:f>'Förstöra jämförelse'!$B$1:$E$1</c:f>
              <c:strCache>
                <c:ptCount val="4"/>
                <c:pt idx="0">
                  <c:v>Sundsta</c:v>
                </c:pt>
                <c:pt idx="1">
                  <c:v>Dr Allards gata</c:v>
                </c:pt>
                <c:pt idx="2">
                  <c:v>Stensjön</c:v>
                </c:pt>
                <c:pt idx="3">
                  <c:v>Kummeln</c:v>
                </c:pt>
              </c:strCache>
            </c:strRef>
          </c:cat>
          <c:val>
            <c:numRef>
              <c:f>'Förstöra jämförelse'!$B$8:$E$8</c:f>
              <c:numCache>
                <c:formatCode>General</c:formatCode>
                <c:ptCount val="4"/>
                <c:pt idx="0">
                  <c:v>28</c:v>
                </c:pt>
                <c:pt idx="1">
                  <c:v>21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ser>
          <c:idx val="7"/>
          <c:order val="7"/>
          <c:tx>
            <c:strRef>
              <c:f>'Förstöra jämförelse'!$A$9</c:f>
              <c:strCache>
                <c:ptCount val="1"/>
                <c:pt idx="0">
                  <c:v>Upprätthållande av luftkvalitet</c:v>
                </c:pt>
              </c:strCache>
            </c:strRef>
          </c:tx>
          <c:cat>
            <c:strRef>
              <c:f>'Förstöra jämförelse'!$B$1:$E$1</c:f>
              <c:strCache>
                <c:ptCount val="4"/>
                <c:pt idx="0">
                  <c:v>Sundsta</c:v>
                </c:pt>
                <c:pt idx="1">
                  <c:v>Dr Allards gata</c:v>
                </c:pt>
                <c:pt idx="2">
                  <c:v>Stensjön</c:v>
                </c:pt>
                <c:pt idx="3">
                  <c:v>Kummeln</c:v>
                </c:pt>
              </c:strCache>
            </c:strRef>
          </c:cat>
          <c:val>
            <c:numRef>
              <c:f>'Förstöra jämförelse'!$B$9:$E$9</c:f>
              <c:numCache>
                <c:formatCode>General</c:formatCode>
                <c:ptCount val="4"/>
                <c:pt idx="0">
                  <c:v>16</c:v>
                </c:pt>
                <c:pt idx="1">
                  <c:v>12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'Förstöra jämförelse'!$A$10</c:f>
              <c:strCache>
                <c:ptCount val="1"/>
                <c:pt idx="0">
                  <c:v>Pollinering</c:v>
                </c:pt>
              </c:strCache>
            </c:strRef>
          </c:tx>
          <c:cat>
            <c:strRef>
              <c:f>'Förstöra jämförelse'!$B$1:$E$1</c:f>
              <c:strCache>
                <c:ptCount val="4"/>
                <c:pt idx="0">
                  <c:v>Sundsta</c:v>
                </c:pt>
                <c:pt idx="1">
                  <c:v>Dr Allards gata</c:v>
                </c:pt>
                <c:pt idx="2">
                  <c:v>Stensjön</c:v>
                </c:pt>
                <c:pt idx="3">
                  <c:v>Kummeln</c:v>
                </c:pt>
              </c:strCache>
            </c:strRef>
          </c:cat>
          <c:val>
            <c:numRef>
              <c:f>'Förstöra jämförelse'!$B$10:$E$10</c:f>
              <c:numCache>
                <c:formatCode>General</c:formatCode>
                <c:ptCount val="4"/>
                <c:pt idx="0">
                  <c:v>32</c:v>
                </c:pt>
                <c:pt idx="1">
                  <c:v>16</c:v>
                </c:pt>
                <c:pt idx="2">
                  <c:v>24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'Förstöra jämförelse'!$A$11</c:f>
              <c:strCache>
                <c:ptCount val="1"/>
                <c:pt idx="0">
                  <c:v>Biologisk kontroll</c:v>
                </c:pt>
              </c:strCache>
            </c:strRef>
          </c:tx>
          <c:cat>
            <c:strRef>
              <c:f>'Förstöra jämförelse'!$B$1:$E$1</c:f>
              <c:strCache>
                <c:ptCount val="4"/>
                <c:pt idx="0">
                  <c:v>Sundsta</c:v>
                </c:pt>
                <c:pt idx="1">
                  <c:v>Dr Allards gata</c:v>
                </c:pt>
                <c:pt idx="2">
                  <c:v>Stensjön</c:v>
                </c:pt>
                <c:pt idx="3">
                  <c:v>Kummeln</c:v>
                </c:pt>
              </c:strCache>
            </c:strRef>
          </c:cat>
          <c:val>
            <c:numRef>
              <c:f>'Förstöra jämförelse'!$B$11:$E$11</c:f>
              <c:numCache>
                <c:formatCode>General</c:formatCode>
                <c:ptCount val="4"/>
                <c:pt idx="0">
                  <c:v>24</c:v>
                </c:pt>
                <c:pt idx="1">
                  <c:v>6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'Förstöra jämförelse'!$A$12</c:f>
              <c:strCache>
                <c:ptCount val="1"/>
                <c:pt idx="0">
                  <c:v>Förebyggande av jorderosion</c:v>
                </c:pt>
              </c:strCache>
            </c:strRef>
          </c:tx>
          <c:cat>
            <c:strRef>
              <c:f>'Förstöra jämförelse'!$B$1:$E$1</c:f>
              <c:strCache>
                <c:ptCount val="4"/>
                <c:pt idx="0">
                  <c:v>Sundsta</c:v>
                </c:pt>
                <c:pt idx="1">
                  <c:v>Dr Allards gata</c:v>
                </c:pt>
                <c:pt idx="2">
                  <c:v>Stensjön</c:v>
                </c:pt>
                <c:pt idx="3">
                  <c:v>Kummeln</c:v>
                </c:pt>
              </c:strCache>
            </c:strRef>
          </c:cat>
          <c:val>
            <c:numRef>
              <c:f>'Förstöra jämförelse'!$B$12:$E$12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24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'Förstöra jämförelse'!$A$13</c:f>
              <c:strCache>
                <c:ptCount val="1"/>
                <c:pt idx="0">
                  <c:v>Habitat för arter</c:v>
                </c:pt>
              </c:strCache>
            </c:strRef>
          </c:tx>
          <c:cat>
            <c:strRef>
              <c:f>'Förstöra jämförelse'!$B$1:$E$1</c:f>
              <c:strCache>
                <c:ptCount val="4"/>
                <c:pt idx="0">
                  <c:v>Sundsta</c:v>
                </c:pt>
                <c:pt idx="1">
                  <c:v>Dr Allards gata</c:v>
                </c:pt>
                <c:pt idx="2">
                  <c:v>Stensjön</c:v>
                </c:pt>
                <c:pt idx="3">
                  <c:v>Kummeln</c:v>
                </c:pt>
              </c:strCache>
            </c:strRef>
          </c:cat>
          <c:val>
            <c:numRef>
              <c:f>'Förstöra jämförelse'!$B$13:$E$13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2"/>
          <c:order val="12"/>
          <c:tx>
            <c:strRef>
              <c:f>'Förstöra jämförelse'!$A$14</c:f>
              <c:strCache>
                <c:ptCount val="1"/>
                <c:pt idx="0">
                  <c:v>Rekreation och estetiska värden</c:v>
                </c:pt>
              </c:strCache>
            </c:strRef>
          </c:tx>
          <c:cat>
            <c:strRef>
              <c:f>'Förstöra jämförelse'!$B$1:$E$1</c:f>
              <c:strCache>
                <c:ptCount val="4"/>
                <c:pt idx="0">
                  <c:v>Sundsta</c:v>
                </c:pt>
                <c:pt idx="1">
                  <c:v>Dr Allards gata</c:v>
                </c:pt>
                <c:pt idx="2">
                  <c:v>Stensjön</c:v>
                </c:pt>
                <c:pt idx="3">
                  <c:v>Kummeln</c:v>
                </c:pt>
              </c:strCache>
            </c:strRef>
          </c:cat>
          <c:val>
            <c:numRef>
              <c:f>'Förstöra jämförelse'!$B$14:$E$14</c:f>
              <c:numCache>
                <c:formatCode>General</c:formatCode>
                <c:ptCount val="4"/>
                <c:pt idx="0">
                  <c:v>28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</c:numCache>
            </c:numRef>
          </c:val>
        </c:ser>
        <c:ser>
          <c:idx val="13"/>
          <c:order val="13"/>
          <c:tx>
            <c:strRef>
              <c:f>'Förstöra jämförelse'!$A$15</c:f>
              <c:strCache>
                <c:ptCount val="1"/>
                <c:pt idx="0">
                  <c:v>Turism</c:v>
                </c:pt>
              </c:strCache>
            </c:strRef>
          </c:tx>
          <c:cat>
            <c:strRef>
              <c:f>'Förstöra jämförelse'!$B$1:$E$1</c:f>
              <c:strCache>
                <c:ptCount val="4"/>
                <c:pt idx="0">
                  <c:v>Sundsta</c:v>
                </c:pt>
                <c:pt idx="1">
                  <c:v>Dr Allards gata</c:v>
                </c:pt>
                <c:pt idx="2">
                  <c:v>Stensjön</c:v>
                </c:pt>
                <c:pt idx="3">
                  <c:v>Kummeln</c:v>
                </c:pt>
              </c:strCache>
            </c:strRef>
          </c:cat>
          <c:val>
            <c:numRef>
              <c:f>'Förstöra jämförelse'!$B$15:$E$15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4"/>
          <c:order val="14"/>
          <c:tx>
            <c:strRef>
              <c:f>'Förstöra jämförelse'!$A$16</c:f>
              <c:strCache>
                <c:ptCount val="1"/>
                <c:pt idx="0">
                  <c:v>Kulturmiljövärden</c:v>
                </c:pt>
              </c:strCache>
            </c:strRef>
          </c:tx>
          <c:cat>
            <c:strRef>
              <c:f>'Förstöra jämförelse'!$B$1:$E$1</c:f>
              <c:strCache>
                <c:ptCount val="4"/>
                <c:pt idx="0">
                  <c:v>Sundsta</c:v>
                </c:pt>
                <c:pt idx="1">
                  <c:v>Dr Allards gata</c:v>
                </c:pt>
                <c:pt idx="2">
                  <c:v>Stensjön</c:v>
                </c:pt>
                <c:pt idx="3">
                  <c:v>Kummeln</c:v>
                </c:pt>
              </c:strCache>
            </c:strRef>
          </c:cat>
          <c:val>
            <c:numRef>
              <c:f>'Förstöra jämförelse'!$B$16:$E$16</c:f>
              <c:numCache>
                <c:formatCode>General</c:formatCode>
                <c:ptCount val="4"/>
                <c:pt idx="0">
                  <c:v>0</c:v>
                </c:pt>
                <c:pt idx="1">
                  <c:v>16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overlap val="100"/>
        <c:axId val="163824384"/>
        <c:axId val="163825920"/>
      </c:barChart>
      <c:catAx>
        <c:axId val="163824384"/>
        <c:scaling>
          <c:orientation val="minMax"/>
        </c:scaling>
        <c:axPos val="b"/>
        <c:tickLblPos val="nextTo"/>
        <c:crossAx val="163825920"/>
        <c:crosses val="autoZero"/>
        <c:auto val="1"/>
        <c:lblAlgn val="ctr"/>
        <c:lblOffset val="100"/>
      </c:catAx>
      <c:valAx>
        <c:axId val="163825920"/>
        <c:scaling>
          <c:orientation val="minMax"/>
        </c:scaling>
        <c:axPos val="l"/>
        <c:majorGridlines/>
        <c:numFmt formatCode="General" sourceLinked="1"/>
        <c:tickLblPos val="nextTo"/>
        <c:crossAx val="16382438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plotArea>
      <c:layout/>
      <c:barChart>
        <c:barDir val="col"/>
        <c:grouping val="stacked"/>
        <c:ser>
          <c:idx val="0"/>
          <c:order val="0"/>
          <c:tx>
            <c:strRef>
              <c:f>Totalt!$A$4</c:f>
              <c:strCache>
                <c:ptCount val="1"/>
                <c:pt idx="0">
                  <c:v>Odlingsbar mark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Totalt!$B$4</c:f>
            </c:numRef>
          </c:val>
        </c:ser>
        <c:ser>
          <c:idx val="1"/>
          <c:order val="1"/>
          <c:tx>
            <c:strRef>
              <c:f>Totalt!$A$5</c:f>
              <c:strCache>
                <c:ptCount val="1"/>
                <c:pt idx="0">
                  <c:v>Naturtillgångar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Totalt!$A$6</c:f>
              <c:strCache>
                <c:ptCount val="1"/>
                <c:pt idx="0">
                  <c:v>Färskvatten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Totalt!$B$6</c:f>
            </c:numRef>
          </c:val>
        </c:ser>
        <c:ser>
          <c:idx val="3"/>
          <c:order val="3"/>
          <c:tx>
            <c:strRef>
              <c:f>Totalt!$A$7</c:f>
              <c:strCache>
                <c:ptCount val="1"/>
                <c:pt idx="0">
                  <c:v>Vattenreglering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Totalt!$B$7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4"/>
          <c:order val="4"/>
          <c:tx>
            <c:strRef>
              <c:f>Totalt!$A$8</c:f>
              <c:strCache>
                <c:ptCount val="1"/>
                <c:pt idx="0">
                  <c:v>Vattenrening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Totalt!$B$8</c:f>
            </c:numRef>
          </c:val>
        </c:ser>
        <c:ser>
          <c:idx val="5"/>
          <c:order val="5"/>
          <c:tx>
            <c:strRef>
              <c:f>Totalt!$A$9</c:f>
              <c:strCache>
                <c:ptCount val="1"/>
                <c:pt idx="0">
                  <c:v>Mikroklimat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Totalt!$B$9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6"/>
          <c:order val="6"/>
          <c:tx>
            <c:strRef>
              <c:f>Totalt!$A$10</c:f>
              <c:strCache>
                <c:ptCount val="1"/>
                <c:pt idx="0">
                  <c:v>Bindning av koldioxid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Totalt!$B$10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7"/>
          <c:order val="7"/>
          <c:tx>
            <c:strRef>
              <c:f>Totalt!$A$11</c:f>
              <c:strCache>
                <c:ptCount val="1"/>
                <c:pt idx="0">
                  <c:v>Upprätthållande av luftkvalitet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Totalt!$B$11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8"/>
          <c:order val="8"/>
          <c:tx>
            <c:strRef>
              <c:f>Totalt!$A$12</c:f>
              <c:strCache>
                <c:ptCount val="1"/>
                <c:pt idx="0">
                  <c:v>Pollinering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9"/>
          <c:order val="9"/>
          <c:tx>
            <c:strRef>
              <c:f>Totalt!$A$13</c:f>
              <c:strCache>
                <c:ptCount val="1"/>
                <c:pt idx="0">
                  <c:v>Biologisk kontroll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Totalt!$B$13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0"/>
          <c:order val="10"/>
          <c:tx>
            <c:strRef>
              <c:f>Totalt!$A$14</c:f>
              <c:strCache>
                <c:ptCount val="1"/>
                <c:pt idx="0">
                  <c:v>Förebyggande av jorderosion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Totalt!$B$14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11"/>
          <c:order val="11"/>
          <c:tx>
            <c:strRef>
              <c:f>Totalt!$A$15</c:f>
              <c:strCache>
                <c:ptCount val="1"/>
                <c:pt idx="0">
                  <c:v>Habitat för arter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2"/>
          <c:order val="12"/>
          <c:tx>
            <c:strRef>
              <c:f>Totalt!$A$16</c:f>
              <c:strCache>
                <c:ptCount val="1"/>
                <c:pt idx="0">
                  <c:v>Rekreation och estetiska värden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Totalt!$B$16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3"/>
          <c:order val="13"/>
          <c:tx>
            <c:strRef>
              <c:f>Totalt!$A$17</c:f>
              <c:strCache>
                <c:ptCount val="1"/>
                <c:pt idx="0">
                  <c:v>Turism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Totalt!$B$17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4"/>
          <c:order val="14"/>
          <c:tx>
            <c:strRef>
              <c:f>Totalt!$A$18</c:f>
              <c:strCache>
                <c:ptCount val="1"/>
                <c:pt idx="0">
                  <c:v>Kulturmiljövärden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Totalt!$B$18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dLbls/>
        <c:overlap val="100"/>
        <c:axId val="173140224"/>
        <c:axId val="175316992"/>
      </c:barChart>
      <c:catAx>
        <c:axId val="173140224"/>
        <c:scaling>
          <c:orientation val="minMax"/>
        </c:scaling>
        <c:axPos val="b"/>
        <c:tickLblPos val="nextTo"/>
        <c:crossAx val="175316992"/>
        <c:crosses val="autoZero"/>
        <c:auto val="1"/>
        <c:lblAlgn val="ctr"/>
        <c:lblOffset val="100"/>
      </c:catAx>
      <c:valAx>
        <c:axId val="175316992"/>
        <c:scaling>
          <c:orientation val="minMax"/>
        </c:scaling>
        <c:axPos val="l"/>
        <c:majorGridlines/>
        <c:numFmt formatCode="General" sourceLinked="1"/>
        <c:tickLblPos val="nextTo"/>
        <c:crossAx val="1731402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00"/>
          </a:pPr>
          <a:endParaRPr lang="sv-SE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'CO2'!$A$3</c:f>
              <c:strCache>
                <c:ptCount val="1"/>
              </c:strCache>
            </c:strRef>
          </c:tx>
          <c:cat>
            <c:strRef>
              <c:f>'CO2'!$B$2:$C$2</c:f>
              <c:strCache>
                <c:ptCount val="2"/>
                <c:pt idx="0">
                  <c:v>Så här mycket kan vi förlora</c:v>
                </c:pt>
                <c:pt idx="1">
                  <c:v>Så här mycket gör vi för att bevara/kompensera</c:v>
                </c:pt>
              </c:strCache>
            </c:strRef>
          </c:cat>
          <c:val>
            <c:numRef>
              <c:f>'CO2'!$B$3:$C$3</c:f>
              <c:numCache>
                <c:formatCode>General</c:formatCode>
                <c:ptCount val="2"/>
                <c:pt idx="0">
                  <c:v>21</c:v>
                </c:pt>
                <c:pt idx="1">
                  <c:v>14</c:v>
                </c:pt>
              </c:numCache>
            </c:numRef>
          </c:val>
        </c:ser>
        <c:dLbls/>
        <c:axId val="175592960"/>
        <c:axId val="175594496"/>
      </c:barChart>
      <c:catAx>
        <c:axId val="175592960"/>
        <c:scaling>
          <c:orientation val="minMax"/>
        </c:scaling>
        <c:axPos val="b"/>
        <c:tickLblPos val="nextTo"/>
        <c:crossAx val="175594496"/>
        <c:crosses val="autoZero"/>
        <c:auto val="1"/>
        <c:lblAlgn val="ctr"/>
        <c:lblOffset val="100"/>
      </c:catAx>
      <c:valAx>
        <c:axId val="175594496"/>
        <c:scaling>
          <c:orientation val="minMax"/>
        </c:scaling>
        <c:axPos val="l"/>
        <c:majorGridlines/>
        <c:numFmt formatCode="General" sourceLinked="1"/>
        <c:tickLblPos val="nextTo"/>
        <c:crossAx val="175592960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plotArea>
      <c:layout/>
      <c:barChart>
        <c:barDir val="col"/>
        <c:grouping val="stacked"/>
        <c:ser>
          <c:idx val="0"/>
          <c:order val="0"/>
          <c:tx>
            <c:strRef>
              <c:f>Totalt!$A$4</c:f>
              <c:strCache>
                <c:ptCount val="1"/>
                <c:pt idx="0">
                  <c:v>Odlingsbar mark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Totalt!$B$4</c:f>
            </c:numRef>
          </c:val>
        </c:ser>
        <c:ser>
          <c:idx val="1"/>
          <c:order val="1"/>
          <c:tx>
            <c:strRef>
              <c:f>Totalt!$A$5</c:f>
              <c:strCache>
                <c:ptCount val="1"/>
                <c:pt idx="0">
                  <c:v>Naturtillgångar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Totalt!$A$6</c:f>
              <c:strCache>
                <c:ptCount val="1"/>
                <c:pt idx="0">
                  <c:v>Färskvatten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Totalt!$B$6</c:f>
            </c:numRef>
          </c:val>
        </c:ser>
        <c:ser>
          <c:idx val="3"/>
          <c:order val="3"/>
          <c:tx>
            <c:strRef>
              <c:f>Totalt!$A$7</c:f>
              <c:strCache>
                <c:ptCount val="1"/>
                <c:pt idx="0">
                  <c:v>Vattenreglering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Totalt!$B$7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4"/>
          <c:order val="4"/>
          <c:tx>
            <c:strRef>
              <c:f>Totalt!$A$8</c:f>
              <c:strCache>
                <c:ptCount val="1"/>
                <c:pt idx="0">
                  <c:v>Vattenrening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Totalt!$B$8</c:f>
            </c:numRef>
          </c:val>
        </c:ser>
        <c:ser>
          <c:idx val="5"/>
          <c:order val="5"/>
          <c:tx>
            <c:strRef>
              <c:f>Totalt!$A$9</c:f>
              <c:strCache>
                <c:ptCount val="1"/>
                <c:pt idx="0">
                  <c:v>Mikroklimat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Totalt!$B$9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6"/>
          <c:order val="6"/>
          <c:tx>
            <c:strRef>
              <c:f>Totalt!$A$10</c:f>
              <c:strCache>
                <c:ptCount val="1"/>
                <c:pt idx="0">
                  <c:v>Bindning av koldioxid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Totalt!$B$10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7"/>
          <c:order val="7"/>
          <c:tx>
            <c:strRef>
              <c:f>Totalt!$A$11</c:f>
              <c:strCache>
                <c:ptCount val="1"/>
                <c:pt idx="0">
                  <c:v>Upprätthållande av luftkvalitet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Totalt!$B$11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8"/>
          <c:order val="8"/>
          <c:tx>
            <c:strRef>
              <c:f>Totalt!$A$12</c:f>
              <c:strCache>
                <c:ptCount val="1"/>
                <c:pt idx="0">
                  <c:v>Pollinering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9"/>
          <c:order val="9"/>
          <c:tx>
            <c:strRef>
              <c:f>Totalt!$A$13</c:f>
              <c:strCache>
                <c:ptCount val="1"/>
                <c:pt idx="0">
                  <c:v>Biologisk kontroll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Totalt!$B$13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0"/>
          <c:order val="10"/>
          <c:tx>
            <c:strRef>
              <c:f>Totalt!$A$14</c:f>
              <c:strCache>
                <c:ptCount val="1"/>
                <c:pt idx="0">
                  <c:v>Förebyggande av jorderosion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Totalt!$B$14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11"/>
          <c:order val="11"/>
          <c:tx>
            <c:strRef>
              <c:f>Totalt!$A$15</c:f>
              <c:strCache>
                <c:ptCount val="1"/>
                <c:pt idx="0">
                  <c:v>Habitat för arter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2"/>
          <c:order val="12"/>
          <c:tx>
            <c:strRef>
              <c:f>Totalt!$A$16</c:f>
              <c:strCache>
                <c:ptCount val="1"/>
                <c:pt idx="0">
                  <c:v>Rekreation och estetiska värden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Totalt!$B$16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3"/>
          <c:order val="13"/>
          <c:tx>
            <c:strRef>
              <c:f>Totalt!$A$17</c:f>
              <c:strCache>
                <c:ptCount val="1"/>
                <c:pt idx="0">
                  <c:v>Turism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Totalt!$B$17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4"/>
          <c:order val="14"/>
          <c:tx>
            <c:strRef>
              <c:f>Totalt!$A$18</c:f>
              <c:strCache>
                <c:ptCount val="1"/>
                <c:pt idx="0">
                  <c:v>Kulturmiljövärden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Totalt!$B$18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dLbls/>
        <c:overlap val="100"/>
        <c:axId val="178145152"/>
        <c:axId val="178146688"/>
      </c:barChart>
      <c:catAx>
        <c:axId val="178145152"/>
        <c:scaling>
          <c:orientation val="minMax"/>
        </c:scaling>
        <c:axPos val="b"/>
        <c:tickLblPos val="nextTo"/>
        <c:crossAx val="178146688"/>
        <c:crosses val="autoZero"/>
        <c:auto val="1"/>
        <c:lblAlgn val="ctr"/>
        <c:lblOffset val="100"/>
      </c:catAx>
      <c:valAx>
        <c:axId val="178146688"/>
        <c:scaling>
          <c:orientation val="minMax"/>
        </c:scaling>
        <c:axPos val="l"/>
        <c:majorGridlines/>
        <c:numFmt formatCode="General" sourceLinked="1"/>
        <c:tickLblPos val="nextTo"/>
        <c:crossAx val="1781451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00"/>
          </a:pPr>
          <a:endParaRPr lang="sv-SE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Jorderosion!$A$3</c:f>
              <c:strCache>
                <c:ptCount val="1"/>
              </c:strCache>
            </c:strRef>
          </c:tx>
          <c:cat>
            <c:strRef>
              <c:f>Jorderosion!$B$2:$C$2</c:f>
              <c:strCache>
                <c:ptCount val="2"/>
                <c:pt idx="0">
                  <c:v>Så här mycket kan vi förlora</c:v>
                </c:pt>
                <c:pt idx="1">
                  <c:v>Så här mycket gör vi för att bevara/kompensera</c:v>
                </c:pt>
              </c:strCache>
            </c:strRef>
          </c:cat>
          <c:val>
            <c:numRef>
              <c:f>Jorderosion!$B$3:$C$3</c:f>
              <c:numCache>
                <c:formatCode>General</c:formatCode>
                <c:ptCount val="2"/>
                <c:pt idx="0">
                  <c:v>24</c:v>
                </c:pt>
                <c:pt idx="1">
                  <c:v>16</c:v>
                </c:pt>
              </c:numCache>
            </c:numRef>
          </c:val>
        </c:ser>
        <c:dLbls/>
        <c:axId val="180061312"/>
        <c:axId val="180505600"/>
      </c:barChart>
      <c:catAx>
        <c:axId val="180061312"/>
        <c:scaling>
          <c:orientation val="minMax"/>
        </c:scaling>
        <c:axPos val="b"/>
        <c:tickLblPos val="nextTo"/>
        <c:crossAx val="180505600"/>
        <c:crosses val="autoZero"/>
        <c:auto val="1"/>
        <c:lblAlgn val="ctr"/>
        <c:lblOffset val="100"/>
      </c:catAx>
      <c:valAx>
        <c:axId val="180505600"/>
        <c:scaling>
          <c:orientation val="minMax"/>
        </c:scaling>
        <c:axPos val="l"/>
        <c:majorGridlines/>
        <c:numFmt formatCode="General" sourceLinked="1"/>
        <c:tickLblPos val="nextTo"/>
        <c:crossAx val="180061312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plotArea>
      <c:layout/>
      <c:barChart>
        <c:barDir val="col"/>
        <c:grouping val="stacked"/>
        <c:ser>
          <c:idx val="0"/>
          <c:order val="0"/>
          <c:tx>
            <c:strRef>
              <c:f>Totalt!$A$4</c:f>
              <c:strCache>
                <c:ptCount val="1"/>
                <c:pt idx="0">
                  <c:v>Odlingsbar mark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Totalt!$B$4</c:f>
            </c:numRef>
          </c:val>
        </c:ser>
        <c:ser>
          <c:idx val="1"/>
          <c:order val="1"/>
          <c:tx>
            <c:strRef>
              <c:f>Totalt!$A$5</c:f>
              <c:strCache>
                <c:ptCount val="1"/>
                <c:pt idx="0">
                  <c:v>Naturtillgångar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Totalt!$A$6</c:f>
              <c:strCache>
                <c:ptCount val="1"/>
                <c:pt idx="0">
                  <c:v>Färskvatten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Totalt!$B$6</c:f>
            </c:numRef>
          </c:val>
        </c:ser>
        <c:ser>
          <c:idx val="3"/>
          <c:order val="3"/>
          <c:tx>
            <c:strRef>
              <c:f>Totalt!$A$7</c:f>
              <c:strCache>
                <c:ptCount val="1"/>
                <c:pt idx="0">
                  <c:v>Vattenreglering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Totalt!$B$7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4"/>
          <c:order val="4"/>
          <c:tx>
            <c:strRef>
              <c:f>Totalt!$A$8</c:f>
              <c:strCache>
                <c:ptCount val="1"/>
                <c:pt idx="0">
                  <c:v>Vattenrening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Totalt!$B$8</c:f>
            </c:numRef>
          </c:val>
        </c:ser>
        <c:ser>
          <c:idx val="5"/>
          <c:order val="5"/>
          <c:tx>
            <c:strRef>
              <c:f>Totalt!$A$9</c:f>
              <c:strCache>
                <c:ptCount val="1"/>
                <c:pt idx="0">
                  <c:v>Mikroklimat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Totalt!$B$9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6"/>
          <c:order val="6"/>
          <c:tx>
            <c:strRef>
              <c:f>Totalt!$A$10</c:f>
              <c:strCache>
                <c:ptCount val="1"/>
                <c:pt idx="0">
                  <c:v>Bindning av koldioxid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Totalt!$B$10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7"/>
          <c:order val="7"/>
          <c:tx>
            <c:strRef>
              <c:f>Totalt!$A$11</c:f>
              <c:strCache>
                <c:ptCount val="1"/>
                <c:pt idx="0">
                  <c:v>Upprätthållande av luftkvalitet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Totalt!$B$11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8"/>
          <c:order val="8"/>
          <c:tx>
            <c:strRef>
              <c:f>Totalt!$A$12</c:f>
              <c:strCache>
                <c:ptCount val="1"/>
                <c:pt idx="0">
                  <c:v>Pollinering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9"/>
          <c:order val="9"/>
          <c:tx>
            <c:strRef>
              <c:f>Totalt!$A$13</c:f>
              <c:strCache>
                <c:ptCount val="1"/>
                <c:pt idx="0">
                  <c:v>Biologisk kontroll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Totalt!$B$13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0"/>
          <c:order val="10"/>
          <c:tx>
            <c:strRef>
              <c:f>Totalt!$A$14</c:f>
              <c:strCache>
                <c:ptCount val="1"/>
                <c:pt idx="0">
                  <c:v>Förebyggande av jorderosion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Totalt!$B$14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11"/>
          <c:order val="11"/>
          <c:tx>
            <c:strRef>
              <c:f>Totalt!$A$15</c:f>
              <c:strCache>
                <c:ptCount val="1"/>
                <c:pt idx="0">
                  <c:v>Habitat för arter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2"/>
          <c:order val="12"/>
          <c:tx>
            <c:strRef>
              <c:f>Totalt!$A$16</c:f>
              <c:strCache>
                <c:ptCount val="1"/>
                <c:pt idx="0">
                  <c:v>Rekreation och estetiska värden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Totalt!$B$16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3"/>
          <c:order val="13"/>
          <c:tx>
            <c:strRef>
              <c:f>Totalt!$A$17</c:f>
              <c:strCache>
                <c:ptCount val="1"/>
                <c:pt idx="0">
                  <c:v>Turism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Totalt!$B$17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4"/>
          <c:order val="14"/>
          <c:tx>
            <c:strRef>
              <c:f>Totalt!$A$18</c:f>
              <c:strCache>
                <c:ptCount val="1"/>
                <c:pt idx="0">
                  <c:v>Kulturmiljövärden</c:v>
                </c:pt>
              </c:strCache>
            </c:strRef>
          </c:tx>
          <c:cat>
            <c:strRef>
              <c:f>Totalt!$B$3</c:f>
              <c:strCache>
                <c:ptCount val="1"/>
                <c:pt idx="0">
                  <c:v>Nuläge</c:v>
                </c:pt>
              </c:strCache>
            </c:strRef>
          </c:cat>
          <c:val>
            <c:numRef>
              <c:f>Totalt!$B$18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dLbls/>
        <c:overlap val="100"/>
        <c:axId val="181610752"/>
        <c:axId val="181927936"/>
      </c:barChart>
      <c:catAx>
        <c:axId val="181610752"/>
        <c:scaling>
          <c:orientation val="minMax"/>
        </c:scaling>
        <c:axPos val="b"/>
        <c:tickLblPos val="nextTo"/>
        <c:crossAx val="181927936"/>
        <c:crosses val="autoZero"/>
        <c:auto val="1"/>
        <c:lblAlgn val="ctr"/>
        <c:lblOffset val="100"/>
      </c:catAx>
      <c:valAx>
        <c:axId val="181927936"/>
        <c:scaling>
          <c:orientation val="minMax"/>
        </c:scaling>
        <c:axPos val="l"/>
        <c:majorGridlines/>
        <c:numFmt formatCode="General" sourceLinked="1"/>
        <c:tickLblPos val="nextTo"/>
        <c:crossAx val="181610752"/>
        <c:crosses val="autoZero"/>
        <c:crossBetween val="between"/>
      </c:valAx>
    </c:plotArea>
    <c:legend>
      <c:legendPos val="r"/>
      <c:txPr>
        <a:bodyPr/>
        <a:lstStyle/>
        <a:p>
          <a:pPr>
            <a:defRPr sz="800"/>
          </a:pPr>
          <a:endParaRPr lang="sv-SE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'Rekreation och estetiska värden'!$A$3</c:f>
              <c:strCache>
                <c:ptCount val="1"/>
              </c:strCache>
            </c:strRef>
          </c:tx>
          <c:cat>
            <c:strRef>
              <c:f>'Rekreation och estetiska värden'!$B$2:$C$2</c:f>
              <c:strCache>
                <c:ptCount val="2"/>
                <c:pt idx="0">
                  <c:v>Så här mycket kan vi förlora</c:v>
                </c:pt>
                <c:pt idx="1">
                  <c:v>Så här mycket gör vi för att bevara/kompensera</c:v>
                </c:pt>
              </c:strCache>
            </c:strRef>
          </c:cat>
          <c:val>
            <c:numRef>
              <c:f>'Rekreation och estetiska värden'!$B$3:$C$3</c:f>
              <c:numCache>
                <c:formatCode>General</c:formatCode>
                <c:ptCount val="2"/>
                <c:pt idx="0">
                  <c:v>21</c:v>
                </c:pt>
                <c:pt idx="1">
                  <c:v>21</c:v>
                </c:pt>
              </c:numCache>
            </c:numRef>
          </c:val>
        </c:ser>
        <c:dLbls/>
        <c:axId val="185040256"/>
        <c:axId val="185058432"/>
      </c:barChart>
      <c:catAx>
        <c:axId val="185040256"/>
        <c:scaling>
          <c:orientation val="minMax"/>
        </c:scaling>
        <c:axPos val="b"/>
        <c:tickLblPos val="nextTo"/>
        <c:crossAx val="185058432"/>
        <c:crosses val="autoZero"/>
        <c:auto val="1"/>
        <c:lblAlgn val="ctr"/>
        <c:lblOffset val="100"/>
      </c:catAx>
      <c:valAx>
        <c:axId val="185058432"/>
        <c:scaling>
          <c:orientation val="minMax"/>
        </c:scaling>
        <c:axPos val="l"/>
        <c:majorGridlines/>
        <c:numFmt formatCode="General" sourceLinked="1"/>
        <c:tickLblPos val="nextTo"/>
        <c:crossAx val="185040256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plotArea>
      <c:layout/>
      <c:barChart>
        <c:barDir val="col"/>
        <c:grouping val="stacked"/>
        <c:ser>
          <c:idx val="0"/>
          <c:order val="0"/>
          <c:tx>
            <c:strRef>
              <c:f>Totalt!$A$4</c:f>
              <c:strCache>
                <c:ptCount val="1"/>
                <c:pt idx="0">
                  <c:v>Odlingsbar mark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</c:v>
                </c:pt>
              </c:strCache>
            </c:strRef>
          </c:cat>
          <c:val>
            <c:numRef>
              <c:f>Totalt!$B$4:$C$4</c:f>
            </c:numRef>
          </c:val>
        </c:ser>
        <c:ser>
          <c:idx val="1"/>
          <c:order val="1"/>
          <c:tx>
            <c:strRef>
              <c:f>Totalt!$A$5</c:f>
              <c:strCache>
                <c:ptCount val="1"/>
                <c:pt idx="0">
                  <c:v>Naturtillgångar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</c:v>
                </c:pt>
              </c:strCache>
            </c:strRef>
          </c:cat>
          <c:val>
            <c:numRef>
              <c:f>Totalt!$B$5:$C$5</c:f>
              <c:numCache>
                <c:formatCode>General</c:formatCode>
                <c:ptCount val="2"/>
                <c:pt idx="0">
                  <c:v>5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Totalt!$A$6</c:f>
              <c:strCache>
                <c:ptCount val="1"/>
                <c:pt idx="0">
                  <c:v>Färskvatten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</c:v>
                </c:pt>
              </c:strCache>
            </c:strRef>
          </c:cat>
          <c:val>
            <c:numRef>
              <c:f>Totalt!$B$6:$C$6</c:f>
            </c:numRef>
          </c:val>
        </c:ser>
        <c:ser>
          <c:idx val="3"/>
          <c:order val="3"/>
          <c:tx>
            <c:strRef>
              <c:f>Totalt!$A$7</c:f>
              <c:strCache>
                <c:ptCount val="1"/>
                <c:pt idx="0">
                  <c:v>Vattenreglering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</c:v>
                </c:pt>
              </c:strCache>
            </c:strRef>
          </c:cat>
          <c:val>
            <c:numRef>
              <c:f>Totalt!$B$7:$C$7</c:f>
              <c:numCache>
                <c:formatCode>General</c:formatCode>
                <c:ptCount val="2"/>
                <c:pt idx="0">
                  <c:v>10</c:v>
                </c:pt>
                <c:pt idx="1">
                  <c:v>20</c:v>
                </c:pt>
              </c:numCache>
            </c:numRef>
          </c:val>
        </c:ser>
        <c:ser>
          <c:idx val="4"/>
          <c:order val="4"/>
          <c:tx>
            <c:strRef>
              <c:f>Totalt!$A$8</c:f>
              <c:strCache>
                <c:ptCount val="1"/>
                <c:pt idx="0">
                  <c:v>Vattenrening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</c:v>
                </c:pt>
              </c:strCache>
            </c:strRef>
          </c:cat>
          <c:val>
            <c:numRef>
              <c:f>Totalt!$B$8:$C$8</c:f>
            </c:numRef>
          </c:val>
        </c:ser>
        <c:ser>
          <c:idx val="5"/>
          <c:order val="5"/>
          <c:tx>
            <c:strRef>
              <c:f>Totalt!$A$9</c:f>
              <c:strCache>
                <c:ptCount val="1"/>
                <c:pt idx="0">
                  <c:v>Mikroklimat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</c:v>
                </c:pt>
              </c:strCache>
            </c:strRef>
          </c:cat>
          <c:val>
            <c:numRef>
              <c:f>Totalt!$B$9:$C$9</c:f>
              <c:numCache>
                <c:formatCode>General</c:formatCode>
                <c:ptCount val="2"/>
                <c:pt idx="0">
                  <c:v>9</c:v>
                </c:pt>
                <c:pt idx="1">
                  <c:v>18</c:v>
                </c:pt>
              </c:numCache>
            </c:numRef>
          </c:val>
        </c:ser>
        <c:ser>
          <c:idx val="6"/>
          <c:order val="6"/>
          <c:tx>
            <c:strRef>
              <c:f>Totalt!$A$10</c:f>
              <c:strCache>
                <c:ptCount val="1"/>
                <c:pt idx="0">
                  <c:v>Bindning av koldioxid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</c:v>
                </c:pt>
              </c:strCache>
            </c:strRef>
          </c:cat>
          <c:val>
            <c:numRef>
              <c:f>Totalt!$B$10:$C$10</c:f>
              <c:numCache>
                <c:formatCode>General</c:formatCode>
                <c:ptCount val="2"/>
                <c:pt idx="0">
                  <c:v>21</c:v>
                </c:pt>
                <c:pt idx="1">
                  <c:v>14</c:v>
                </c:pt>
              </c:numCache>
            </c:numRef>
          </c:val>
        </c:ser>
        <c:ser>
          <c:idx val="7"/>
          <c:order val="7"/>
          <c:tx>
            <c:strRef>
              <c:f>Totalt!$A$11</c:f>
              <c:strCache>
                <c:ptCount val="1"/>
                <c:pt idx="0">
                  <c:v>Upprätthållande av luftkvalitet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</c:v>
                </c:pt>
              </c:strCache>
            </c:strRef>
          </c:cat>
          <c:val>
            <c:numRef>
              <c:f>Totalt!$B$11:$C$11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</c:ser>
        <c:ser>
          <c:idx val="8"/>
          <c:order val="8"/>
          <c:tx>
            <c:strRef>
              <c:f>Totalt!$A$12</c:f>
              <c:strCache>
                <c:ptCount val="1"/>
                <c:pt idx="0">
                  <c:v>Pollinering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</c:v>
                </c:pt>
              </c:strCache>
            </c:strRef>
          </c:cat>
          <c:val>
            <c:numRef>
              <c:f>Totalt!$B$12:$C$12</c:f>
              <c:numCache>
                <c:formatCode>General</c:formatCode>
                <c:ptCount val="2"/>
                <c:pt idx="0">
                  <c:v>16</c:v>
                </c:pt>
                <c:pt idx="1">
                  <c:v>16</c:v>
                </c:pt>
              </c:numCache>
            </c:numRef>
          </c:val>
        </c:ser>
        <c:ser>
          <c:idx val="9"/>
          <c:order val="9"/>
          <c:tx>
            <c:strRef>
              <c:f>Totalt!$A$13</c:f>
              <c:strCache>
                <c:ptCount val="1"/>
                <c:pt idx="0">
                  <c:v>Biologisk kontroll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</c:v>
                </c:pt>
              </c:strCache>
            </c:strRef>
          </c:cat>
          <c:val>
            <c:numRef>
              <c:f>Totalt!$B$13:$C$13</c:f>
              <c:numCache>
                <c:formatCode>General</c:formatCode>
                <c:ptCount val="2"/>
                <c:pt idx="0">
                  <c:v>6</c:v>
                </c:pt>
                <c:pt idx="1">
                  <c:v>12</c:v>
                </c:pt>
              </c:numCache>
            </c:numRef>
          </c:val>
        </c:ser>
        <c:ser>
          <c:idx val="10"/>
          <c:order val="10"/>
          <c:tx>
            <c:strRef>
              <c:f>Totalt!$A$14</c:f>
              <c:strCache>
                <c:ptCount val="1"/>
                <c:pt idx="0">
                  <c:v>Förebyggande av jorderosion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</c:v>
                </c:pt>
              </c:strCache>
            </c:strRef>
          </c:cat>
          <c:val>
            <c:numRef>
              <c:f>Totalt!$B$14:$C$14</c:f>
              <c:numCache>
                <c:formatCode>General</c:formatCode>
                <c:ptCount val="2"/>
                <c:pt idx="0">
                  <c:v>24</c:v>
                </c:pt>
                <c:pt idx="1">
                  <c:v>16</c:v>
                </c:pt>
              </c:numCache>
            </c:numRef>
          </c:val>
        </c:ser>
        <c:ser>
          <c:idx val="11"/>
          <c:order val="11"/>
          <c:tx>
            <c:strRef>
              <c:f>Totalt!$A$15</c:f>
              <c:strCache>
                <c:ptCount val="1"/>
                <c:pt idx="0">
                  <c:v>Habitat för arter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</c:v>
                </c:pt>
              </c:strCache>
            </c:strRef>
          </c:cat>
          <c:val>
            <c:numRef>
              <c:f>Totalt!$B$15:$C$15</c:f>
              <c:numCache>
                <c:formatCode>General</c:formatCode>
                <c:ptCount val="2"/>
                <c:pt idx="0">
                  <c:v>8</c:v>
                </c:pt>
                <c:pt idx="1">
                  <c:v>6</c:v>
                </c:pt>
              </c:numCache>
            </c:numRef>
          </c:val>
        </c:ser>
        <c:ser>
          <c:idx val="12"/>
          <c:order val="12"/>
          <c:tx>
            <c:strRef>
              <c:f>Totalt!$A$16</c:f>
              <c:strCache>
                <c:ptCount val="1"/>
                <c:pt idx="0">
                  <c:v>Rekreation och estetiska värden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</c:v>
                </c:pt>
              </c:strCache>
            </c:strRef>
          </c:cat>
          <c:val>
            <c:numRef>
              <c:f>Totalt!$B$16:$C$16</c:f>
              <c:numCache>
                <c:formatCode>General</c:formatCode>
                <c:ptCount val="2"/>
                <c:pt idx="0">
                  <c:v>21</c:v>
                </c:pt>
                <c:pt idx="1">
                  <c:v>21</c:v>
                </c:pt>
              </c:numCache>
            </c:numRef>
          </c:val>
        </c:ser>
        <c:ser>
          <c:idx val="13"/>
          <c:order val="13"/>
          <c:tx>
            <c:strRef>
              <c:f>Totalt!$A$17</c:f>
              <c:strCache>
                <c:ptCount val="1"/>
                <c:pt idx="0">
                  <c:v>Turism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</c:v>
                </c:pt>
              </c:strCache>
            </c:strRef>
          </c:cat>
          <c:val>
            <c:numRef>
              <c:f>Totalt!$B$17:$C$17</c:f>
              <c:numCache>
                <c:formatCode>General</c:formatCode>
                <c:ptCount val="2"/>
                <c:pt idx="0">
                  <c:v>4</c:v>
                </c:pt>
                <c:pt idx="1">
                  <c:v>10</c:v>
                </c:pt>
              </c:numCache>
            </c:numRef>
          </c:val>
        </c:ser>
        <c:ser>
          <c:idx val="14"/>
          <c:order val="14"/>
          <c:tx>
            <c:strRef>
              <c:f>Totalt!$A$18</c:f>
              <c:strCache>
                <c:ptCount val="1"/>
                <c:pt idx="0">
                  <c:v>Kulturmiljövärden</c:v>
                </c:pt>
              </c:strCache>
            </c:strRef>
          </c:tx>
          <c:cat>
            <c:strRef>
              <c:f>Totalt!$B$3:$C$3</c:f>
              <c:strCache>
                <c:ptCount val="2"/>
                <c:pt idx="0">
                  <c:v>Nuläge</c:v>
                </c:pt>
                <c:pt idx="1">
                  <c:v>Vad vi bevarar/kompenserar</c:v>
                </c:pt>
              </c:strCache>
            </c:strRef>
          </c:cat>
          <c:val>
            <c:numRef>
              <c:f>Totalt!$B$18:$C$18</c:f>
              <c:numCache>
                <c:formatCode>General</c:formatCode>
                <c:ptCount val="2"/>
                <c:pt idx="0">
                  <c:v>16</c:v>
                </c:pt>
                <c:pt idx="1">
                  <c:v>12</c:v>
                </c:pt>
              </c:numCache>
            </c:numRef>
          </c:val>
        </c:ser>
        <c:dLbls/>
        <c:overlap val="100"/>
        <c:axId val="186718080"/>
        <c:axId val="186719616"/>
      </c:barChart>
      <c:catAx>
        <c:axId val="186718080"/>
        <c:scaling>
          <c:orientation val="minMax"/>
        </c:scaling>
        <c:axPos val="b"/>
        <c:tickLblPos val="nextTo"/>
        <c:crossAx val="186719616"/>
        <c:crosses val="autoZero"/>
        <c:auto val="1"/>
        <c:lblAlgn val="ctr"/>
        <c:lblOffset val="100"/>
      </c:catAx>
      <c:valAx>
        <c:axId val="186719616"/>
        <c:scaling>
          <c:orientation val="minMax"/>
        </c:scaling>
        <c:axPos val="l"/>
        <c:majorGridlines/>
        <c:numFmt formatCode="General" sourceLinked="1"/>
        <c:tickLblPos val="nextTo"/>
        <c:crossAx val="186718080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64B38-DF11-4702-8135-18EFA6156C77}" type="datetimeFigureOut">
              <a:rPr lang="sv-SE" smtClean="0"/>
              <a:pPr/>
              <a:t>2014-04-01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5E925-3013-4FB9-93FA-9612F1F346E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56709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Beskriv hur planen är upplagd och</a:t>
            </a:r>
            <a:r>
              <a:rPr lang="sv-SE" baseline="0" dirty="0" smtClean="0"/>
              <a:t> att vår målbild är att inte förstöra planetens naturliga kretslopp.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AC97C-F044-45B3-8CDA-5CBE37326BEA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Ekosystemets</a:t>
            </a:r>
            <a:r>
              <a:rPr lang="sv-SE" baseline="0" dirty="0" smtClean="0"/>
              <a:t> varor och tjänster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E925-3013-4FB9-93FA-9612F1F346EA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588456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E925-3013-4FB9-93FA-9612F1F346EA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20168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E925-3013-4FB9-93FA-9612F1F346EA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201685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E925-3013-4FB9-93FA-9612F1F346EA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201685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E925-3013-4FB9-93FA-9612F1F346EA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02429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E925-3013-4FB9-93FA-9612F1F346EA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201685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5E925-3013-4FB9-93FA-9612F1F346EA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0242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ak 15"/>
          <p:cNvCxnSpPr/>
          <p:nvPr/>
        </p:nvCxnSpPr>
        <p:spPr>
          <a:xfrm>
            <a:off x="396000" y="2430000"/>
            <a:ext cx="4463338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396000" y="1222725"/>
            <a:ext cx="4463338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396000" y="1260000"/>
            <a:ext cx="4463338" cy="108888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6000" y="2502000"/>
            <a:ext cx="4463338" cy="728976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för att lägga till namn och datum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0"/>
          </p:nvPr>
        </p:nvSpPr>
        <p:spPr>
          <a:xfrm>
            <a:off x="5033490" y="306388"/>
            <a:ext cx="3708000" cy="63627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objekt 32" descr="Riksbyggen_logo+devis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000" y="185367"/>
            <a:ext cx="2033572" cy="860126"/>
          </a:xfrm>
          <a:prstGeom prst="rect">
            <a:avLst/>
          </a:prstGeom>
        </p:spPr>
      </p:pic>
      <p:cxnSp>
        <p:nvCxnSpPr>
          <p:cNvPr id="34" name="Rak 33"/>
          <p:cNvCxnSpPr/>
          <p:nvPr userDrawn="1"/>
        </p:nvCxnSpPr>
        <p:spPr>
          <a:xfrm>
            <a:off x="396000" y="2430000"/>
            <a:ext cx="4463338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396000" y="1222725"/>
            <a:ext cx="4463338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52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54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Bildobjekt 55" descr="Riksbyggen_logo+devis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00" y="185367"/>
            <a:ext cx="2033572" cy="860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ak 15"/>
          <p:cNvCxnSpPr/>
          <p:nvPr userDrawn="1"/>
        </p:nvCxnSpPr>
        <p:spPr>
          <a:xfrm>
            <a:off x="396000" y="2430000"/>
            <a:ext cx="4463338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 userDrawn="1"/>
        </p:nvCxnSpPr>
        <p:spPr>
          <a:xfrm>
            <a:off x="396000" y="1222725"/>
            <a:ext cx="4463338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396000" y="1260000"/>
            <a:ext cx="4463338" cy="108888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6000" y="2502000"/>
            <a:ext cx="4463338" cy="728976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för att lägga till namn och datum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0"/>
          </p:nvPr>
        </p:nvSpPr>
        <p:spPr>
          <a:xfrm>
            <a:off x="5033490" y="306388"/>
            <a:ext cx="3708000" cy="63627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objekt 32" descr="Riksbyggen_logo+devis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00" y="185367"/>
            <a:ext cx="2033572" cy="860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ak 15"/>
          <p:cNvCxnSpPr/>
          <p:nvPr userDrawn="1"/>
        </p:nvCxnSpPr>
        <p:spPr>
          <a:xfrm>
            <a:off x="6749882" y="1214345"/>
            <a:ext cx="20016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 userDrawn="1"/>
        </p:nvCxnSpPr>
        <p:spPr>
          <a:xfrm>
            <a:off x="390351" y="1223870"/>
            <a:ext cx="6197774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395247" y="1266580"/>
            <a:ext cx="6192877" cy="108888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749882" y="1266580"/>
            <a:ext cx="1994880" cy="1106840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för att lägga till namn och datum</a:t>
            </a:r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0"/>
          </p:nvPr>
        </p:nvSpPr>
        <p:spPr>
          <a:xfrm>
            <a:off x="395288" y="3070800"/>
            <a:ext cx="8353425" cy="3593047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Riksbyggen_logo+devis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00" y="185367"/>
            <a:ext cx="2033572" cy="860126"/>
          </a:xfrm>
          <a:prstGeom prst="rect">
            <a:avLst/>
          </a:prstGeom>
        </p:spPr>
      </p:pic>
      <p:cxnSp>
        <p:nvCxnSpPr>
          <p:cNvPr id="11" name="Rak 10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ak 15"/>
          <p:cNvCxnSpPr/>
          <p:nvPr userDrawn="1"/>
        </p:nvCxnSpPr>
        <p:spPr>
          <a:xfrm>
            <a:off x="396000" y="6093296"/>
            <a:ext cx="42264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 userDrawn="1"/>
        </p:nvCxnSpPr>
        <p:spPr>
          <a:xfrm>
            <a:off x="396000" y="2001600"/>
            <a:ext cx="42264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396000" y="2052000"/>
            <a:ext cx="4226400" cy="352839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6000" y="6156000"/>
            <a:ext cx="4226400" cy="513087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</a:t>
            </a:r>
          </a:p>
        </p:txBody>
      </p:sp>
      <p:pic>
        <p:nvPicPr>
          <p:cNvPr id="7" name="Bildobjekt 6" descr="Riksbyggen_logo+devis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00" y="185367"/>
            <a:ext cx="2033572" cy="860126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395288"/>
            <a:ext cx="6912850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8"/>
          <p:cNvSpPr>
            <a:spLocks noGrp="1"/>
          </p:cNvSpPr>
          <p:nvPr>
            <p:ph sz="quarter" idx="11"/>
          </p:nvPr>
        </p:nvSpPr>
        <p:spPr>
          <a:xfrm>
            <a:off x="396000" y="1635125"/>
            <a:ext cx="6912850" cy="4459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6494400"/>
            <a:ext cx="741600" cy="248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innehåll, utan svart 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394695"/>
            <a:ext cx="6913562" cy="108000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/>
          <p:cNvCxnSpPr/>
          <p:nvPr userDrawn="1"/>
        </p:nvCxnSpPr>
        <p:spPr>
          <a:xfrm>
            <a:off x="396000" y="342900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objekt 5" descr="Riksbyggen_logo+devi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tshållare för innehåll 8"/>
          <p:cNvSpPr>
            <a:spLocks noGrp="1"/>
          </p:cNvSpPr>
          <p:nvPr>
            <p:ph sz="quarter" idx="11"/>
          </p:nvPr>
        </p:nvSpPr>
        <p:spPr>
          <a:xfrm>
            <a:off x="396000" y="1635124"/>
            <a:ext cx="6912850" cy="4464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innehåll ink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396000"/>
            <a:ext cx="5904000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8"/>
          <p:cNvSpPr>
            <a:spLocks noGrp="1"/>
          </p:cNvSpPr>
          <p:nvPr>
            <p:ph sz="quarter" idx="11"/>
          </p:nvPr>
        </p:nvSpPr>
        <p:spPr>
          <a:xfrm>
            <a:off x="396000" y="1635125"/>
            <a:ext cx="5904000" cy="4459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cxnSp>
        <p:nvCxnSpPr>
          <p:cNvPr id="11" name="Rak 10"/>
          <p:cNvCxnSpPr/>
          <p:nvPr userDrawn="1"/>
        </p:nvCxnSpPr>
        <p:spPr>
          <a:xfrm>
            <a:off x="396000" y="342900"/>
            <a:ext cx="5904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 userDrawn="1"/>
        </p:nvCxnSpPr>
        <p:spPr>
          <a:xfrm>
            <a:off x="396000" y="1566317"/>
            <a:ext cx="59040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objekt 5" descr="Riksbyggen_logo+devi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6501600" y="1530350"/>
            <a:ext cx="2247113" cy="4562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6494400"/>
            <a:ext cx="741600" cy="248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0" name="Rak 9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text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396000"/>
            <a:ext cx="3672000" cy="1065600"/>
          </a:xfrm>
        </p:spPr>
        <p:txBody>
          <a:bodyPr/>
          <a:lstStyle>
            <a:lvl1pPr>
              <a:defRPr sz="3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/>
          </p:nvPr>
        </p:nvSpPr>
        <p:spPr>
          <a:xfrm>
            <a:off x="396000" y="1635125"/>
            <a:ext cx="3672000" cy="428171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ts val="2200"/>
              </a:lnSpc>
              <a:spcBef>
                <a:spcPts val="24"/>
              </a:spcBef>
              <a:spcAft>
                <a:spcPts val="900"/>
              </a:spcAft>
              <a:buFontTx/>
              <a:buNone/>
              <a:defRPr sz="200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4283968" y="306388"/>
            <a:ext cx="4464745" cy="63627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396000" y="342900"/>
            <a:ext cx="3672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 userDrawn="1"/>
        </p:nvCxnSpPr>
        <p:spPr>
          <a:xfrm>
            <a:off x="396000" y="1566605"/>
            <a:ext cx="36720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ellan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>
          <a:xfrm>
            <a:off x="396000" y="2060575"/>
            <a:ext cx="4824000" cy="1224000"/>
          </a:xfrm>
        </p:spPr>
        <p:txBody>
          <a:bodyPr>
            <a:normAutofit/>
          </a:bodyPr>
          <a:lstStyle>
            <a:lvl1pPr>
              <a:defRPr sz="3200" spc="-120" baseline="0"/>
            </a:lvl1pPr>
          </a:lstStyle>
          <a:p>
            <a:r>
              <a:rPr lang="sv-SE" dirty="0" smtClean="0"/>
              <a:t>Mellansida. Rubrik.</a:t>
            </a:r>
            <a:endParaRPr lang="sv-SE" dirty="0"/>
          </a:p>
        </p:txBody>
      </p:sp>
      <p:pic>
        <p:nvPicPr>
          <p:cNvPr id="5" name="Bildobjekt 5" descr="Riksbyggen_logo+devi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ak 5"/>
          <p:cNvCxnSpPr/>
          <p:nvPr userDrawn="1"/>
        </p:nvCxnSpPr>
        <p:spPr>
          <a:xfrm>
            <a:off x="396000" y="2001600"/>
            <a:ext cx="4824072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5" descr="Riksbyggen_logo+devi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ak 15"/>
          <p:cNvCxnSpPr/>
          <p:nvPr userDrawn="1"/>
        </p:nvCxnSpPr>
        <p:spPr>
          <a:xfrm>
            <a:off x="396000" y="5508000"/>
            <a:ext cx="42264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 userDrawn="1"/>
        </p:nvCxnSpPr>
        <p:spPr>
          <a:xfrm>
            <a:off x="396000" y="2001600"/>
            <a:ext cx="42264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396000" y="2052000"/>
            <a:ext cx="4226400" cy="2878368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2" name="textruta 11"/>
          <p:cNvSpPr txBox="1"/>
          <p:nvPr userDrawn="1"/>
        </p:nvSpPr>
        <p:spPr>
          <a:xfrm>
            <a:off x="360000" y="5472000"/>
            <a:ext cx="422640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sv-SE" sz="1100" b="1" kern="1100" spc="-40" dirty="0" smtClean="0"/>
          </a:p>
          <a:p>
            <a:endParaRPr lang="sv-SE" sz="1100" b="1" kern="1100" spc="-40" dirty="0" smtClean="0"/>
          </a:p>
          <a:p>
            <a:endParaRPr lang="sv-SE" sz="1100" kern="1100" spc="-40" dirty="0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10"/>
          </p:nvPr>
        </p:nvSpPr>
        <p:spPr>
          <a:xfrm>
            <a:off x="396000" y="5616000"/>
            <a:ext cx="4202112" cy="189248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 i="0" baseline="0"/>
            </a:lvl1pPr>
            <a:lvl2pPr>
              <a:buFontTx/>
              <a:buNone/>
              <a:defRPr sz="1100"/>
            </a:lvl2pPr>
            <a:lvl3pPr>
              <a:buFontTx/>
              <a:buNone/>
              <a:defRPr sz="1100"/>
            </a:lvl3pPr>
            <a:lvl4pPr>
              <a:buFontTx/>
              <a:buNone/>
              <a:defRPr sz="1100"/>
            </a:lvl4pPr>
            <a:lvl5pPr>
              <a:buFontTx/>
              <a:buNone/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9" name="Platshållare för text 18"/>
          <p:cNvSpPr>
            <a:spLocks noGrp="1"/>
          </p:cNvSpPr>
          <p:nvPr>
            <p:ph type="body" sz="quarter" idx="11"/>
          </p:nvPr>
        </p:nvSpPr>
        <p:spPr>
          <a:xfrm>
            <a:off x="396000" y="5803200"/>
            <a:ext cx="4202112" cy="936897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Rak 10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85849" y="1524000"/>
            <a:ext cx="7693025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287338" y="6111875"/>
            <a:ext cx="2227262" cy="365125"/>
          </a:xfrm>
          <a:prstGeom prst="rect">
            <a:avLst/>
          </a:prstGeom>
        </p:spPr>
        <p:txBody>
          <a:bodyPr/>
          <a:lstStyle/>
          <a:p>
            <a:fld id="{BEED98B5-8522-DC44-9124-69D607BD4F2E}" type="datetimeFigureOut">
              <a:rPr lang="sv-SE" smtClean="0"/>
              <a:pPr/>
              <a:t>2014-04-01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49538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ak 15"/>
          <p:cNvCxnSpPr/>
          <p:nvPr/>
        </p:nvCxnSpPr>
        <p:spPr>
          <a:xfrm>
            <a:off x="6749882" y="1214345"/>
            <a:ext cx="20016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390351" y="1223870"/>
            <a:ext cx="6197774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395247" y="1266580"/>
            <a:ext cx="6192877" cy="108888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749882" y="1266580"/>
            <a:ext cx="1994880" cy="1106840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för att lägga till namn och datum</a:t>
            </a:r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0"/>
          </p:nvPr>
        </p:nvSpPr>
        <p:spPr>
          <a:xfrm>
            <a:off x="395288" y="3070800"/>
            <a:ext cx="8353425" cy="3593047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Riksbyggen_logo+devis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000" y="185367"/>
            <a:ext cx="2033572" cy="860126"/>
          </a:xfrm>
          <a:prstGeom prst="rect">
            <a:avLst/>
          </a:prstGeom>
        </p:spPr>
      </p:pic>
      <p:cxnSp>
        <p:nvCxnSpPr>
          <p:cNvPr id="11" name="Rak 10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6749882" y="1214345"/>
            <a:ext cx="20016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390351" y="1223870"/>
            <a:ext cx="6197774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Bildobjekt 35" descr="Riksbyggen_logo+devis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00" y="185367"/>
            <a:ext cx="2033572" cy="860126"/>
          </a:xfrm>
          <a:prstGeom prst="rect">
            <a:avLst/>
          </a:prstGeom>
        </p:spPr>
      </p:pic>
      <p:cxnSp>
        <p:nvCxnSpPr>
          <p:cNvPr id="37" name="Rak 36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52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54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55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ak 15"/>
          <p:cNvCxnSpPr/>
          <p:nvPr/>
        </p:nvCxnSpPr>
        <p:spPr>
          <a:xfrm>
            <a:off x="396000" y="6093296"/>
            <a:ext cx="42264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396000" y="2001600"/>
            <a:ext cx="42264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396000" y="2052000"/>
            <a:ext cx="4226400" cy="352839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96000" y="6156000"/>
            <a:ext cx="4226400" cy="513087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</a:t>
            </a:r>
          </a:p>
        </p:txBody>
      </p:sp>
      <p:pic>
        <p:nvPicPr>
          <p:cNvPr id="7" name="Bildobjekt 6" descr="Riksbyggen_logo+devis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000" y="185367"/>
            <a:ext cx="2033572" cy="860126"/>
          </a:xfrm>
          <a:prstGeom prst="rect">
            <a:avLst/>
          </a:prstGeom>
        </p:spPr>
      </p:pic>
      <p:cxnSp>
        <p:nvCxnSpPr>
          <p:cNvPr id="8" name="Rak 7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396000" y="6093296"/>
            <a:ext cx="42264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396000" y="2001600"/>
            <a:ext cx="42264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Bildobjekt 33" descr="Riksbyggen_logo+devis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00" y="185367"/>
            <a:ext cx="2033572" cy="860126"/>
          </a:xfrm>
          <a:prstGeom prst="rect">
            <a:avLst/>
          </a:prstGeom>
        </p:spPr>
      </p:pic>
      <p:cxnSp>
        <p:nvCxnSpPr>
          <p:cNvPr id="35" name="Rak 34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52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395288"/>
            <a:ext cx="6912850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8"/>
          <p:cNvSpPr>
            <a:spLocks noGrp="1"/>
          </p:cNvSpPr>
          <p:nvPr>
            <p:ph sz="quarter" idx="11"/>
          </p:nvPr>
        </p:nvSpPr>
        <p:spPr>
          <a:xfrm>
            <a:off x="396000" y="1651000"/>
            <a:ext cx="6912850" cy="4443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6494400"/>
            <a:ext cx="741600" cy="248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, utan svart 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394695"/>
            <a:ext cx="6913562" cy="108000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396000" y="342900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objekt 5" descr="Riksbyggen_logo+devi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tshållare för innehåll 8"/>
          <p:cNvSpPr>
            <a:spLocks noGrp="1"/>
          </p:cNvSpPr>
          <p:nvPr>
            <p:ph sz="quarter" idx="11"/>
          </p:nvPr>
        </p:nvSpPr>
        <p:spPr>
          <a:xfrm>
            <a:off x="396000" y="1651000"/>
            <a:ext cx="6912850" cy="444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 userDrawn="1"/>
        </p:nvCxnSpPr>
        <p:spPr>
          <a:xfrm>
            <a:off x="396000" y="342900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Bildobjekt 5" descr="Riksbyggen_logo+devi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Rak 30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 ink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396000"/>
            <a:ext cx="5904000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8"/>
          <p:cNvSpPr>
            <a:spLocks noGrp="1"/>
          </p:cNvSpPr>
          <p:nvPr>
            <p:ph sz="quarter" idx="11"/>
          </p:nvPr>
        </p:nvSpPr>
        <p:spPr>
          <a:xfrm>
            <a:off x="396000" y="1651000"/>
            <a:ext cx="5904000" cy="4443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cxnSp>
        <p:nvCxnSpPr>
          <p:cNvPr id="11" name="Rak 10"/>
          <p:cNvCxnSpPr/>
          <p:nvPr/>
        </p:nvCxnSpPr>
        <p:spPr>
          <a:xfrm>
            <a:off x="396000" y="342900"/>
            <a:ext cx="5904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396000" y="1566317"/>
            <a:ext cx="59040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objekt 5" descr="Riksbyggen_logo+devi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6501600" y="1530350"/>
            <a:ext cx="2247113" cy="4562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6494400"/>
            <a:ext cx="741600" cy="248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0" name="Rak 9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396000" y="342900"/>
            <a:ext cx="5904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396000" y="1566317"/>
            <a:ext cx="59040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Bildobjekt 5" descr="Riksbyggen_logo+devi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Rak 36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52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54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55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text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396000"/>
            <a:ext cx="3672000" cy="1065600"/>
          </a:xfrm>
        </p:spPr>
        <p:txBody>
          <a:bodyPr/>
          <a:lstStyle>
            <a:lvl1pPr>
              <a:defRPr sz="3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/>
          </p:nvPr>
        </p:nvSpPr>
        <p:spPr>
          <a:xfrm>
            <a:off x="396000" y="1651000"/>
            <a:ext cx="3672000" cy="426583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ts val="2200"/>
              </a:lnSpc>
              <a:spcBef>
                <a:spcPts val="24"/>
              </a:spcBef>
              <a:spcAft>
                <a:spcPts val="900"/>
              </a:spcAft>
              <a:buFontTx/>
              <a:buNone/>
              <a:defRPr sz="200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4283968" y="306388"/>
            <a:ext cx="4464745" cy="63627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cxnSp>
        <p:nvCxnSpPr>
          <p:cNvPr id="7" name="Rak 6"/>
          <p:cNvCxnSpPr/>
          <p:nvPr/>
        </p:nvCxnSpPr>
        <p:spPr>
          <a:xfrm>
            <a:off x="396000" y="342900"/>
            <a:ext cx="3672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396000" y="1566605"/>
            <a:ext cx="36720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396000" y="342900"/>
            <a:ext cx="36720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396000" y="1566605"/>
            <a:ext cx="36720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llan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>
          <a:xfrm>
            <a:off x="396000" y="2060575"/>
            <a:ext cx="4824000" cy="1224000"/>
          </a:xfrm>
        </p:spPr>
        <p:txBody>
          <a:bodyPr>
            <a:normAutofit/>
          </a:bodyPr>
          <a:lstStyle>
            <a:lvl1pPr>
              <a:defRPr sz="3200" spc="-120" baseline="0"/>
            </a:lvl1pPr>
          </a:lstStyle>
          <a:p>
            <a:r>
              <a:rPr lang="sv-SE" dirty="0" smtClean="0"/>
              <a:t>Mellansida. Rubrik.</a:t>
            </a:r>
            <a:endParaRPr lang="sv-SE" dirty="0"/>
          </a:p>
        </p:txBody>
      </p:sp>
      <p:pic>
        <p:nvPicPr>
          <p:cNvPr id="5" name="Bildobjekt 5" descr="Riksbyggen_logo+devi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ak 5"/>
          <p:cNvCxnSpPr/>
          <p:nvPr/>
        </p:nvCxnSpPr>
        <p:spPr>
          <a:xfrm>
            <a:off x="396000" y="2001600"/>
            <a:ext cx="4824072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dobjekt 5" descr="Riksbyggen_logo+devi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Rak 29"/>
          <p:cNvCxnSpPr/>
          <p:nvPr userDrawn="1"/>
        </p:nvCxnSpPr>
        <p:spPr>
          <a:xfrm>
            <a:off x="396000" y="2001600"/>
            <a:ext cx="4824072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5" descr="Riksbyggen_logo+devis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ak 15"/>
          <p:cNvCxnSpPr/>
          <p:nvPr/>
        </p:nvCxnSpPr>
        <p:spPr>
          <a:xfrm>
            <a:off x="396000" y="5508000"/>
            <a:ext cx="42264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396000" y="2001600"/>
            <a:ext cx="42264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396000" y="2052000"/>
            <a:ext cx="4226400" cy="2878368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360000" y="5472000"/>
            <a:ext cx="422640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sv-SE" sz="1100" b="1" kern="1100" spc="-40" dirty="0" smtClean="0"/>
          </a:p>
          <a:p>
            <a:endParaRPr lang="sv-SE" sz="1100" b="1" kern="1100" spc="-40" dirty="0" smtClean="0"/>
          </a:p>
          <a:p>
            <a:endParaRPr lang="sv-SE" sz="1100" kern="1100" spc="-40" dirty="0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10"/>
          </p:nvPr>
        </p:nvSpPr>
        <p:spPr>
          <a:xfrm>
            <a:off x="396000" y="5616000"/>
            <a:ext cx="4202112" cy="189248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 i="0" baseline="0"/>
            </a:lvl1pPr>
            <a:lvl2pPr>
              <a:buFontTx/>
              <a:buNone/>
              <a:defRPr sz="1100"/>
            </a:lvl2pPr>
            <a:lvl3pPr>
              <a:buFontTx/>
              <a:buNone/>
              <a:defRPr sz="1100"/>
            </a:lvl3pPr>
            <a:lvl4pPr>
              <a:buFontTx/>
              <a:buNone/>
              <a:defRPr sz="1100"/>
            </a:lvl4pPr>
            <a:lvl5pPr>
              <a:buFontTx/>
              <a:buNone/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9" name="Platshållare för text 18"/>
          <p:cNvSpPr>
            <a:spLocks noGrp="1"/>
          </p:cNvSpPr>
          <p:nvPr>
            <p:ph type="body" sz="quarter" idx="11"/>
          </p:nvPr>
        </p:nvSpPr>
        <p:spPr>
          <a:xfrm>
            <a:off x="396000" y="5803200"/>
            <a:ext cx="4202112" cy="936897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Rak 10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dobjekt 5" descr="Riksbyggen_logo+devi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Rak 36"/>
          <p:cNvCxnSpPr/>
          <p:nvPr userDrawn="1"/>
        </p:nvCxnSpPr>
        <p:spPr>
          <a:xfrm>
            <a:off x="396000" y="5508000"/>
            <a:ext cx="422640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 userDrawn="1"/>
        </p:nvCxnSpPr>
        <p:spPr>
          <a:xfrm>
            <a:off x="396000" y="2001600"/>
            <a:ext cx="422640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ruta 38"/>
          <p:cNvSpPr txBox="1"/>
          <p:nvPr userDrawn="1"/>
        </p:nvSpPr>
        <p:spPr>
          <a:xfrm>
            <a:off x="360000" y="5472000"/>
            <a:ext cx="422640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sv-SE" sz="1100" b="1" kern="1100" spc="-40" dirty="0" smtClean="0"/>
          </a:p>
          <a:p>
            <a:endParaRPr lang="sv-SE" sz="1100" b="1" kern="1100" spc="-40" dirty="0" smtClean="0"/>
          </a:p>
          <a:p>
            <a:endParaRPr lang="sv-SE" sz="1100" kern="1100" spc="-40" dirty="0"/>
          </a:p>
        </p:txBody>
      </p:sp>
      <p:cxnSp>
        <p:nvCxnSpPr>
          <p:cNvPr id="40" name="Rak 39"/>
          <p:cNvCxnSpPr/>
          <p:nvPr userDrawn="1"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/>
          <p:nvPr userDrawn="1"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 userDrawn="1"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 userDrawn="1"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 userDrawn="1"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 userDrawn="1"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 userDrawn="1"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 userDrawn="1"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 userDrawn="1"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 userDrawn="1"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 userDrawn="1"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 userDrawn="1"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 userDrawn="1"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52"/>
          <p:cNvCxnSpPr/>
          <p:nvPr userDrawn="1"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 userDrawn="1"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54"/>
          <p:cNvCxnSpPr/>
          <p:nvPr userDrawn="1"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55"/>
          <p:cNvCxnSpPr/>
          <p:nvPr userDrawn="1"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56"/>
          <p:cNvCxnSpPr/>
          <p:nvPr userDrawn="1"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57"/>
          <p:cNvCxnSpPr/>
          <p:nvPr userDrawn="1"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58"/>
          <p:cNvCxnSpPr/>
          <p:nvPr userDrawn="1"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96000" y="395288"/>
            <a:ext cx="6912850" cy="10800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396000" y="6494400"/>
            <a:ext cx="741600" cy="248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7821B7D-183C-48A4-A662-C3E6CD142F0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6" name="Rak 15"/>
          <p:cNvCxnSpPr/>
          <p:nvPr/>
        </p:nvCxnSpPr>
        <p:spPr>
          <a:xfrm>
            <a:off x="396000" y="342900"/>
            <a:ext cx="6912850" cy="0"/>
          </a:xfrm>
          <a:prstGeom prst="line">
            <a:avLst/>
          </a:prstGeom>
          <a:ln w="76200">
            <a:solidFill>
              <a:srgbClr val="E900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396000" y="1561554"/>
            <a:ext cx="6912850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objekt 5" descr="Riksbyggen_logo+devis_RGB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00000" y="6092825"/>
            <a:ext cx="16192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tshållare för text 7"/>
          <p:cNvSpPr>
            <a:spLocks noGrp="1"/>
          </p:cNvSpPr>
          <p:nvPr>
            <p:ph type="body" idx="1"/>
          </p:nvPr>
        </p:nvSpPr>
        <p:spPr>
          <a:xfrm>
            <a:off x="396000" y="1650999"/>
            <a:ext cx="6912850" cy="44481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cxnSp>
        <p:nvCxnSpPr>
          <p:cNvPr id="12" name="Rak 11"/>
          <p:cNvCxnSpPr/>
          <p:nvPr/>
        </p:nvCxnSpPr>
        <p:spPr>
          <a:xfrm>
            <a:off x="-324544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324544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-324544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-324544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-324544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-324544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-324544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rot="5400000">
            <a:off x="269020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rot="5400000">
            <a:off x="7182582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rot="5400000">
            <a:off x="8620857" y="-189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rot="5400000">
            <a:off x="269020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rot="5400000">
            <a:off x="7182582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5400000">
            <a:off x="8620857" y="704714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9216008" y="306388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9216008" y="393701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9216008" y="11874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9216008" y="1530350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9216008" y="1592263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>
            <a:off x="9216008" y="666980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9216008" y="6089997"/>
            <a:ext cx="252536" cy="0"/>
          </a:xfrm>
          <a:prstGeom prst="line">
            <a:avLst/>
          </a:prstGeom>
          <a:ln>
            <a:solidFill>
              <a:srgbClr val="919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687" r:id="rId10"/>
    <p:sldLayoutId id="2147483688" r:id="rId11"/>
    <p:sldLayoutId id="2147483686" r:id="rId12"/>
    <p:sldLayoutId id="2147483662" r:id="rId13"/>
    <p:sldLayoutId id="2147483673" r:id="rId14"/>
    <p:sldLayoutId id="2147483689" r:id="rId15"/>
    <p:sldLayoutId id="2147483674" r:id="rId16"/>
    <p:sldLayoutId id="2147483663" r:id="rId17"/>
    <p:sldLayoutId id="2147483675" r:id="rId18"/>
    <p:sldLayoutId id="2147483701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spc="-100" baseline="0">
          <a:solidFill>
            <a:srgbClr val="E90016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E90016"/>
        </a:buClr>
        <a:buSzPct val="120000"/>
        <a:buFont typeface="Wingdings" pitchFamily="2" charset="2"/>
        <a:buChar char="§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30000" indent="-2857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Arial" pitchFamily="34" charset="0"/>
        <a:buChar char="•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00113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Verdana" pitchFamily="34" charset="0"/>
        <a:buChar char="–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60463" indent="-2603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Arial" pitchFamily="34" charset="0"/>
        <a:buChar char="•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433513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E90016"/>
        </a:buClr>
        <a:buFont typeface="Verdana" pitchFamily="34" charset="0"/>
        <a:buChar char="–"/>
        <a:defRPr sz="2000" kern="1200" spc="-4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 smtClean="0">
                <a:latin typeface="Arial" charset="0"/>
                <a:ea typeface="ＭＳ Ｐゴシック" charset="-128"/>
              </a:rPr>
              <a:t>Planeten ska med</a:t>
            </a:r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Riksbyggens arbete med ekosystemtjänster</a:t>
            </a:r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52" name="Bildobjekt 3" descr="slide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919537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04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Nuläge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62939765"/>
              </p:ext>
            </p:extLst>
          </p:nvPr>
        </p:nvGraphicFramePr>
        <p:xfrm>
          <a:off x="395536" y="1484784"/>
          <a:ext cx="68407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llips 8"/>
          <p:cNvSpPr/>
          <p:nvPr/>
        </p:nvSpPr>
        <p:spPr>
          <a:xfrm>
            <a:off x="1475656" y="4664236"/>
            <a:ext cx="2880320" cy="504056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0616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Bindning av koldioxid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5656177" y="764704"/>
            <a:ext cx="2808312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Aktiviteter: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Bevara så mycket vegetation som möjligt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Återplantering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Gröna tak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Eventuellt använda trästomme</a:t>
            </a:r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78056077"/>
              </p:ext>
            </p:extLst>
          </p:nvPr>
        </p:nvGraphicFramePr>
        <p:xfrm>
          <a:off x="1115616" y="2057365"/>
          <a:ext cx="6890519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5714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Nuläge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5432707"/>
              </p:ext>
            </p:extLst>
          </p:nvPr>
        </p:nvGraphicFramePr>
        <p:xfrm>
          <a:off x="395536" y="1484784"/>
          <a:ext cx="68407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llips 8"/>
          <p:cNvSpPr/>
          <p:nvPr/>
        </p:nvSpPr>
        <p:spPr>
          <a:xfrm>
            <a:off x="1529739" y="3140968"/>
            <a:ext cx="2880320" cy="504056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8658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Jorderosion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5508104" y="476672"/>
            <a:ext cx="3240360" cy="31393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Aktiviteter vi tänkt göra (några av följande):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Spara så mycket vegetation som möjligt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Plantera nytt och planera för att inte ta bort gammal innan omplantering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Ingen parkering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59024976"/>
              </p:ext>
            </p:extLst>
          </p:nvPr>
        </p:nvGraphicFramePr>
        <p:xfrm>
          <a:off x="539552" y="2046332"/>
          <a:ext cx="7754615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7873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Nuläge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8446590"/>
              </p:ext>
            </p:extLst>
          </p:nvPr>
        </p:nvGraphicFramePr>
        <p:xfrm>
          <a:off x="395536" y="1484784"/>
          <a:ext cx="68407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llips 8"/>
          <p:cNvSpPr/>
          <p:nvPr/>
        </p:nvSpPr>
        <p:spPr>
          <a:xfrm>
            <a:off x="1536305" y="2420888"/>
            <a:ext cx="2880320" cy="504056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2941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Trädtrampolin längs huvudstråk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5" name="Platshållare för innehåll 4" descr="Typsektion 1 tillgänglig trampolin 50delA3-01.jpg"/>
          <p:cNvPicPr>
            <a:picLocks noGrp="1" noChangeAspect="1"/>
          </p:cNvPicPr>
          <p:nvPr>
            <p:ph sz="quarter" idx="11"/>
          </p:nvPr>
        </p:nvPicPr>
        <p:blipFill>
          <a:blip r:embed="rId2" cstate="print"/>
          <a:stretch>
            <a:fillRect/>
          </a:stretch>
        </p:blipFill>
        <p:spPr>
          <a:xfrm>
            <a:off x="502010" y="1628800"/>
            <a:ext cx="6257942" cy="4487553"/>
          </a:xfrm>
        </p:spPr>
      </p:pic>
    </p:spTree>
    <p:extLst>
      <p:ext uri="{BB962C8B-B14F-4D97-AF65-F5344CB8AC3E}">
        <p14:creationId xmlns:p14="http://schemas.microsoft.com/office/powerpoint/2010/main" xmlns="" val="32694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Rekreation och estetiska värden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6482545" y="332656"/>
            <a:ext cx="2604458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Aktiviteter: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Rätt placering av byggnaden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Tillgängliggöra tomten med stråk och platser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Fågelholkar</a:t>
            </a:r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167851"/>
              </p:ext>
            </p:extLst>
          </p:nvPr>
        </p:nvGraphicFramePr>
        <p:xfrm>
          <a:off x="323528" y="2060848"/>
          <a:ext cx="7301066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672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Nuläge i jämförelse med vad vi bevarar/kompenserar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9867611"/>
              </p:ext>
            </p:extLst>
          </p:nvPr>
        </p:nvGraphicFramePr>
        <p:xfrm>
          <a:off x="323528" y="1844824"/>
          <a:ext cx="8529638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399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Ekosystemtjänster vi adderar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1831864"/>
              </p:ext>
            </p:extLst>
          </p:nvPr>
        </p:nvGraphicFramePr>
        <p:xfrm>
          <a:off x="899592" y="1700808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910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Summering av studien vid Dr Allards gata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19</a:t>
            </a:fld>
            <a:endParaRPr lang="sv-SE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19329405"/>
              </p:ext>
            </p:extLst>
          </p:nvPr>
        </p:nvGraphicFramePr>
        <p:xfrm>
          <a:off x="323528" y="1628800"/>
          <a:ext cx="8529638" cy="424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8706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Planeten ska med!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5288" y="1683710"/>
            <a:ext cx="6913562" cy="436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395536" y="1596008"/>
            <a:ext cx="3702174" cy="14009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268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Fördelar med verktyget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smtClean="0"/>
              <a:t>Vi konkretiserar begreppet </a:t>
            </a:r>
            <a:r>
              <a:rPr lang="sv-SE" dirty="0" err="1" smtClean="0"/>
              <a:t>ekoystemtjänster</a:t>
            </a:r>
            <a:endParaRPr lang="sv-SE" dirty="0" smtClean="0"/>
          </a:p>
          <a:p>
            <a:r>
              <a:rPr lang="sv-SE" dirty="0" smtClean="0"/>
              <a:t>Möjlighet att leda och styra</a:t>
            </a:r>
          </a:p>
          <a:p>
            <a:pPr lvl="1"/>
            <a:r>
              <a:rPr lang="sv-SE" dirty="0" smtClean="0"/>
              <a:t>Marken får inte köpas om vi inte kommer över 100%</a:t>
            </a:r>
          </a:p>
          <a:p>
            <a:r>
              <a:rPr lang="sv-SE" dirty="0" smtClean="0"/>
              <a:t>Intern utbildning</a:t>
            </a:r>
          </a:p>
          <a:p>
            <a:r>
              <a:rPr lang="sv-SE" dirty="0" smtClean="0"/>
              <a:t>Intern erfarenhetsåterföring</a:t>
            </a:r>
          </a:p>
          <a:p>
            <a:r>
              <a:rPr lang="sv-SE" dirty="0" smtClean="0"/>
              <a:t>Dialog!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38837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Framtid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>
          <a:xfrm>
            <a:off x="467544" y="1196752"/>
            <a:ext cx="6912850" cy="4464119"/>
          </a:xfrm>
        </p:spPr>
        <p:txBody>
          <a:bodyPr/>
          <a:lstStyle/>
          <a:p>
            <a:r>
              <a:rPr lang="sv-SE" dirty="0" smtClean="0"/>
              <a:t>Koppla ihop vårt ekosystemtjänstverktyg med gröntrivselfaktorn</a:t>
            </a:r>
          </a:p>
          <a:p>
            <a:r>
              <a:rPr lang="sv-SE" dirty="0" smtClean="0"/>
              <a:t>Integrera ekosystemtjänster i vårt belöningssystem</a:t>
            </a:r>
          </a:p>
          <a:p>
            <a:r>
              <a:rPr lang="sv-SE" dirty="0" smtClean="0"/>
              <a:t>Använda verktyget i vår förvaltningsorganisation</a:t>
            </a:r>
          </a:p>
          <a:p>
            <a:r>
              <a:rPr lang="sv-SE" dirty="0" smtClean="0"/>
              <a:t>Fortsätta att förfina verktyget </a:t>
            </a:r>
            <a:endParaRPr lang="sv-SE" dirty="0"/>
          </a:p>
        </p:txBody>
      </p:sp>
      <p:pic>
        <p:nvPicPr>
          <p:cNvPr id="5" name="Bildobjekt 3" descr="slide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1555" y="3429000"/>
            <a:ext cx="3590605" cy="31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04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912850" cy="1080000"/>
          </a:xfrm>
        </p:spPr>
        <p:txBody>
          <a:bodyPr/>
          <a:lstStyle/>
          <a:p>
            <a:r>
              <a:rPr lang="sv-SE" dirty="0" smtClean="0"/>
              <a:t>Varför arbetar Riksbyggen med ekosystemtjänster?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7693025" cy="4525963"/>
          </a:xfrm>
        </p:spPr>
        <p:txBody>
          <a:bodyPr/>
          <a:lstStyle/>
          <a:p>
            <a:r>
              <a:rPr lang="sv-SE" dirty="0" smtClean="0"/>
              <a:t>Riksbyggens kooperativa värdegrund gör att vi vill vara ledande inom hållbara boendemiljöer</a:t>
            </a:r>
          </a:p>
          <a:p>
            <a:pPr lvl="1"/>
            <a:r>
              <a:rPr lang="sv-SE" dirty="0" smtClean="0"/>
              <a:t>”Bygga på hållbar mark”</a:t>
            </a:r>
          </a:p>
          <a:p>
            <a:r>
              <a:rPr lang="sv-SE" dirty="0" smtClean="0"/>
              <a:t>Med ekosystemtjänster flyttar vi fokus från att ”vara snälla mot miljön” till att det är en samhällsfråga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8273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748464" cy="1080000"/>
          </a:xfrm>
        </p:spPr>
        <p:txBody>
          <a:bodyPr/>
          <a:lstStyle/>
          <a:p>
            <a:r>
              <a:rPr lang="sv-SE" dirty="0" smtClean="0"/>
              <a:t>Tankar om hur Nacka kommun kan få byggherrar att arbeta med ekosystemtjänster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7693025" cy="4525963"/>
          </a:xfrm>
        </p:spPr>
        <p:txBody>
          <a:bodyPr/>
          <a:lstStyle/>
          <a:p>
            <a:pPr lvl="0"/>
            <a:r>
              <a:rPr lang="sv-SE" dirty="0"/>
              <a:t>Gärna krav som gör att det skapar extra värde men så lite administration som möjligt</a:t>
            </a:r>
          </a:p>
          <a:p>
            <a:pPr lvl="0"/>
            <a:r>
              <a:rPr lang="sv-SE" dirty="0"/>
              <a:t>Ekosystemtjänster som har värde för kund är lättare för oss att implementera </a:t>
            </a:r>
            <a:r>
              <a:rPr lang="sv-SE" dirty="0" smtClean="0"/>
              <a:t> (rekreation </a:t>
            </a:r>
            <a:r>
              <a:rPr lang="sv-SE" dirty="0"/>
              <a:t>och estetiska värden, mikroklimat, odlingsbar mark, luftrening….)</a:t>
            </a:r>
          </a:p>
          <a:p>
            <a:pPr lvl="0"/>
            <a:r>
              <a:rPr lang="sv-SE" dirty="0"/>
              <a:t>Sätt fokus på att byggherren måste ha en plan för förvaltningsskedet </a:t>
            </a:r>
            <a:endParaRPr lang="sv-SE" dirty="0" smtClean="0"/>
          </a:p>
          <a:p>
            <a:pPr lvl="0"/>
            <a:r>
              <a:rPr lang="sv-SE" dirty="0" smtClean="0"/>
              <a:t>Premiera </a:t>
            </a:r>
            <a:r>
              <a:rPr lang="sv-SE" dirty="0"/>
              <a:t>de byggherrar som arbetar aktivt med dessa frågor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906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Våra sju åtaganden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30" y="980728"/>
            <a:ext cx="85153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 4"/>
          <p:cNvSpPr/>
          <p:nvPr/>
        </p:nvSpPr>
        <p:spPr>
          <a:xfrm>
            <a:off x="4940424" y="1133128"/>
            <a:ext cx="3744416" cy="1944216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2551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6000" y="396000"/>
            <a:ext cx="8748000" cy="1080000"/>
          </a:xfrm>
        </p:spPr>
        <p:txBody>
          <a:bodyPr/>
          <a:lstStyle/>
          <a:p>
            <a:r>
              <a:rPr lang="sv-SE" dirty="0" smtClean="0"/>
              <a:t>Riksbyggen verktyg för utvärdering av ekosystemtjänster vid nybyggnation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Ger en första indikation på markens  potential</a:t>
            </a:r>
          </a:p>
          <a:p>
            <a:r>
              <a:rPr lang="sv-SE" dirty="0"/>
              <a:t>Ger komparativa värden – inte absoluta</a:t>
            </a:r>
          </a:p>
          <a:p>
            <a:r>
              <a:rPr lang="sv-SE" dirty="0" smtClean="0"/>
              <a:t>Verktyget är i Excel med fokus på:</a:t>
            </a:r>
          </a:p>
          <a:p>
            <a:pPr lvl="1"/>
            <a:r>
              <a:rPr lang="sv-SE" dirty="0" smtClean="0"/>
              <a:t>Nuvarande tillstånd</a:t>
            </a:r>
          </a:p>
          <a:p>
            <a:pPr lvl="1"/>
            <a:r>
              <a:rPr lang="sv-SE" dirty="0" smtClean="0"/>
              <a:t>Nyttjande</a:t>
            </a:r>
          </a:p>
          <a:p>
            <a:pPr lvl="1"/>
            <a:r>
              <a:rPr lang="sv-SE" dirty="0" smtClean="0"/>
              <a:t>Riksbyggens aktivitet – ett kartotek av vad vi kan göra för att förstärka eller kompensera</a:t>
            </a:r>
          </a:p>
          <a:p>
            <a:r>
              <a:rPr lang="sv-SE" dirty="0" smtClean="0"/>
              <a:t>Omfattar 16 olika ekosystemtjänster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7444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Så här ser verktyget ut!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820472" cy="271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00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kan vi göra för att förstärka eller kompensera?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248" y="2276872"/>
            <a:ext cx="89249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6791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44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2800" dirty="0" smtClean="0"/>
              <a:t>Vilka ekosystemtjänster bidrar marken vid Dr Allards gata med och hur mycket kan vi bevara/kompensera/addera? </a:t>
            </a:r>
            <a:endParaRPr lang="sv-SE" sz="2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60798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57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Nuläge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2746405"/>
              </p:ext>
            </p:extLst>
          </p:nvPr>
        </p:nvGraphicFramePr>
        <p:xfrm>
          <a:off x="395536" y="1484784"/>
          <a:ext cx="68407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453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Dr Allards gata i jämförelse med andra projekt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21B7D-183C-48A4-A662-C3E6CD142F04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8577500"/>
              </p:ext>
            </p:extLst>
          </p:nvPr>
        </p:nvGraphicFramePr>
        <p:xfrm>
          <a:off x="899592" y="1772816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902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ksbyggen presentation">
  <a:themeElements>
    <a:clrScheme name="Riksbyggen">
      <a:dk1>
        <a:srgbClr val="000000"/>
      </a:dk1>
      <a:lt1>
        <a:srgbClr val="FFFFFF"/>
      </a:lt1>
      <a:dk2>
        <a:srgbClr val="EA0F6B"/>
      </a:dk2>
      <a:lt2>
        <a:srgbClr val="E90016"/>
      </a:lt2>
      <a:accent1>
        <a:srgbClr val="D3D3D3"/>
      </a:accent1>
      <a:accent2>
        <a:srgbClr val="BDBDBF"/>
      </a:accent2>
      <a:accent3>
        <a:srgbClr val="919195"/>
      </a:accent3>
      <a:accent4>
        <a:srgbClr val="5CBF21"/>
      </a:accent4>
      <a:accent5>
        <a:srgbClr val="00A0BA"/>
      </a:accent5>
      <a:accent6>
        <a:srgbClr val="CC7A02"/>
      </a:accent6>
      <a:hlink>
        <a:srgbClr val="000000"/>
      </a:hlink>
      <a:folHlink>
        <a:srgbClr val="E90016"/>
      </a:folHlink>
    </a:clrScheme>
    <a:fontScheme name="Riksbygg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9E9EA"/>
        </a:solidFill>
        <a:ln>
          <a:solidFill>
            <a:srgbClr val="BFBFB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1919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Riksbyggen presentation</Template>
  <TotalTime>4368</TotalTime>
  <Words>406</Words>
  <Application>Microsoft Office PowerPoint</Application>
  <PresentationFormat>Bildspel på skärmen (4:3)</PresentationFormat>
  <Paragraphs>90</Paragraphs>
  <Slides>23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Riksbyggen presentation</vt:lpstr>
      <vt:lpstr>Planeten ska med</vt:lpstr>
      <vt:lpstr>Planeten ska med!</vt:lpstr>
      <vt:lpstr>Våra sju åtaganden</vt:lpstr>
      <vt:lpstr>Riksbyggen verktyg för utvärdering av ekosystemtjänster vid nybyggnation</vt:lpstr>
      <vt:lpstr>Så här ser verktyget ut!</vt:lpstr>
      <vt:lpstr>Vad kan vi göra för att förstärka eller kompensera?</vt:lpstr>
      <vt:lpstr>Vilka ekosystemtjänster bidrar marken vid Dr Allards gata med och hur mycket kan vi bevara/kompensera/addera? </vt:lpstr>
      <vt:lpstr>Nuläge</vt:lpstr>
      <vt:lpstr>Dr Allards gata i jämförelse med andra projekt</vt:lpstr>
      <vt:lpstr>Nuläge</vt:lpstr>
      <vt:lpstr>Bindning av koldioxid</vt:lpstr>
      <vt:lpstr>Nuläge</vt:lpstr>
      <vt:lpstr>Jorderosion</vt:lpstr>
      <vt:lpstr>Nuläge</vt:lpstr>
      <vt:lpstr>Trädtrampolin längs huvudstråk</vt:lpstr>
      <vt:lpstr>Rekreation och estetiska värden</vt:lpstr>
      <vt:lpstr>Nuläge i jämförelse med vad vi bevarar/kompenserar</vt:lpstr>
      <vt:lpstr>Ekosystemtjänster vi adderar</vt:lpstr>
      <vt:lpstr>Summering av studien vid Dr Allards gata</vt:lpstr>
      <vt:lpstr>Fördelar med verktyget</vt:lpstr>
      <vt:lpstr>Framtid</vt:lpstr>
      <vt:lpstr>Varför arbetar Riksbyggen med ekosystemtjänster?</vt:lpstr>
      <vt:lpstr>Tankar om hur Nacka kommun kan få byggherrar att arbeta med ekosystemtjänster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Hållbar utveckling – varför ska vi bry oss?</dc:title>
  <dc:creator>Charlotta Szczepanowski</dc:creator>
  <dc:description>Version 6</dc:description>
  <cp:lastModifiedBy>Jan Johansson</cp:lastModifiedBy>
  <cp:revision>133</cp:revision>
  <dcterms:created xsi:type="dcterms:W3CDTF">2012-04-26T11:15:36Z</dcterms:created>
  <dcterms:modified xsi:type="dcterms:W3CDTF">2014-04-01T15:01:28Z</dcterms:modified>
  <cp:contentStatus>Slutgiltig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