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1" r:id="rId3"/>
    <p:sldId id="305" r:id="rId4"/>
    <p:sldId id="294" r:id="rId5"/>
    <p:sldId id="307" r:id="rId6"/>
    <p:sldId id="306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7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6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000" y="273050"/>
            <a:ext cx="4392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1600" cy="4525963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2014-04-01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2014-04-01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2014-04-01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2014-04-01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800200"/>
          </a:xfrm>
        </p:spPr>
        <p:txBody>
          <a:bodyPr>
            <a:normAutofit/>
          </a:bodyPr>
          <a:lstStyle/>
          <a:p>
            <a:r>
              <a:rPr lang="sv-SE" sz="4800" b="0" smtClean="0"/>
              <a:t>MatrixGreen &amp; InVEST </a:t>
            </a:r>
            <a:br>
              <a:rPr lang="sv-SE" sz="4800" b="0" smtClean="0"/>
            </a:br>
            <a:r>
              <a:rPr lang="sv-SE" sz="4800" b="0" smtClean="0"/>
              <a:t/>
            </a:r>
            <a:br>
              <a:rPr lang="sv-SE" sz="4800" b="0" smtClean="0"/>
            </a:br>
            <a:r>
              <a:rPr lang="sv-SE" sz="4800" b="0" smtClean="0"/>
              <a:t>– redskap för värdering</a:t>
            </a:r>
            <a:endParaRPr lang="sv-SE" sz="4800" b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2800" smtClean="0"/>
              <a:t>Magnus Rothman</a:t>
            </a:r>
            <a:endParaRPr lang="sv-SE" sz="2800" dirty="0" smtClean="0"/>
          </a:p>
          <a:p>
            <a:pPr>
              <a:lnSpc>
                <a:spcPct val="110000"/>
              </a:lnSpc>
            </a:pPr>
            <a:r>
              <a:rPr lang="sv-SE"/>
              <a:t>m</a:t>
            </a:r>
            <a:r>
              <a:rPr lang="sv-SE" smtClean="0"/>
              <a:t>iljöutredare</a:t>
            </a:r>
          </a:p>
          <a:p>
            <a:endParaRPr lang="sv-SE"/>
          </a:p>
          <a:p>
            <a:r>
              <a:rPr lang="sv-SE" sz="1600"/>
              <a:t>m</a:t>
            </a:r>
            <a:r>
              <a:rPr lang="sv-SE" sz="1600" smtClean="0"/>
              <a:t>agnus.rothman@nacka.se</a:t>
            </a:r>
            <a:endParaRPr lang="sv-S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Ekosystemtjänster, en grön lönsam fabrik i det tysta…</a:t>
            </a:r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239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323528" y="188640"/>
            <a:ext cx="8496944" cy="72008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4000"/>
              </a:lnSpc>
              <a:defRPr/>
            </a:pPr>
            <a:r>
              <a:rPr lang="sv-SE" sz="3000" b="1" kern="0" smtClean="0">
                <a:latin typeface="Gill Sans MT"/>
              </a:rPr>
              <a:t>MatrixGreen - analys av ekologiska samband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Bildobjekt 3" descr="Ädellövträd_korrifdorbred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42" y="2766786"/>
            <a:ext cx="5539258" cy="391432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257800" y="4337575"/>
            <a:ext cx="2223558" cy="160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 anchorCtr="0"/>
          <a:lstStyle/>
          <a:p>
            <a:endParaRPr lang="sv-SE" sz="9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277535" y="3677175"/>
            <a:ext cx="2223558" cy="998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 anchorCtr="0"/>
          <a:lstStyle/>
          <a:p>
            <a:endParaRPr lang="sv-SE" sz="900" dirty="0">
              <a:solidFill>
                <a:schemeClr val="tx1"/>
              </a:solidFill>
            </a:endParaRPr>
          </a:p>
          <a:p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7" name="Bildobjekt 6" descr="Ampedus cardinal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78641">
            <a:off x="469622" y="3623863"/>
            <a:ext cx="790886" cy="153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ktangel 8"/>
          <p:cNvSpPr/>
          <p:nvPr/>
        </p:nvSpPr>
        <p:spPr>
          <a:xfrm>
            <a:off x="353128" y="980728"/>
            <a:ext cx="6235096" cy="145093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v-SE" smtClean="0">
                <a:latin typeface="Gill Sans MT" pitchFamily="34" charset="0"/>
              </a:rPr>
              <a:t> Nytt verktyg för att prognostisera och utvärdera påverkan och effekter vad gäller ekologiska samband.</a:t>
            </a:r>
          </a:p>
          <a:p>
            <a:pPr>
              <a:buFont typeface="Wingdings" pitchFamily="2" charset="2"/>
              <a:buChar char="§"/>
            </a:pPr>
            <a:r>
              <a:rPr lang="sv-SE" smtClean="0">
                <a:latin typeface="Gill Sans MT" pitchFamily="34" charset="0"/>
              </a:rPr>
              <a:t> Med </a:t>
            </a:r>
            <a:r>
              <a:rPr lang="sv-SE" dirty="0" smtClean="0">
                <a:latin typeface="Gill Sans MT" pitchFamily="34" charset="0"/>
              </a:rPr>
              <a:t>hjälp </a:t>
            </a:r>
            <a:r>
              <a:rPr lang="sv-SE" smtClean="0">
                <a:latin typeface="Gill Sans MT" pitchFamily="34" charset="0"/>
              </a:rPr>
              <a:t>av s k friktionsraster i GIS kan man visualisera bredd </a:t>
            </a:r>
            <a:r>
              <a:rPr lang="sv-SE" dirty="0" smtClean="0">
                <a:latin typeface="Gill Sans MT" pitchFamily="34" charset="0"/>
              </a:rPr>
              <a:t>på spridningskorridorer</a:t>
            </a:r>
            <a:r>
              <a:rPr lang="sv-SE" smtClean="0">
                <a:latin typeface="Gill Sans MT" pitchFamily="34" charset="0"/>
              </a:rPr>
              <a:t>, kortaste/bästa spridningsvägar (länkar).</a:t>
            </a:r>
          </a:p>
          <a:p>
            <a:pPr>
              <a:buFont typeface="Wingdings" pitchFamily="2" charset="2"/>
              <a:buChar char="§"/>
            </a:pPr>
            <a:r>
              <a:rPr lang="sv-SE" smtClean="0">
                <a:latin typeface="Gill Sans MT" pitchFamily="34" charset="0"/>
              </a:rPr>
              <a:t> Indikator på biologisk mångfald </a:t>
            </a:r>
            <a:r>
              <a:rPr lang="sv-SE" smtClean="0">
                <a:latin typeface="Gill Sans MT" pitchFamily="34" charset="0"/>
                <a:cs typeface="Times New Roman"/>
              </a:rPr>
              <a:t>≈ stödjande ekosystemtjänster</a:t>
            </a:r>
            <a:endParaRPr lang="sv-SE" smtClean="0">
              <a:latin typeface="Gill Sans M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833958" y="2795304"/>
            <a:ext cx="2337263" cy="6155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sv-SE" i="1" dirty="0" smtClean="0">
                <a:solidFill>
                  <a:schemeClr val="bg1">
                    <a:lumMod val="50000"/>
                  </a:schemeClr>
                </a:solidFill>
              </a:rPr>
              <a:t>Svagt</a:t>
            </a:r>
            <a:r>
              <a:rPr lang="sv-SE" i="1" dirty="0" smtClean="0"/>
              <a:t> samband</a:t>
            </a:r>
          </a:p>
          <a:p>
            <a:r>
              <a:rPr lang="sv-SE" dirty="0" smtClean="0"/>
              <a:t>Känslig del av nätverket</a:t>
            </a:r>
            <a:endParaRPr lang="sv-SE" dirty="0"/>
          </a:p>
        </p:txBody>
      </p:sp>
      <p:cxnSp>
        <p:nvCxnSpPr>
          <p:cNvPr id="11" name="Rak pil 10"/>
          <p:cNvCxnSpPr>
            <a:stCxn id="10" idx="1"/>
          </p:cNvCxnSpPr>
          <p:nvPr/>
        </p:nvCxnSpPr>
        <p:spPr>
          <a:xfrm flipH="1">
            <a:off x="2639786" y="3103081"/>
            <a:ext cx="3194172" cy="982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833958" y="3896360"/>
            <a:ext cx="2429736" cy="6155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sv-SE" b="1" i="1" dirty="0" smtClean="0"/>
              <a:t>Starkt </a:t>
            </a:r>
            <a:r>
              <a:rPr lang="sv-SE" i="1" dirty="0" smtClean="0"/>
              <a:t>samband</a:t>
            </a:r>
          </a:p>
          <a:p>
            <a:r>
              <a:rPr lang="sv-SE" dirty="0" err="1" smtClean="0"/>
              <a:t>Resilent</a:t>
            </a:r>
            <a:r>
              <a:rPr lang="sv-SE" dirty="0" smtClean="0"/>
              <a:t> del av nätverket</a:t>
            </a:r>
            <a:endParaRPr lang="sv-SE" dirty="0"/>
          </a:p>
        </p:txBody>
      </p:sp>
      <p:cxnSp>
        <p:nvCxnSpPr>
          <p:cNvPr id="13" name="Rak pil 12"/>
          <p:cNvCxnSpPr/>
          <p:nvPr/>
        </p:nvCxnSpPr>
        <p:spPr>
          <a:xfrm flipH="1">
            <a:off x="3882572" y="4184563"/>
            <a:ext cx="1951387" cy="224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 rot="19964358">
            <a:off x="70247" y="4061452"/>
            <a:ext cx="11592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err="1">
                <a:solidFill>
                  <a:schemeClr val="bg1"/>
                </a:solidFill>
              </a:rPr>
              <a:t>rödpalpad</a:t>
            </a:r>
            <a:r>
              <a:rPr lang="sv-SE" sz="1000" dirty="0">
                <a:solidFill>
                  <a:schemeClr val="bg1"/>
                </a:solidFill>
              </a:rPr>
              <a:t> </a:t>
            </a:r>
            <a:r>
              <a:rPr lang="sv-SE" sz="1000" dirty="0" err="1">
                <a:solidFill>
                  <a:schemeClr val="bg1"/>
                </a:solidFill>
              </a:rPr>
              <a:t>rödrock</a:t>
            </a:r>
            <a:endParaRPr lang="sv-S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73616" cy="1143000"/>
          </a:xfrm>
        </p:spPr>
        <p:txBody>
          <a:bodyPr>
            <a:normAutofit/>
          </a:bodyPr>
          <a:lstStyle/>
          <a:p>
            <a:r>
              <a:rPr lang="sv-SE" smtClean="0"/>
              <a:t>Vattenflöden: </a:t>
            </a:r>
            <a:r>
              <a:rPr lang="sv-SE" dirty="0" smtClean="0"/>
              <a:t>från huvudvärk till en tillgång i stadsbyggnad = </a:t>
            </a:r>
            <a:r>
              <a:rPr lang="sv-SE" dirty="0" smtClean="0">
                <a:solidFill>
                  <a:srgbClr val="00B050"/>
                </a:solidFill>
              </a:rPr>
              <a:t>Ekosystemtjänst 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844208" cy="2745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57531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Kurva 23"/>
          <p:cNvCxnSpPr/>
          <p:nvPr/>
        </p:nvCxnSpPr>
        <p:spPr>
          <a:xfrm>
            <a:off x="899592" y="3501008"/>
            <a:ext cx="1584176" cy="936104"/>
          </a:xfrm>
          <a:prstGeom prst="curvedConnector3">
            <a:avLst>
              <a:gd name="adj1" fmla="val -27642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71600" y="1556792"/>
            <a:ext cx="6235096" cy="308215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v-SE" sz="2800" smtClean="0">
                <a:latin typeface="Gill Sans MT" pitchFamily="34" charset="0"/>
              </a:rPr>
              <a:t> Redskap för att kartlägga och sätta värde på vad ekosystemtjänsterna producerar. </a:t>
            </a:r>
          </a:p>
          <a:p>
            <a:pPr>
              <a:buFont typeface="Wingdings" pitchFamily="2" charset="2"/>
              <a:buChar char="§"/>
            </a:pPr>
            <a:r>
              <a:rPr lang="sv-SE" sz="2800" smtClean="0">
                <a:latin typeface="Gill Sans MT" pitchFamily="34" charset="0"/>
              </a:rPr>
              <a:t> Exempel:  Vattenrening, CO</a:t>
            </a:r>
            <a:r>
              <a:rPr lang="sv-SE" sz="2800" b="1" baseline="-25000" smtClean="0">
                <a:latin typeface="Gill Sans MT" pitchFamily="34" charset="0"/>
              </a:rPr>
              <a:t>2</a:t>
            </a:r>
            <a:r>
              <a:rPr lang="sv-SE" sz="2800" smtClean="0">
                <a:latin typeface="Gill Sans MT" pitchFamily="34" charset="0"/>
              </a:rPr>
              <a:t>-upptag,  biodiversitet</a:t>
            </a:r>
          </a:p>
          <a:p>
            <a:pPr>
              <a:buFont typeface="Wingdings" pitchFamily="2" charset="2"/>
              <a:buChar char="§"/>
            </a:pPr>
            <a:r>
              <a:rPr lang="sv-SE" sz="2800" smtClean="0">
                <a:latin typeface="Gill Sans MT" pitchFamily="34" charset="0"/>
              </a:rPr>
              <a:t> Kan i flera fall ge monetär värdering av ekosystemtjänster 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67544" y="332656"/>
            <a:ext cx="8496944" cy="72008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4000"/>
              </a:lnSpc>
              <a:defRPr/>
            </a:pPr>
            <a:r>
              <a:rPr lang="sv-SE" sz="3000" b="1" kern="0" smtClean="0">
                <a:latin typeface="Gill Sans MT"/>
              </a:rPr>
              <a:t>InVEST – kartmodeller för värdesättning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2" descr="C:\Documents and Settings\magrot\Lokala inställningar\Temporary Internet Files\Content.IE5\5A72O41B\MC9003356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13176"/>
            <a:ext cx="2916126" cy="1482364"/>
          </a:xfrm>
          <a:prstGeom prst="rect">
            <a:avLst/>
          </a:prstGeom>
          <a:noFill/>
        </p:spPr>
      </p:pic>
      <p:pic>
        <p:nvPicPr>
          <p:cNvPr id="1026" name="Picture 2" descr="InV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556792"/>
            <a:ext cx="1524000" cy="127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 rot="1433824">
            <a:off x="1331299" y="4827217"/>
            <a:ext cx="479603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Testexempel</a:t>
            </a:r>
            <a:endParaRPr lang="sv-SE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899592" y="2564904"/>
            <a:ext cx="1296144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56992"/>
            <a:ext cx="1712429" cy="28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968552" cy="246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Kurva 7"/>
          <p:cNvCxnSpPr/>
          <p:nvPr/>
        </p:nvCxnSpPr>
        <p:spPr>
          <a:xfrm rot="10800000" flipV="1">
            <a:off x="1835696" y="3284984"/>
            <a:ext cx="2808312" cy="432048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074" t="55128" r="83629" b="42772"/>
          <a:stretch>
            <a:fillRect/>
          </a:stretch>
        </p:blipFill>
        <p:spPr bwMode="auto">
          <a:xfrm>
            <a:off x="971600" y="3933056"/>
            <a:ext cx="21602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cka PP mall, grönt kvarnhjul och blå logotyp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grönt kvarnhjul och blå logotyp</Template>
  <TotalTime>1015</TotalTime>
  <Words>131</Words>
  <Application>Microsoft Office PowerPoint</Application>
  <PresentationFormat>Bildspel på skärmen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Nacka PP mall, grönt kvarnhjul och blå logotyp</vt:lpstr>
      <vt:lpstr>MatrixGreen &amp; InVEST   – redskap för värdering</vt:lpstr>
      <vt:lpstr>Ekosystemtjänster, en grön lönsam fabrik i det tysta…</vt:lpstr>
      <vt:lpstr>Bild 3</vt:lpstr>
      <vt:lpstr>Vattenflöden: från huvudvärk till en tillgång i stadsbyggnad = Ekosystemtjänst !</vt:lpstr>
      <vt:lpstr>Bild 5</vt:lpstr>
      <vt:lpstr>Bild 6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Rothman</dc:creator>
  <cp:lastModifiedBy>Jan Johansson</cp:lastModifiedBy>
  <cp:revision>123</cp:revision>
  <dcterms:created xsi:type="dcterms:W3CDTF">2013-06-11T12:16:45Z</dcterms:created>
  <dcterms:modified xsi:type="dcterms:W3CDTF">2014-04-01T15:00:04Z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