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tags/tag7.xml" ContentType="application/vnd.openxmlformats-officedocument.presentationml.tags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8" r:id="rId3"/>
    <p:sldId id="259" r:id="rId4"/>
    <p:sldId id="274" r:id="rId5"/>
    <p:sldId id="271" r:id="rId6"/>
    <p:sldId id="273" r:id="rId7"/>
    <p:sldId id="270" r:id="rId8"/>
    <p:sldId id="267" r:id="rId9"/>
    <p:sldId id="275" r:id="rId10"/>
    <p:sldId id="266" r:id="rId11"/>
    <p:sldId id="276" r:id="rId12"/>
    <p:sldId id="260" r:id="rId13"/>
    <p:sldId id="264" r:id="rId1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232">
          <p15:clr>
            <a:srgbClr val="A4A3A4"/>
          </p15:clr>
        </p15:guide>
        <p15:guide id="3" pos="55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7F7F7F"/>
    <a:srgbClr val="EF703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9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-990" y="-96"/>
      </p:cViewPr>
      <p:guideLst>
        <p:guide orient="horz"/>
        <p:guide pos="232"/>
        <p:guide pos="5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6113B-1CED-4BEC-83D7-745139D88D3B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81EF1-61CD-4F31-8FC1-469E1B92A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9934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C2432-867D-4E4D-A12B-250DD3A7CD37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18A2-5E27-4E88-B8DF-24B97ACC5D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773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A18A2-5E27-4E88-B8DF-24B97ACC5D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748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.xml"/><Relationship Id="rId7" Type="http://schemas.openxmlformats.org/officeDocument/2006/relationships/image" Target="../media/image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9.xml"/><Relationship Id="rId7" Type="http://schemas.openxmlformats.org/officeDocument/2006/relationships/image" Target="../media/image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400" y="2219325"/>
            <a:ext cx="7835900" cy="1176338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400" y="3439274"/>
            <a:ext cx="7835900" cy="553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567" name="Straight Connector 566"/>
          <p:cNvCxnSpPr>
            <a:cxnSpLocks noGrp="1" noRot="1" noMove="1" noResize="1" noEditPoints="1" noAdjustHandles="1" noChangeArrowheads="1" noChangeShapeType="1"/>
          </p:cNvCxnSpPr>
          <p:nvPr userDrawn="1">
            <p:custDataLst>
              <p:tags r:id="rId1"/>
            </p:custDataLst>
          </p:nvPr>
        </p:nvCxnSpPr>
        <p:spPr>
          <a:xfrm>
            <a:off x="660400" y="5573488"/>
            <a:ext cx="7823200" cy="0"/>
          </a:xfrm>
          <a:prstGeom prst="line">
            <a:avLst/>
          </a:prstGeom>
          <a:ln w="19050">
            <a:solidFill>
              <a:srgbClr val="EF7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114" y="5715000"/>
            <a:ext cx="2390687" cy="547214"/>
          </a:xfrm>
          <a:prstGeom prst="rect">
            <a:avLst/>
          </a:prstGeom>
        </p:spPr>
      </p:pic>
      <p:pic>
        <p:nvPicPr>
          <p:cNvPr id="12" name="Picture 11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15049" y="5834063"/>
            <a:ext cx="1309446" cy="388688"/>
          </a:xfrm>
          <a:prstGeom prst="rect">
            <a:avLst/>
          </a:prstGeom>
        </p:spPr>
      </p:pic>
      <p:pic>
        <p:nvPicPr>
          <p:cNvPr id="13" name="Picture 12"/>
          <p:cNvPicPr/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28540" y="5834063"/>
            <a:ext cx="730802" cy="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028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88060" y="6446579"/>
            <a:ext cx="508240" cy="1846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968C11D0-E579-478E-907E-E8F229A2D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683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Grp="1" noRot="1" noMove="1" noResize="1" noEditPoints="1" noAdjustHandles="1" noChangeArrowheads="1" noChangeShapeType="1"/>
          </p:cNvCxnSpPr>
          <p:nvPr userDrawn="1">
            <p:custDataLst>
              <p:tags r:id="rId1"/>
            </p:custDataLst>
          </p:nvPr>
        </p:nvCxnSpPr>
        <p:spPr>
          <a:xfrm>
            <a:off x="654050" y="6343471"/>
            <a:ext cx="7823200" cy="0"/>
          </a:xfrm>
          <a:prstGeom prst="line">
            <a:avLst/>
          </a:prstGeom>
          <a:ln w="34925">
            <a:solidFill>
              <a:srgbClr val="EF7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032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" name="Straight Connector 1535"/>
          <p:cNvCxnSpPr>
            <a:cxnSpLocks noGrp="1" noRot="1" noMove="1" noResize="1" noEditPoints="1" noAdjustHandles="1" noChangeArrowheads="1" noChangeShapeType="1"/>
          </p:cNvCxnSpPr>
          <p:nvPr userDrawn="1">
            <p:custDataLst>
              <p:tags r:id="rId1"/>
            </p:custDataLst>
          </p:nvPr>
        </p:nvCxnSpPr>
        <p:spPr>
          <a:xfrm>
            <a:off x="660400" y="5573488"/>
            <a:ext cx="7823200" cy="0"/>
          </a:xfrm>
          <a:prstGeom prst="line">
            <a:avLst/>
          </a:prstGeom>
          <a:ln w="19050">
            <a:solidFill>
              <a:srgbClr val="EF7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" name="Title 1537"/>
          <p:cNvSpPr>
            <a:spLocks noGrp="1"/>
          </p:cNvSpPr>
          <p:nvPr userDrawn="1">
            <p:ph type="title" hasCustomPrompt="1"/>
          </p:nvPr>
        </p:nvSpPr>
        <p:spPr>
          <a:xfrm>
            <a:off x="660400" y="2085975"/>
            <a:ext cx="7823200" cy="1143000"/>
          </a:xfrm>
        </p:spPr>
        <p:txBody>
          <a:bodyPr>
            <a:normAutofit/>
          </a:bodyPr>
          <a:lstStyle>
            <a:lvl1pPr algn="ctr">
              <a:defRPr sz="460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0" name="Picture 9"/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114" y="5715000"/>
            <a:ext cx="2390687" cy="547214"/>
          </a:xfrm>
          <a:prstGeom prst="rect">
            <a:avLst/>
          </a:prstGeom>
        </p:spPr>
      </p:pic>
      <p:pic>
        <p:nvPicPr>
          <p:cNvPr id="11" name="Picture 10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15049" y="5834063"/>
            <a:ext cx="1309446" cy="388688"/>
          </a:xfrm>
          <a:prstGeom prst="rect">
            <a:avLst/>
          </a:prstGeom>
        </p:spPr>
      </p:pic>
      <p:pic>
        <p:nvPicPr>
          <p:cNvPr id="12" name="Picture 11"/>
          <p:cNvPicPr/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28540" y="5834063"/>
            <a:ext cx="730802" cy="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80506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53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050" y="114300"/>
            <a:ext cx="7842250" cy="9144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0" y="1295400"/>
            <a:ext cx="7842250" cy="4914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68" name="Straight Connector 567"/>
          <p:cNvCxnSpPr>
            <a:cxnSpLocks noGrp="1" noRot="1" noMove="1" noResize="1" noEditPoints="1" noAdjustHandles="1" noChangeArrowheads="1" noChangeShapeType="1"/>
          </p:cNvCxnSpPr>
          <p:nvPr userDrawn="1">
            <p:custDataLst>
              <p:tags r:id="rId6"/>
            </p:custDataLst>
          </p:nvPr>
        </p:nvCxnSpPr>
        <p:spPr>
          <a:xfrm>
            <a:off x="654050" y="6343471"/>
            <a:ext cx="7842250" cy="0"/>
          </a:xfrm>
          <a:prstGeom prst="line">
            <a:avLst/>
          </a:prstGeom>
          <a:ln w="34925">
            <a:solidFill>
              <a:srgbClr val="EF7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88060" y="6446579"/>
            <a:ext cx="5082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968C11D0-E579-478E-907E-E8F229A2D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809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5" r:id="rId3"/>
    <p:sldLayoutId id="214748365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7F7F7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ts val="200"/>
        </a:spcBef>
        <a:spcAft>
          <a:spcPts val="400"/>
        </a:spcAft>
        <a:buFont typeface="Arial" panose="020B0604020202020204" pitchFamily="34" charset="0"/>
        <a:buChar char="–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200"/>
        </a:spcBef>
        <a:spcAft>
          <a:spcPts val="400"/>
        </a:spcAft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48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4" orient="horz" pos="816" userDrawn="1">
          <p15:clr>
            <a:srgbClr val="F26B43"/>
          </p15:clr>
        </p15:guide>
        <p15:guide id="5" orient="horz" pos="3912" userDrawn="1">
          <p15:clr>
            <a:srgbClr val="F26B43"/>
          </p15:clr>
        </p15:guide>
        <p15:guide id="6" pos="53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hyperlink" Target="mailto:sarab@stockholmresilience.su.s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1495" y="-555172"/>
            <a:ext cx="9478634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 noRot="1" noMove="1" noResize="1"/>
          </p:cNvSpPr>
          <p:nvPr>
            <p:ph type="ctrTitle"/>
            <p:custDataLst>
              <p:tags r:id="rId1"/>
            </p:custDataLst>
          </p:nvPr>
        </p:nvSpPr>
        <p:spPr>
          <a:xfrm>
            <a:off x="660400" y="1295400"/>
            <a:ext cx="7835900" cy="2100263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Ekosystemtjänster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kommunalt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arbete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Nacka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framkant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 11"/>
          <p:cNvSpPr>
            <a:spLocks noGrp="1" noRot="1" noMove="1" noResize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60400" y="3439274"/>
            <a:ext cx="7835900" cy="1336912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Sara Borgström (PhD)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Nacka </a:t>
            </a:r>
            <a:r>
              <a:rPr lang="en-US" dirty="0" err="1" smtClean="0">
                <a:solidFill>
                  <a:schemeClr val="bg1"/>
                </a:solidFill>
              </a:rPr>
              <a:t>kommun</a:t>
            </a:r>
            <a:r>
              <a:rPr lang="en-US" dirty="0" smtClean="0">
                <a:solidFill>
                  <a:schemeClr val="bg1"/>
                </a:solidFill>
              </a:rPr>
              <a:t> 5 mars 2014</a:t>
            </a:r>
          </a:p>
        </p:txBody>
      </p:sp>
    </p:spTree>
    <p:extLst>
      <p:ext uri="{BB962C8B-B14F-4D97-AF65-F5344CB8AC3E}">
        <p14:creationId xmlns:p14="http://schemas.microsoft.com/office/powerpoint/2010/main" xmlns="" val="29814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421" y="76200"/>
            <a:ext cx="7842250" cy="723900"/>
          </a:xfrm>
        </p:spPr>
        <p:txBody>
          <a:bodyPr/>
          <a:lstStyle/>
          <a:p>
            <a:r>
              <a:rPr lang="sv-SE" dirty="0" smtClean="0">
                <a:solidFill>
                  <a:schemeClr val="bg1">
                    <a:lumMod val="65000"/>
                  </a:schemeClr>
                </a:solidFill>
              </a:rPr>
              <a:t>Nacka i framkant - resultat hittills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718" y="1970314"/>
            <a:ext cx="3156854" cy="315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43" y="979714"/>
            <a:ext cx="5736775" cy="49421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 smtClean="0">
                <a:solidFill>
                  <a:schemeClr val="bg1"/>
                </a:solidFill>
              </a:rPr>
              <a:t>Politikens tilltro till tjänstemännen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bg1"/>
                </a:solidFill>
              </a:rPr>
              <a:t>Öppenhet och mod att testa och förändra – kärnan i att anpassa sig till en föränderlig värld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bg1"/>
                </a:solidFill>
              </a:rPr>
              <a:t>Ett ”möjlighetsfönster” - </a:t>
            </a:r>
            <a:r>
              <a:rPr lang="sv-SE" sz="2400" dirty="0">
                <a:solidFill>
                  <a:schemeClr val="bg1"/>
                </a:solidFill>
              </a:rPr>
              <a:t>r</a:t>
            </a:r>
            <a:r>
              <a:rPr lang="sv-SE" sz="2400" dirty="0" smtClean="0">
                <a:solidFill>
                  <a:schemeClr val="bg1"/>
                </a:solidFill>
              </a:rPr>
              <a:t>ätt </a:t>
            </a:r>
            <a:r>
              <a:rPr lang="sv-SE" sz="2400" dirty="0">
                <a:solidFill>
                  <a:schemeClr val="bg1"/>
                </a:solidFill>
              </a:rPr>
              <a:t>personer, rätt tid, rätt </a:t>
            </a:r>
            <a:r>
              <a:rPr lang="sv-SE" sz="2400" dirty="0" smtClean="0">
                <a:solidFill>
                  <a:schemeClr val="bg1"/>
                </a:solidFill>
              </a:rPr>
              <a:t>plats, finansiering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bg1"/>
                </a:solidFill>
              </a:rPr>
              <a:t>Många arbetar redan med ES; helhetssyn </a:t>
            </a:r>
            <a:r>
              <a:rPr lang="sv-S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sv-SE" sz="2400" dirty="0" smtClean="0">
                <a:solidFill>
                  <a:schemeClr val="bg1"/>
                </a:solidFill>
              </a:rPr>
              <a:t>möten över sektorer </a:t>
            </a:r>
            <a:r>
              <a:rPr lang="sv-S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nödvändiga synergier</a:t>
            </a:r>
            <a:endParaRPr lang="sv-SE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sz="2400" dirty="0" smtClean="0">
                <a:solidFill>
                  <a:schemeClr val="bg1"/>
                </a:solidFill>
              </a:rPr>
              <a:t>Breddad natursyn – inte bara skyddade områden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bg1"/>
                </a:solidFill>
              </a:rPr>
              <a:t>Löser inte de svåra avvägningarna i planeringsprocessen – visar alternativen på ett annat (tydligare?) sätt</a:t>
            </a:r>
          </a:p>
          <a:p>
            <a:pPr marL="0" indent="0">
              <a:buNone/>
            </a:pPr>
            <a:endParaRPr lang="sv-SE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7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65000"/>
                  </a:schemeClr>
                </a:solidFill>
              </a:rPr>
              <a:t>Nacka </a:t>
            </a:r>
            <a:r>
              <a:rPr lang="sv-SE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sv-SE" dirty="0" smtClean="0">
                <a:solidFill>
                  <a:schemeClr val="bg1">
                    <a:lumMod val="65000"/>
                  </a:schemeClr>
                </a:solidFill>
              </a:rPr>
              <a:t>ortsättningen...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1295400"/>
            <a:ext cx="7842250" cy="4441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Post-planering</a:t>
            </a:r>
            <a:r>
              <a:rPr lang="sv-SE" dirty="0">
                <a:solidFill>
                  <a:schemeClr val="bg1"/>
                </a:solidFill>
              </a:rPr>
              <a:t>: hur förvaltar och sköter man områden för bibehållna ES</a:t>
            </a:r>
            <a:r>
              <a:rPr lang="sv-SE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Vem ska ha yttersta ansvaret för lokala ES? 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Vilka ES behövs i framtiden?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Avvägningar mellan ES i landskapet </a:t>
            </a:r>
          </a:p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ES från områden som kommunen inte råder över – privat mark</a:t>
            </a:r>
            <a:r>
              <a:rPr lang="sv-SE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När ES inte tillhandahålls på samma ställe som de nyttjas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Våga </a:t>
            </a:r>
            <a:r>
              <a:rPr lang="sv-SE" dirty="0">
                <a:solidFill>
                  <a:schemeClr val="bg1"/>
                </a:solidFill>
              </a:rPr>
              <a:t>testa metoderna i skarpt planeringsläge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7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Rot="1" noMove="1" noResize="1"/>
          </p:cNvSpPr>
          <p:nvPr>
            <p:custDataLst>
              <p:tags r:id="rId1"/>
            </p:custDataLst>
          </p:nvPr>
        </p:nvSpPr>
        <p:spPr>
          <a:xfrm>
            <a:off x="660400" y="3570002"/>
            <a:ext cx="7823200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79830" marR="1109980" algn="ctr"/>
            <a:r>
              <a:rPr lang="en-US" sz="2200" spc="-50" dirty="0" smtClean="0">
                <a:solidFill>
                  <a:srgbClr val="7F7F7F"/>
                </a:solidFill>
                <a:ea typeface="Calibri"/>
                <a:cs typeface="Calibri"/>
                <a:hlinkClick r:id="rId4"/>
              </a:rPr>
              <a:t>sarab@stockholmresilience.su.se</a:t>
            </a:r>
            <a:r>
              <a:rPr lang="en-US" sz="2200" spc="-50" dirty="0" smtClean="0">
                <a:solidFill>
                  <a:srgbClr val="7F7F7F"/>
                </a:solidFill>
                <a:ea typeface="Calibri"/>
                <a:cs typeface="Calibri"/>
              </a:rPr>
              <a:t/>
            </a:r>
            <a:br>
              <a:rPr lang="en-US" sz="2200" spc="-50" dirty="0" smtClean="0">
                <a:solidFill>
                  <a:srgbClr val="7F7F7F"/>
                </a:solidFill>
                <a:ea typeface="Calibri"/>
                <a:cs typeface="Calibri"/>
              </a:rPr>
            </a:br>
            <a:endParaRPr lang="en-US" sz="2200" spc="-50" dirty="0" smtClean="0">
              <a:solidFill>
                <a:srgbClr val="7F7F7F"/>
              </a:solidFill>
              <a:ea typeface="Calibri"/>
              <a:cs typeface="Calibri"/>
            </a:endParaRPr>
          </a:p>
          <a:p>
            <a:pPr marL="1179830" marR="1109980" algn="ctr"/>
            <a:r>
              <a:rPr lang="sv-SE" sz="2800" spc="-50" dirty="0" smtClean="0">
                <a:solidFill>
                  <a:srgbClr val="7F7F7F"/>
                </a:solidFill>
                <a:ea typeface="Calibri"/>
                <a:cs typeface="Calibri"/>
              </a:rPr>
              <a:t>www.stockholmresilience.org/ekoklim4</a:t>
            </a:r>
          </a:p>
          <a:p>
            <a:pPr marL="1179830" marR="1109980" algn="ctr"/>
            <a:endParaRPr lang="en-US" sz="2200" spc="-60" dirty="0">
              <a:solidFill>
                <a:prstClr val="black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 noRot="1" noMove="1" noResiz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Tack!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51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598713"/>
            <a:ext cx="824048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+ pedagogisk kraft – förklarar betydelsen av biologisk mångfald</a:t>
            </a:r>
          </a:p>
          <a:p>
            <a:r>
              <a:rPr lang="sv-SE" sz="2400" dirty="0" smtClean="0"/>
              <a:t>+ hävstång i låsta lägen - bryggar över sektorer, söker synergier i platsen</a:t>
            </a:r>
          </a:p>
          <a:p>
            <a:r>
              <a:rPr lang="sv-SE" sz="2400" dirty="0" smtClean="0"/>
              <a:t>+ i urbana miljöer där naturens värde är starkt kopplat till människans nyttjande</a:t>
            </a:r>
          </a:p>
          <a:p>
            <a:endParaRPr lang="sv-SE" sz="2400" dirty="0" smtClean="0"/>
          </a:p>
          <a:p>
            <a:endParaRPr lang="sv-SE" sz="2400" dirty="0" smtClean="0"/>
          </a:p>
          <a:p>
            <a:endParaRPr lang="sv-SE" sz="2400" dirty="0"/>
          </a:p>
          <a:p>
            <a:r>
              <a:rPr lang="sv-SE" sz="2400" dirty="0" smtClean="0"/>
              <a:t/>
            </a:r>
            <a:br>
              <a:rPr lang="sv-SE" sz="2400" dirty="0" smtClean="0"/>
            </a:br>
            <a:endParaRPr lang="sv-SE" sz="24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Från abstrakt begrepp till praktik – metoder saknas</a:t>
            </a:r>
          </a:p>
          <a:p>
            <a:pPr marL="285750" indent="-285750">
              <a:buFontTx/>
              <a:buChar char="-"/>
            </a:pPr>
            <a:r>
              <a:rPr lang="sv-SE" sz="2400" dirty="0"/>
              <a:t>m</a:t>
            </a:r>
            <a:r>
              <a:rPr lang="sv-SE" sz="2400" dirty="0" smtClean="0"/>
              <a:t>odeord (igen)</a:t>
            </a:r>
          </a:p>
          <a:p>
            <a:pPr marL="285750" indent="-285750">
              <a:buFontTx/>
              <a:buChar char="-"/>
            </a:pPr>
            <a:r>
              <a:rPr lang="sv-SE" sz="2400" dirty="0"/>
              <a:t>m</a:t>
            </a:r>
            <a:r>
              <a:rPr lang="sv-SE" sz="2400" dirty="0" smtClean="0"/>
              <a:t>onetär värdering av natur – vad är konsekvenserna?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Hos vem ligger ansvaret – faller mellan stolarna?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vad missas om detta blir fokus?</a:t>
            </a:r>
          </a:p>
          <a:p>
            <a:pPr marL="285750" indent="-285750">
              <a:buFontTx/>
              <a:buChar char="-"/>
            </a:pPr>
            <a:r>
              <a:rPr lang="sv-SE" sz="2400" dirty="0" smtClean="0"/>
              <a:t>Måste i alla fall prioritera i slutändan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948" y="2604449"/>
            <a:ext cx="2160588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333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lattavingar.se/files/0000/4081/DSC00593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09" y="4905829"/>
            <a:ext cx="2597719" cy="19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35" y="118299"/>
            <a:ext cx="7842250" cy="589272"/>
          </a:xfrm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chemeClr val="tx1"/>
                </a:solidFill>
              </a:rPr>
              <a:t>Stadsnaturen till vår tjänst: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65" y="965074"/>
            <a:ext cx="4745264" cy="4914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2400" dirty="0" smtClean="0"/>
              <a:t>Minska ekologiska fotavtryck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lokalt omhändertagande av 	dagvatten</a:t>
            </a:r>
            <a:br>
              <a:rPr lang="sv-SE" sz="2400" dirty="0" smtClean="0"/>
            </a:br>
            <a:r>
              <a:rPr lang="sv-SE" sz="2400" dirty="0" smtClean="0"/>
              <a:t>	lokal matproduktion</a:t>
            </a:r>
          </a:p>
          <a:p>
            <a:pPr marL="0" indent="0">
              <a:buNone/>
            </a:pP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Mildra miljöproblem</a:t>
            </a:r>
            <a:br>
              <a:rPr lang="sv-SE" sz="2400" dirty="0" smtClean="0"/>
            </a:br>
            <a:r>
              <a:rPr lang="sv-SE" sz="2400" dirty="0" smtClean="0"/>
              <a:t>	föroreningar i luft och vatten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hantera klimatförändringar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förbättra lokalklimatet</a:t>
            </a:r>
          </a:p>
          <a:p>
            <a:pPr marL="0" indent="0">
              <a:buNone/>
            </a:pP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Öka välfärd och välbefinnande</a:t>
            </a:r>
            <a:br>
              <a:rPr lang="sv-SE" sz="2400" dirty="0" smtClean="0"/>
            </a:br>
            <a:r>
              <a:rPr lang="sv-SE" sz="2400" dirty="0" smtClean="0"/>
              <a:t>	minska folksjukdomar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förbättra barns utveckling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sz="2400" dirty="0" smtClean="0"/>
              <a:t>förbättra livskvalitet för äldre</a:t>
            </a:r>
            <a:r>
              <a:rPr lang="sv-SE" sz="2400" dirty="0"/>
              <a:t>	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Hammarbysjö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314" y="-23752"/>
            <a:ext cx="3363685" cy="195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1.vasteras.se/backbynorraforskola/om-forskolan/images/skogsb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7115" y="1579673"/>
            <a:ext cx="2296884" cy="17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bcdn-sphotos-e-a.akamaihd.net/hphotos-ak-prn2/t31/977406_550595021681984_1630144431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09" y="3009399"/>
            <a:ext cx="2535018" cy="1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randvä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6225" y="3554603"/>
            <a:ext cx="1717775" cy="22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40628" y="6150429"/>
            <a:ext cx="1342115" cy="511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7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4552948" cy="181588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sv-SE" sz="2800" dirty="0" smtClean="0"/>
          </a:p>
          <a:p>
            <a:pPr algn="ctr"/>
            <a:r>
              <a:rPr lang="sv-SE" sz="2800" dirty="0" smtClean="0"/>
              <a:t>BIOLOGISK MÅNGFALD: </a:t>
            </a:r>
            <a:br>
              <a:rPr lang="sv-SE" sz="2800" dirty="0" smtClean="0"/>
            </a:br>
            <a:r>
              <a:rPr lang="sv-SE" sz="2800" dirty="0" smtClean="0"/>
              <a:t>Gener, Arter, Miljöer</a:t>
            </a:r>
          </a:p>
          <a:p>
            <a:pPr algn="ctr"/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815882"/>
            <a:ext cx="4571998" cy="181588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EKOSYSTEM: </a:t>
            </a:r>
            <a:br>
              <a:rPr lang="sv-SE" sz="2800" dirty="0" smtClean="0"/>
            </a:br>
            <a:r>
              <a:rPr lang="sv-SE" sz="2800" dirty="0" smtClean="0"/>
              <a:t>Processer </a:t>
            </a:r>
            <a:r>
              <a:rPr lang="sv-SE" sz="2800" dirty="0" smtClean="0">
                <a:sym typeface="Wingdings" panose="05000000000000000000" pitchFamily="2" charset="2"/>
              </a:rPr>
              <a:t> Funktioner</a:t>
            </a:r>
          </a:p>
          <a:p>
            <a:pPr algn="ctr"/>
            <a:endParaRPr lang="sv-SE" sz="2800" dirty="0" smtClean="0"/>
          </a:p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7378" y="5588918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v-SE" sz="2800" dirty="0" smtClean="0">
                <a:solidFill>
                  <a:prstClr val="black"/>
                </a:solidFill>
                <a:sym typeface="Wingdings" panose="05000000000000000000" pitchFamily="2" charset="2"/>
              </a:rPr>
              <a:t>ANGELÄGENHET, ANSVAR, MÖJLIGHET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-38100" y="3620597"/>
            <a:ext cx="9182100" cy="1015663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/>
              <a:t>EKOSYSTEMTJÄNSTER</a:t>
            </a:r>
            <a:r>
              <a:rPr lang="sv-SE" sz="2800" b="1" dirty="0" smtClean="0"/>
              <a:t> </a:t>
            </a:r>
          </a:p>
          <a:p>
            <a:pPr algn="ctr"/>
            <a:r>
              <a:rPr lang="sv-SE" sz="2800" b="1" dirty="0" smtClean="0"/>
              <a:t>Vad </a:t>
            </a:r>
            <a:r>
              <a:rPr lang="sv-SE" sz="2800" b="1" dirty="0"/>
              <a:t>har vi/kan vi </a:t>
            </a:r>
            <a:r>
              <a:rPr lang="sv-SE" sz="2800" b="1" dirty="0" smtClean="0"/>
              <a:t>ha </a:t>
            </a:r>
            <a:r>
              <a:rPr lang="sv-SE" sz="2800" b="1" dirty="0">
                <a:sym typeface="Wingdings" panose="05000000000000000000" pitchFamily="2" charset="2"/>
              </a:rPr>
              <a:t> </a:t>
            </a:r>
            <a:r>
              <a:rPr lang="sv-SE" sz="2800" b="1" dirty="0" smtClean="0">
                <a:sym typeface="Wingdings" panose="05000000000000000000" pitchFamily="2" charset="2"/>
              </a:rPr>
              <a:t>                    </a:t>
            </a:r>
            <a:r>
              <a:rPr lang="sv-SE" sz="2800" b="1" dirty="0">
                <a:sym typeface="Wingdings" panose="05000000000000000000" pitchFamily="2" charset="2"/>
              </a:rPr>
              <a:t>Vad vill </a:t>
            </a:r>
            <a:r>
              <a:rPr lang="sv-SE" sz="2800" b="1" dirty="0" smtClean="0">
                <a:sym typeface="Wingdings" panose="05000000000000000000" pitchFamily="2" charset="2"/>
              </a:rPr>
              <a:t>vi ha/behöver vi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52949" y="1815882"/>
            <a:ext cx="459105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SAMHÄLLSSYSTEM:</a:t>
            </a:r>
            <a:br>
              <a:rPr lang="sv-SE" sz="2800" dirty="0" smtClean="0"/>
            </a:br>
            <a:r>
              <a:rPr lang="sv-SE" sz="2800" dirty="0" smtClean="0"/>
              <a:t>Användning</a:t>
            </a:r>
            <a:r>
              <a:rPr lang="sv-SE" sz="2800" dirty="0" smtClean="0">
                <a:sym typeface="Wingdings" panose="05000000000000000000" pitchFamily="2" charset="2"/>
              </a:rPr>
              <a:t>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Planering, Skötsel</a:t>
            </a:r>
          </a:p>
          <a:p>
            <a:pPr algn="ctr"/>
            <a:r>
              <a:rPr lang="sv-SE" sz="2800" dirty="0" smtClean="0"/>
              <a:t>Ägande, Lagstiftning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552950" y="0"/>
            <a:ext cx="459105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sv-SE" sz="2800" dirty="0" smtClean="0"/>
          </a:p>
          <a:p>
            <a:pPr algn="ctr"/>
            <a:r>
              <a:rPr lang="sv-SE" sz="2800" dirty="0" smtClean="0"/>
              <a:t>KULTURELL MÅNGFALD:</a:t>
            </a:r>
            <a:br>
              <a:rPr lang="sv-SE" sz="2800" dirty="0" smtClean="0"/>
            </a:br>
            <a:r>
              <a:rPr lang="sv-SE" sz="2800" dirty="0" smtClean="0"/>
              <a:t>Behov, Uttryck, Lösningar</a:t>
            </a:r>
            <a:br>
              <a:rPr lang="sv-SE" sz="2800" dirty="0" smtClean="0"/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15686" y="4734231"/>
            <a:ext cx="8512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v-SE" sz="4400" b="1" dirty="0">
                <a:solidFill>
                  <a:prstClr val="black"/>
                </a:solidFill>
                <a:sym typeface="Wingdings" panose="05000000000000000000" pitchFamily="2" charset="2"/>
              </a:rPr>
              <a:t>Planering av </a:t>
            </a:r>
            <a:r>
              <a:rPr lang="sv-SE" sz="4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markanvändning</a:t>
            </a:r>
            <a:endParaRPr lang="sv-SE" sz="4400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19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50" y="114300"/>
            <a:ext cx="7842250" cy="734786"/>
          </a:xfrm>
        </p:spPr>
        <p:txBody>
          <a:bodyPr/>
          <a:lstStyle/>
          <a:p>
            <a:r>
              <a:rPr lang="sv-SE" dirty="0" smtClean="0">
                <a:solidFill>
                  <a:schemeClr val="bg1">
                    <a:lumMod val="65000"/>
                  </a:schemeClr>
                </a:solidFill>
              </a:rPr>
              <a:t>Nacka steg I: Naturen är viktig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1295400"/>
            <a:ext cx="4375150" cy="491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Närhet till naturen värdesätts av medborgarna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Lång tradition av naturskydd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Tillgång till grön-blåområden inom kommunen - potential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Kontinuerlig och ökande urbanisering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/>
                </a:solidFill>
              </a:rPr>
              <a:t>Konkurrens om marken – hur ska allt få plats?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8" name="Picture 4" descr="http://upload.wikimedia.org/wikipedia/commons/8/85/Nacka_Stran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285" y="4134711"/>
            <a:ext cx="3769631" cy="19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ackareservatet.se/bilder/sky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291" y="1281566"/>
            <a:ext cx="30956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17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263" y="92529"/>
            <a:ext cx="7842250" cy="680357"/>
          </a:xfrm>
        </p:spPr>
        <p:txBody>
          <a:bodyPr/>
          <a:lstStyle/>
          <a:p>
            <a:r>
              <a:rPr lang="sv-SE" dirty="0" smtClean="0">
                <a:solidFill>
                  <a:schemeClr val="bg1">
                    <a:lumMod val="65000"/>
                  </a:schemeClr>
                </a:solidFill>
              </a:rPr>
              <a:t>Nacka steg II: Tre vägledande program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45" y="4365171"/>
            <a:ext cx="2801832" cy="194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909" y="4348380"/>
            <a:ext cx="2813739" cy="19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3085" y="4348380"/>
            <a:ext cx="2809215" cy="19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056" y="936171"/>
            <a:ext cx="7957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All natur – inte bra den som omfattas av traditionellt naturskydd – noggrannt kartlagd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Naturen för människans skull + BM i ett program = nytt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I nära dialog med ÖP processen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Hur värdena samverkar i hela landskapet – helhetssyn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”Show and tell” – besök i verkligheten</a:t>
            </a:r>
          </a:p>
          <a:p>
            <a:r>
              <a:rPr lang="sv-SE" sz="2400" dirty="0" smtClean="0">
                <a:solidFill>
                  <a:schemeClr val="bg1"/>
                </a:solidFill>
              </a:rPr>
              <a:t>Status: Genomförande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1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49562"/>
            <a:ext cx="9361713" cy="66203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644" y="141905"/>
            <a:ext cx="4052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smtClean="0"/>
              <a:t>Grönstrukturen i Nacka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4093028" y="6531429"/>
            <a:ext cx="496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/>
              <a:t>Källa: Grönstrukturprogram Nacka kommun, 2011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5842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827" y="287811"/>
            <a:ext cx="8708572" cy="5223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sv-SE" b="1" i="1" dirty="0" smtClean="0"/>
              <a:t>Vilken</a:t>
            </a:r>
            <a:r>
              <a:rPr lang="sv-SE" dirty="0" smtClean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dirty="0" smtClean="0"/>
              <a:t>biologisk mångfald, vilka strukturer och processer </a:t>
            </a:r>
            <a:br>
              <a:rPr lang="sv-SE" dirty="0" smtClean="0"/>
            </a:br>
            <a:r>
              <a:rPr lang="sv-SE" dirty="0" smtClean="0"/>
              <a:t>i landskapet behövs för att få urbana ekosystemtjänster?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b="1" i="1" dirty="0" smtClean="0"/>
              <a:t>Hur</a:t>
            </a:r>
            <a:r>
              <a:rPr lang="sv-SE" dirty="0" smtClean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dirty="0" smtClean="0"/>
              <a:t>kan vi bevara och utveckla tillgången till </a:t>
            </a:r>
            <a:br>
              <a:rPr lang="sv-SE" dirty="0" smtClean="0"/>
            </a:br>
            <a:r>
              <a:rPr lang="sv-SE" dirty="0" smtClean="0"/>
              <a:t>urbana ekosystemtjänster?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b="1" i="1" dirty="0" smtClean="0"/>
              <a:t>Var</a:t>
            </a:r>
            <a:r>
              <a:rPr lang="sv-SE" dirty="0" smtClean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dirty="0" smtClean="0"/>
              <a:t>är det socialt, ekonomiskt och ekologiskt optimalt </a:t>
            </a:r>
            <a:br>
              <a:rPr lang="sv-SE" dirty="0" smtClean="0"/>
            </a:br>
            <a:r>
              <a:rPr lang="sv-SE" dirty="0" smtClean="0"/>
              <a:t>att tillhandahålla ekosystemtjänster i stadslandskapet (inte bara i nuvarande grönska)?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v-SE" b="1" i="1" dirty="0" smtClean="0"/>
              <a:t>Vem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har ansvar för ekosystemtjänsterna?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7270" y="5510912"/>
            <a:ext cx="641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/>
              <a:t>Nya verktyg behövs!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55117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2" y="108858"/>
            <a:ext cx="8120742" cy="598714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Nacka steg III: Ekotjänster i Nacka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7572" y="3299002"/>
            <a:ext cx="4550228" cy="2805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Intressentanalys för </a:t>
            </a:r>
            <a:r>
              <a:rPr lang="sv-SE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identifiering</a:t>
            </a: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/>
            </a:r>
            <a:b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- representanter för olika samhällsintressen </a:t>
            </a:r>
            <a:b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+ olika underlag </a:t>
            </a:r>
            <a:b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- vad är viktigt och relevant här?</a:t>
            </a:r>
            <a:b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endParaRPr lang="sv-SE" sz="20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Test av flertal metoder för </a:t>
            </a:r>
            <a:r>
              <a:rPr lang="sv-SE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kvantifiering</a:t>
            </a: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och </a:t>
            </a:r>
            <a:r>
              <a:rPr lang="sv-SE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värdering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830" y="850442"/>
            <a:ext cx="3113314" cy="2334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1" y="842277"/>
            <a:ext cx="3124200" cy="2343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314" y="3293244"/>
            <a:ext cx="41474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Metodutveckling – nya verktyg</a:t>
            </a:r>
            <a:br>
              <a:rPr lang="sv-SE" sz="20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/>
            </a:r>
            <a:br>
              <a:rPr lang="sv-SE" sz="20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Integrera </a:t>
            </a:r>
            <a:r>
              <a:rPr lang="sv-SE" sz="2000" dirty="0">
                <a:solidFill>
                  <a:schemeClr val="bg1"/>
                </a:solidFill>
              </a:rPr>
              <a:t>lokala ekosystemtjänster i kommunala beslutsprocesser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/>
            </a:r>
            <a:br>
              <a:rPr lang="sv-SE" sz="20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Vilka </a:t>
            </a:r>
            <a:r>
              <a:rPr lang="sv-SE" sz="2000" dirty="0">
                <a:solidFill>
                  <a:schemeClr val="bg1"/>
                </a:solidFill>
              </a:rPr>
              <a:t>ES tillhandahålls?</a:t>
            </a:r>
            <a:br>
              <a:rPr lang="sv-SE" sz="2000" dirty="0">
                <a:solidFill>
                  <a:schemeClr val="bg1"/>
                </a:solidFill>
              </a:rPr>
            </a:br>
            <a:r>
              <a:rPr lang="sv-SE" sz="2000" dirty="0">
                <a:solidFill>
                  <a:schemeClr val="bg1"/>
                </a:solidFill>
              </a:rPr>
              <a:t>Vilka ES är mest relevanta?</a:t>
            </a:r>
            <a: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br>
              <a:rPr lang="sv-S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sv-SE" sz="2000" dirty="0">
                <a:solidFill>
                  <a:schemeClr val="bg1"/>
                </a:solidFill>
              </a:rPr>
              <a:t>Var finns naturen och hur ser den </a:t>
            </a:r>
            <a:r>
              <a:rPr lang="sv-SE" sz="2000" dirty="0" smtClean="0">
                <a:solidFill>
                  <a:schemeClr val="bg1"/>
                </a:solidFill>
              </a:rPr>
              <a:t>ut? Var </a:t>
            </a:r>
            <a:r>
              <a:rPr lang="sv-SE" sz="2000" dirty="0">
                <a:solidFill>
                  <a:schemeClr val="bg1"/>
                </a:solidFill>
              </a:rPr>
              <a:t>finns behoven?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3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skning om c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829" y="3782786"/>
            <a:ext cx="2460171" cy="30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Intressant för forskningen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b="1" i="1" dirty="0"/>
              <a:t>Kunskap </a:t>
            </a:r>
            <a:r>
              <a:rPr lang="sv-SE" b="1" i="1" dirty="0" smtClean="0"/>
              <a:t>saknas</a:t>
            </a:r>
            <a:r>
              <a:rPr lang="sv-SE" dirty="0" smtClean="0"/>
              <a:t> om </a:t>
            </a:r>
            <a:r>
              <a:rPr lang="sv-SE" dirty="0"/>
              <a:t>hur ES begreppet kan implementeras i </a:t>
            </a:r>
            <a:r>
              <a:rPr lang="sv-SE" dirty="0" smtClean="0"/>
              <a:t>praktiken generellt och i synnerhet i stadsmiljöer</a:t>
            </a:r>
          </a:p>
          <a:p>
            <a:r>
              <a:rPr lang="sv-SE" b="1" i="1" dirty="0" smtClean="0"/>
              <a:t>Bra exempel </a:t>
            </a:r>
            <a:r>
              <a:rPr lang="sv-SE" dirty="0" smtClean="0"/>
              <a:t>på</a:t>
            </a:r>
            <a:r>
              <a:rPr lang="sv-SE" b="1" i="1" dirty="0" smtClean="0"/>
              <a:t> </a:t>
            </a:r>
            <a:r>
              <a:rPr lang="sv-SE" dirty="0" smtClean="0"/>
              <a:t>hantering av urbanisering i ett landskap med potential</a:t>
            </a:r>
          </a:p>
          <a:p>
            <a:r>
              <a:rPr lang="sv-SE" b="1" i="1" dirty="0" smtClean="0"/>
              <a:t>Processen</a:t>
            </a:r>
            <a:r>
              <a:rPr lang="sv-SE" dirty="0" smtClean="0"/>
              <a:t> mer intressant än resultatet</a:t>
            </a:r>
            <a:br>
              <a:rPr lang="sv-SE" dirty="0" smtClean="0"/>
            </a:br>
            <a:r>
              <a:rPr lang="sv-SE" dirty="0" smtClean="0"/>
              <a:t>- centrala frågeställningar</a:t>
            </a:r>
            <a:br>
              <a:rPr lang="sv-SE" dirty="0" smtClean="0"/>
            </a:br>
            <a:r>
              <a:rPr lang="sv-SE" dirty="0" smtClean="0"/>
              <a:t>- tillvägagångssätt</a:t>
            </a:r>
            <a:br>
              <a:rPr lang="sv-SE" dirty="0" smtClean="0"/>
            </a:br>
            <a:r>
              <a:rPr lang="sv-SE" dirty="0" smtClean="0"/>
              <a:t>- svårigheter </a:t>
            </a:r>
            <a:br>
              <a:rPr lang="sv-SE" dirty="0" smtClean="0"/>
            </a:br>
            <a:r>
              <a:rPr lang="sv-SE" dirty="0" smtClean="0"/>
              <a:t>- oväntade resultat</a:t>
            </a:r>
            <a:br>
              <a:rPr lang="sv-SE" dirty="0" smtClean="0"/>
            </a:br>
            <a:r>
              <a:rPr lang="sv-SE" dirty="0" smtClean="0">
                <a:sym typeface="Wingdings" panose="05000000000000000000" pitchFamily="2" charset="2"/>
              </a:rPr>
              <a:t> hur överföra till liknande </a:t>
            </a:r>
            <a:br>
              <a:rPr lang="sv-SE" dirty="0" smtClean="0">
                <a:sym typeface="Wingdings" panose="05000000000000000000" pitchFamily="2" charset="2"/>
              </a:rPr>
            </a:br>
            <a:r>
              <a:rPr lang="sv-SE" dirty="0" smtClean="0">
                <a:sym typeface="Wingdings" panose="05000000000000000000" pitchFamily="2" charset="2"/>
              </a:rPr>
              <a:t>processer på andra håll?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8C11D0-E579-478E-907E-E8F229A2DE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2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411</Words>
  <Application>Microsoft Office PowerPoint</Application>
  <PresentationFormat>Bildspel på skärmen (4:3)</PresentationFormat>
  <Paragraphs>100</Paragraphs>
  <Slides>13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4" baseType="lpstr">
      <vt:lpstr>Office Theme</vt:lpstr>
      <vt:lpstr>Ekosystemtjänster  i kommunalt arbete:  Nacka i framkant</vt:lpstr>
      <vt:lpstr>Stadsnaturen till vår tjänst:</vt:lpstr>
      <vt:lpstr>Bild 3</vt:lpstr>
      <vt:lpstr>Nacka steg I: Naturen är viktig</vt:lpstr>
      <vt:lpstr>Nacka steg II: Tre vägledande program</vt:lpstr>
      <vt:lpstr>Bild 6</vt:lpstr>
      <vt:lpstr>Bild 7</vt:lpstr>
      <vt:lpstr>Nacka steg III: Ekotjänster i Nacka</vt:lpstr>
      <vt:lpstr>Intressant för forskningen</vt:lpstr>
      <vt:lpstr>Nacka i framkant - resultat hittills</vt:lpstr>
      <vt:lpstr>Nacka fortsättningen...</vt:lpstr>
      <vt:lpstr>Tack!</vt:lpstr>
      <vt:lpstr>Bild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Jan Johansson</cp:lastModifiedBy>
  <cp:revision>146</cp:revision>
  <cp:lastPrinted>2014-03-04T18:56:12Z</cp:lastPrinted>
  <dcterms:created xsi:type="dcterms:W3CDTF">2013-11-27T08:08:15Z</dcterms:created>
  <dcterms:modified xsi:type="dcterms:W3CDTF">2014-04-01T14:59:31Z</dcterms:modified>
  <cp:contentStatus>Slutgiltig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