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4"/>
  </p:notesMasterIdLst>
  <p:handoutMasterIdLst>
    <p:handoutMasterId r:id="rId25"/>
  </p:handoutMasterIdLst>
  <p:sldIdLst>
    <p:sldId id="277" r:id="rId4"/>
    <p:sldId id="259" r:id="rId5"/>
    <p:sldId id="280" r:id="rId6"/>
    <p:sldId id="284" r:id="rId7"/>
    <p:sldId id="327" r:id="rId8"/>
    <p:sldId id="318" r:id="rId9"/>
    <p:sldId id="289" r:id="rId10"/>
    <p:sldId id="257" r:id="rId11"/>
    <p:sldId id="290" r:id="rId12"/>
    <p:sldId id="294" r:id="rId13"/>
    <p:sldId id="291" r:id="rId14"/>
    <p:sldId id="292" r:id="rId15"/>
    <p:sldId id="293" r:id="rId16"/>
    <p:sldId id="325" r:id="rId17"/>
    <p:sldId id="295" r:id="rId18"/>
    <p:sldId id="296" r:id="rId19"/>
    <p:sldId id="324" r:id="rId20"/>
    <p:sldId id="322" r:id="rId21"/>
    <p:sldId id="323" r:id="rId22"/>
    <p:sldId id="270" r:id="rId23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363"/>
    <a:srgbClr val="FFFFFF"/>
    <a:srgbClr val="3F9C35"/>
    <a:srgbClr val="D3BF96"/>
    <a:srgbClr val="E98300"/>
    <a:srgbClr val="ED8B00"/>
    <a:srgbClr val="A5ACAF"/>
    <a:srgbClr val="3DB7E4"/>
    <a:srgbClr val="A2AAAD"/>
    <a:srgbClr val="DA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6" autoAdjust="0"/>
    <p:restoredTop sz="86420" autoAdjust="0"/>
  </p:normalViewPr>
  <p:slideViewPr>
    <p:cSldViewPr snapToGrid="0" showGuides="1">
      <p:cViewPr varScale="1">
        <p:scale>
          <a:sx n="97" d="100"/>
          <a:sy n="97" d="100"/>
        </p:scale>
        <p:origin x="522" y="84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71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1.xlsm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.xlsm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3.xlsm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4.xlsm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050" dirty="0"/>
              <a:t>Silver Life Graningestrand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Verksamhet/område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0-74DD-48EE-9C21-884C7E62E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18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8EE-9C21-884C7E62E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Silver Life Graningestrand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46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46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44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Silver Life Graningestrand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57</c:v>
                </c:pt>
                <c:pt idx="1">
                  <c:v>65</c:v>
                </c:pt>
                <c:pt idx="2">
                  <c:v>75</c:v>
                </c:pt>
                <c:pt idx="3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71</c:v>
                </c:pt>
                <c:pt idx="1">
                  <c:v>62</c:v>
                </c:pt>
                <c:pt idx="2">
                  <c:v>75</c:v>
                </c:pt>
                <c:pt idx="3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66</c:v>
                </c:pt>
                <c:pt idx="1">
                  <c:v>59</c:v>
                </c:pt>
                <c:pt idx="2">
                  <c:v>70</c:v>
                </c:pt>
                <c:pt idx="3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71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215820321653934"/>
          <c:y val="3.767129328918132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Silver Life Graningestrand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52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63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64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66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Silver Life Graningestrand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65</c:v>
                </c:pt>
                <c:pt idx="1">
                  <c:v>86</c:v>
                </c:pt>
                <c:pt idx="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rgbClr val="D3BF9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57</c:v>
                </c:pt>
                <c:pt idx="1">
                  <c:v>67</c:v>
                </c:pt>
                <c:pt idx="2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43</c:v>
                </c:pt>
                <c:pt idx="1">
                  <c:v>53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44</c:v>
                </c:pt>
                <c:pt idx="1">
                  <c:v>54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Silver Life Graningestrand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65</c:v>
                </c:pt>
                <c:pt idx="1">
                  <c:v>35</c:v>
                </c:pt>
                <c:pt idx="2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63</c:v>
                </c:pt>
                <c:pt idx="1">
                  <c:v>48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54</c:v>
                </c:pt>
                <c:pt idx="1">
                  <c:v>42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Silver Life Graningestrand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80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85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75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77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Silver Life Graningestrand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88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85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81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74937707668241"/>
          <c:y val="2.777124561222530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Silver Life Graningestrand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09-492E-838D-475CEA0D04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64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09-492E-838D-475CEA0D04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58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09-492E-838D-475CEA0D04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59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09-492E-838D-475CEA0D0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0876800"/>
        <c:axId val="200878336"/>
      </c:barChart>
      <c:catAx>
        <c:axId val="200876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0878336"/>
        <c:crosses val="autoZero"/>
        <c:auto val="1"/>
        <c:lblAlgn val="ctr"/>
        <c:lblOffset val="100"/>
        <c:noMultiLvlLbl val="0"/>
      </c:catAx>
      <c:valAx>
        <c:axId val="2008783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346577500025657"/>
              <c:y val="0.9049036168335632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0876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Silver Life Graningestrand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96</c:v>
                </c:pt>
                <c:pt idx="1">
                  <c:v>67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86</c:v>
                </c:pt>
                <c:pt idx="1">
                  <c:v>49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75</c:v>
                </c:pt>
                <c:pt idx="1">
                  <c:v>42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78</c:v>
                </c:pt>
                <c:pt idx="1">
                  <c:v>45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2022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Nacka_Silver Life Graningestrand (minst 7 svarande)</a:t>
            </a:r>
          </a:p>
          <a:p>
            <a:r>
              <a:rPr lang="sv-SE"/>
              <a:t>Särskilt boende</a:t>
            </a:r>
            <a:endParaRPr lang="sv-SE" dirty="0"/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94871"/>
            <a:ext cx="7133656" cy="172442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 och Mer än tidigare eller Ingen skillnad mot tidigare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20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6974830"/>
              </p:ext>
            </p:extLst>
          </p:nvPr>
        </p:nvGraphicFramePr>
        <p:xfrm>
          <a:off x="820800" y="2286000"/>
          <a:ext cx="6959600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49634" y="2616834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41682" y="3650210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49634" y="4629957"/>
            <a:ext cx="275567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ofta har du under coronapandemin varit utomhus jämfört med tidigare?</a:t>
            </a:r>
          </a:p>
          <a:p>
            <a:r>
              <a:rPr lang="sv-SE" sz="1000" i="1" dirty="0"/>
              <a:t>Mer än tidigare/Ingen skillnad mot tidigare</a:t>
            </a:r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graphicFrame>
        <p:nvGraphicFramePr>
          <p:cNvPr id="14" name="Diagram 17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158204"/>
              </p:ext>
            </p:extLst>
          </p:nvPr>
        </p:nvGraphicFramePr>
        <p:xfrm>
          <a:off x="803547" y="1940011"/>
          <a:ext cx="6942974" cy="401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1"/>
          <p:cNvSpPr txBox="1"/>
          <p:nvPr/>
        </p:nvSpPr>
        <p:spPr>
          <a:xfrm>
            <a:off x="906027" y="2266072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35051" y="3220545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35051" y="4436135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351615" cy="1096166"/>
          </a:xfrm>
        </p:spPr>
        <p:txBody>
          <a:bodyPr/>
          <a:lstStyle/>
          <a:p>
            <a:r>
              <a:rPr lang="sv-SE" dirty="0"/>
              <a:t>Bemötande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2" name="Diagram 18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99990864"/>
              </p:ext>
            </p:extLst>
          </p:nvPr>
        </p:nvGraphicFramePr>
        <p:xfrm>
          <a:off x="820800" y="1940011"/>
          <a:ext cx="6925721" cy="378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506627"/>
            <a:ext cx="7082856" cy="1499973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 jämfört med kommunen, länet och riket</a:t>
            </a:r>
            <a:endParaRPr lang="sv-SE" dirty="0"/>
          </a:p>
        </p:txBody>
      </p:sp>
      <p:graphicFrame>
        <p:nvGraphicFramePr>
          <p:cNvPr id="12" name="Diagram 19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22959904"/>
              </p:ext>
            </p:extLst>
          </p:nvPr>
        </p:nvGraphicFramePr>
        <p:xfrm>
          <a:off x="827567" y="2006600"/>
          <a:ext cx="695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2108" y="2448418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62108" y="416601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407774"/>
            <a:ext cx="7136998" cy="1497226"/>
          </a:xfrm>
        </p:spPr>
        <p:txBody>
          <a:bodyPr/>
          <a:lstStyle/>
          <a:p>
            <a:r>
              <a:rPr lang="sv-SE" dirty="0"/>
              <a:t>Ensamhet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Nej och Mindre än tidigare eller Ingen skillnad mot tidigare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15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5592704"/>
              </p:ext>
            </p:extLst>
          </p:nvPr>
        </p:nvGraphicFramePr>
        <p:xfrm>
          <a:off x="803844" y="1904999"/>
          <a:ext cx="6909759" cy="401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ruta 1"/>
          <p:cNvSpPr txBox="1"/>
          <p:nvPr/>
        </p:nvSpPr>
        <p:spPr>
          <a:xfrm>
            <a:off x="951748" y="4072523"/>
            <a:ext cx="2692063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 vilken utsträckning har du under </a:t>
            </a:r>
            <a:r>
              <a:rPr kumimoji="0" lang="sv-S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coronapandemin</a:t>
            </a: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besvärats av ensamhet jämfört med tidigare?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Mindre än tidigare/Ingen skillnad mot tidigare</a:t>
            </a:r>
          </a:p>
        </p:txBody>
      </p:sp>
      <p:sp>
        <p:nvSpPr>
          <p:cNvPr id="12" name="textruta 1">
            <a:extLst>
              <a:ext uri="{FF2B5EF4-FFF2-40B4-BE49-F238E27FC236}">
                <a16:creationId xmlns:a16="http://schemas.microsoft.com/office/drawing/2014/main" id="{A222C05F-636B-49FD-AD67-85162CF8DF76}"/>
              </a:ext>
            </a:extLst>
          </p:cNvPr>
          <p:cNvSpPr txBox="1"/>
          <p:nvPr/>
        </p:nvSpPr>
        <p:spPr>
          <a:xfrm>
            <a:off x="951748" y="2496936"/>
            <a:ext cx="26920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Händer det att du besväras av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ensamhet?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Nej </a:t>
            </a:r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1DABF-CD59-47A1-8187-10F3203EF599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900" b="0" i="0" u="none" strike="noStrike" kern="1200" cap="none" spc="0" normalizeH="0" baseline="0" noProof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918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3060"/>
            <a:ext cx="7108256" cy="1274712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21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176181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6484" y="2041234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6484" y="3110382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6484" y="4131092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761614"/>
            <a:ext cx="7120956" cy="1221124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2" name="Diagram 22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38837761"/>
              </p:ext>
            </p:extLst>
          </p:nvPr>
        </p:nvGraphicFramePr>
        <p:xfrm>
          <a:off x="801688" y="1992702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7587" y="2449387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891951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04455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2022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31147"/>
            <a:ext cx="7538468" cy="4036454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vården och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30 september 2021 hade hemtjänst eller bodde på särskilt boende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5880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72A60C91-CA77-407C-988B-77016D44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45958" y="1740023"/>
            <a:ext cx="7005805" cy="421560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januari och sista svarsdag var den 20 mars 2022.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081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497149"/>
            <a:ext cx="8083520" cy="594803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091954"/>
            <a:ext cx="7607300" cy="4634144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</a:rPr>
              <a:t>I resultatredovisningen visas först frågan om den sammantagna nöjdheten. Därefter presenteras era resultat jämfört med er kommun, ert län och riket. 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  <a:p>
            <a:pPr lvl="0"/>
            <a:br>
              <a:rPr lang="sv-SE" sz="1900" b="0" i="1" dirty="0"/>
            </a:br>
            <a:endParaRPr lang="sv-SE" sz="1900" b="0" dirty="0"/>
          </a:p>
          <a:p>
            <a:r>
              <a:rPr lang="sv-SE" sz="1900" b="0" i="1" dirty="0"/>
              <a:t> 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descr="Tom rubrik">
            <a:extLst>
              <a:ext uri="{FF2B5EF4-FFF2-40B4-BE49-F238E27FC236}">
                <a16:creationId xmlns:a16="http://schemas.microsoft.com/office/drawing/2014/main" id="{1FEE7ECB-74B0-418A-827F-C62D320A693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c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29 626 personer på årets enkät för äldre inom särskilt boende, vilket är 43,4% av de tillfrågade.</a:t>
            </a:r>
            <a:endParaRPr lang="sv-SE" sz="1900" b="0" dirty="0"/>
          </a:p>
          <a:p>
            <a:r>
              <a:rPr lang="sv-SE" sz="1900" b="0"/>
              <a:t>Andelen svarande för Nacka_Silver Life Graningestrand var mellan 40 - 60%.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1900" b="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2022</a:t>
            </a:r>
          </a:p>
        </p:txBody>
      </p:sp>
      <p:sp>
        <p:nvSpPr>
          <p:cNvPr id="4" name="Platshållare för bild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i den här presentationen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2022”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072737" cy="1296144"/>
          </a:xfrm>
        </p:spPr>
        <p:txBody>
          <a:bodyPr/>
          <a:lstStyle/>
          <a:p>
            <a:r>
              <a:rPr lang="sv-SE" spc="-30" dirty="0"/>
              <a:t>Hur nöjd eller missnöjd är du sammantaget </a:t>
            </a:r>
            <a:r>
              <a:rPr lang="sv-SE" dirty="0"/>
              <a:t>med ditt äldreboende?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iagram 8" descr="Cirkeldiagra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7624458"/>
              </p:ext>
            </p:extLst>
          </p:nvPr>
        </p:nvGraphicFramePr>
        <p:xfrm>
          <a:off x="2006221" y="2128837"/>
          <a:ext cx="511791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Verksamheten/området jämfört med kommunen, 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D3D1A9F-336C-4EA2-AC08-77845B2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415784"/>
            <a:ext cx="7426541" cy="1295400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verksamheten/området jämfört med kommunen, länet och riket</a:t>
            </a: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9" name="Diagram 15" descr="Stapeldiagra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152446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679623"/>
            <a:ext cx="7698711" cy="1313486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b="0" dirty="0"/>
          </a:p>
        </p:txBody>
      </p:sp>
      <p:graphicFrame>
        <p:nvGraphicFramePr>
          <p:cNvPr id="14" name="Diagram 16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671645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4238</TotalTime>
  <Words>1418</Words>
  <Application>Microsoft Office PowerPoint</Application>
  <PresentationFormat>On-screen Show (4:3)</PresentationFormat>
  <Paragraphs>143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2022  </vt:lpstr>
      <vt:lpstr>Resultaten för er verksamhet/område</vt:lpstr>
      <vt:lpstr>Hur många svarade?</vt:lpstr>
      <vt:lpstr>Resultatöversikt år 2022</vt:lpstr>
      <vt:lpstr>Andel positiva svar</vt:lpstr>
      <vt:lpstr>Hur nöjd eller missnöjd är du sammantaget med ditt äldreboende?</vt:lpstr>
      <vt:lpstr>Verksamheten/området jämfört med kommunen, länet och riket 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och Mer än tidigare eller Ingen skillnad mot tidigare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Positiva svar = Ja, alltid eller Oftast Andel positiva svar i verksamheten/området jämfört med kommunen, länet och riket</vt:lpstr>
      <vt:lpstr>Trygghet och förtroende  Positiva svar = Mycket tryggt eller Ganska tryggt och Ja, för alla eller Ja, för flertalet Andel positiva svar i verksamheten/området  jämfört med kommunen, länet och riket</vt:lpstr>
      <vt:lpstr>Ensamhet  Positiva svar = Nej och Mindre än tidigare eller Ingen skillnad mot tidigare Andel positiva svar i verksamheten/området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2022</vt:lpstr>
      <vt:lpstr>Mer om undersökningen ”Vad tycker de äldre om äldreomsorgen?” 2022</vt:lpstr>
      <vt:lpstr>c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348</cp:revision>
  <cp:lastPrinted>2014-08-07T08:24:06Z</cp:lastPrinted>
  <dcterms:created xsi:type="dcterms:W3CDTF">2014-06-27T06:29:47Z</dcterms:created>
  <dcterms:modified xsi:type="dcterms:W3CDTF">2022-05-13T21:04:37Z</dcterms:modified>
</cp:coreProperties>
</file>