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4"/>
  </p:notesMasterIdLst>
  <p:handoutMasterIdLst>
    <p:handoutMasterId r:id="rId25"/>
  </p:handoutMasterIdLst>
  <p:sldIdLst>
    <p:sldId id="277" r:id="rId4"/>
    <p:sldId id="259" r:id="rId5"/>
    <p:sldId id="280" r:id="rId6"/>
    <p:sldId id="284" r:id="rId7"/>
    <p:sldId id="327" r:id="rId8"/>
    <p:sldId id="318" r:id="rId9"/>
    <p:sldId id="289" r:id="rId10"/>
    <p:sldId id="257" r:id="rId11"/>
    <p:sldId id="290" r:id="rId12"/>
    <p:sldId id="294" r:id="rId13"/>
    <p:sldId id="291" r:id="rId14"/>
    <p:sldId id="292" r:id="rId15"/>
    <p:sldId id="293" r:id="rId16"/>
    <p:sldId id="325" r:id="rId17"/>
    <p:sldId id="295" r:id="rId18"/>
    <p:sldId id="296" r:id="rId19"/>
    <p:sldId id="324" r:id="rId20"/>
    <p:sldId id="322" r:id="rId21"/>
    <p:sldId id="323" r:id="rId22"/>
    <p:sldId id="270" r:id="rId23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19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6" autoAdjust="0"/>
    <p:restoredTop sz="86420" autoAdjust="0"/>
  </p:normalViewPr>
  <p:slideViewPr>
    <p:cSldViewPr snapToGrid="0" showGuides="1">
      <p:cViewPr varScale="1">
        <p:scale>
          <a:sx n="97" d="100"/>
          <a:sy n="97" d="100"/>
        </p:scale>
        <p:origin x="522" y="84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71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1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3.xlsm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8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050" dirty="0"/>
              <a:t>Villa Sarvträsk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Verksamhet/område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0-74DD-48EE-9C21-884C7E62E5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D-48EE-9C21-884C7E62E5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38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46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F6-4A0D-8AEB-BD5BE109B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100</c:v>
                </c:pt>
                <c:pt idx="1">
                  <c:v>71</c:v>
                </c:pt>
                <c:pt idx="2">
                  <c:v>89</c:v>
                </c:pt>
                <c:pt idx="3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71</c:v>
                </c:pt>
                <c:pt idx="1">
                  <c:v>62</c:v>
                </c:pt>
                <c:pt idx="2">
                  <c:v>75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66</c:v>
                </c:pt>
                <c:pt idx="1">
                  <c:v>59</c:v>
                </c:pt>
                <c:pt idx="2">
                  <c:v>70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Är det trivsamt utomhus runt ditt boende?</c:v>
                </c:pt>
                <c:pt idx="1">
                  <c:v>Är det trivsamt i de gemensamma utrymmena?</c:v>
                </c:pt>
                <c:pt idx="2">
                  <c:v>Trivs du med ditt rum eller lägenhet?</c:v>
                </c:pt>
                <c:pt idx="3">
                  <c:v>Fick du plats på det äldreboende du ville bo på?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66</c:v>
                </c:pt>
                <c:pt idx="1">
                  <c:v>61</c:v>
                </c:pt>
                <c:pt idx="2">
                  <c:v>71</c:v>
                </c:pt>
                <c:pt idx="3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FB-4881-ABEC-3A32A4C66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871816979935"/>
              <c:y val="0.9015416352065586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215820321653934"/>
          <c:y val="3.767129328918132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63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89-4709-BC71-F85F6E4B9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807914247945286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76</c:v>
                </c:pt>
                <c:pt idx="1">
                  <c:v>76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rgbClr val="D3BF9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57</c:v>
                </c:pt>
                <c:pt idx="1">
                  <c:v>67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43</c:v>
                </c:pt>
                <c:pt idx="1">
                  <c:v>53</c:v>
                </c:pt>
                <c:pt idx="2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ofta har du under coronapandemin varit utomhus jämfört med tidigare?</c:v>
                </c:pt>
                <c:pt idx="1">
                  <c:v>Är möjligheterna att komma utomhus bra eller dåliga? </c:v>
                </c:pt>
                <c:pt idx="2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44</c:v>
                </c:pt>
                <c:pt idx="1">
                  <c:v>54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A7-46E3-BDDB-10BE26E13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896660727628062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0FD-4457-A98D-B11E54F7AD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67</c:v>
                </c:pt>
                <c:pt idx="1">
                  <c:v>46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48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54</c:v>
                </c:pt>
                <c:pt idx="1">
                  <c:v>42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FD-4457-A98D-B11E54F7A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25797459624115"/>
              <c:y val="0.9057635327635327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75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EA-4440-BF5F-93C799EA5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04461942257209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100</c:v>
                </c:pt>
                <c:pt idx="1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85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80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81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18-49F4-A806-F438BE57B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8352865107190059"/>
              <c:y val="0.8985270655270609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74937707668241"/>
          <c:y val="2.777124561222530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72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09-492E-838D-475CEA0D04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64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09-492E-838D-475CEA0D04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58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09-492E-838D-475CEA0D04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59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009-492E-838D-475CEA0D0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0876800"/>
        <c:axId val="200878336"/>
      </c:barChart>
      <c:catAx>
        <c:axId val="200876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0878336"/>
        <c:crosses val="autoZero"/>
        <c:auto val="1"/>
        <c:lblAlgn val="ctr"/>
        <c:lblOffset val="100"/>
        <c:noMultiLvlLbl val="0"/>
      </c:catAx>
      <c:valAx>
        <c:axId val="2008783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346577500025657"/>
              <c:y val="0.904903616833563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solidFill>
            <a:srgbClr val="DAD7CB"/>
          </a:solidFill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200876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Villa Sarvträsk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94</c:v>
                </c:pt>
                <c:pt idx="1">
                  <c:v>67</c:v>
                </c:pt>
                <c:pt idx="2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86</c:v>
                </c:pt>
                <c:pt idx="1">
                  <c:v>49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78</c:v>
                </c:pt>
                <c:pt idx="1">
                  <c:v>45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7D-4D47-A287-D6D2671AC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714178975803203"/>
              <c:y val="0.902145299145299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0.25945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49102"/>
          <a:ext cx="2671682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plats på det äldreboende du </a:t>
          </a:r>
        </a:p>
        <a:p xmlns:a="http://schemas.openxmlformats.org/drawingml/2006/main">
          <a:r>
            <a:rPr lang="sv-SE" sz="1050" dirty="0"/>
            <a:t>ville bo på?</a:t>
          </a:r>
        </a:p>
        <a:p xmlns:a="http://schemas.openxmlformats.org/drawingml/2006/main">
          <a:r>
            <a:rPr lang="sv-SE" sz="1000" i="1" dirty="0"/>
            <a:t>Ja</a:t>
          </a:r>
          <a:r>
            <a:rPr lang="sv-SE" sz="1050" i="1" dirty="0"/>
            <a:t> </a:t>
          </a:r>
        </a:p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0.02283</cdr:x>
      <cdr:y>0.2613</cdr:y>
    </cdr:from>
    <cdr:to>
      <cdr:x>0.39527</cdr:x>
      <cdr:y>0.37044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7919" y="994810"/>
          <a:ext cx="2576225" cy="4154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Trivs du med ditt rum eller lägenhet?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0.02168</cdr:x>
      <cdr:y>0.46003</cdr:y>
    </cdr:from>
    <cdr:to>
      <cdr:x>0.41252</cdr:x>
      <cdr:y>0.61161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49964" y="1751406"/>
          <a:ext cx="2703501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i de gemensamma utrymmena? 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  <cdr:relSizeAnchor xmlns:cdr="http://schemas.openxmlformats.org/drawingml/2006/chartDrawing">
    <cdr:from>
      <cdr:x>0.02168</cdr:x>
      <cdr:y>0.65508</cdr:y>
    </cdr:from>
    <cdr:to>
      <cdr:x>0.42056</cdr:x>
      <cdr:y>0.80666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49964" y="2493991"/>
          <a:ext cx="2759115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det trivsamt utomhus runt ditt boende?</a:t>
          </a:r>
        </a:p>
        <a:p xmlns:a="http://schemas.openxmlformats.org/drawingml/2006/main">
          <a:r>
            <a:rPr lang="sv-SE" sz="1000" i="1" dirty="0"/>
            <a:t>Ja</a:t>
          </a:r>
          <a:endParaRPr lang="sv-SE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Nacka_Villa Sarvträsk (minst 7 svarande)</a:t>
            </a:r>
          </a:p>
          <a:p>
            <a:r>
              <a:rPr lang="sv-SE"/>
              <a:t>Särskilt boende</a:t>
            </a:r>
            <a:endParaRPr lang="sv-SE" dirty="0"/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294871"/>
            <a:ext cx="7133656" cy="172442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nöjd/bra eller Ganska nöjd/bra och Mer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0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142973"/>
              </p:ext>
            </p:extLst>
          </p:nvPr>
        </p:nvGraphicFramePr>
        <p:xfrm>
          <a:off x="820800" y="2286000"/>
          <a:ext cx="6959600" cy="3768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9634" y="2616834"/>
            <a:ext cx="27397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med de aktiviteter som erbjuds på ditt äldreboende?</a:t>
            </a:r>
          </a:p>
          <a:p>
            <a:r>
              <a:rPr lang="sv-SE" sz="10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41682" y="3650210"/>
            <a:ext cx="2755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Är möjligheterna att komma utomhus </a:t>
            </a:r>
          </a:p>
          <a:p>
            <a:r>
              <a:rPr lang="sv-SE" sz="1050" dirty="0"/>
              <a:t>bra eller dåliga? 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49634" y="4629957"/>
            <a:ext cx="275567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ofta har du under coronapandemin varit utomhus jämfört med tidigare?</a:t>
            </a:r>
          </a:p>
          <a:p>
            <a:r>
              <a:rPr lang="sv-SE" sz="1000" i="1" dirty="0"/>
              <a:t>Mer än tidigare/Ingen skillnad mot tidigare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7120956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137618"/>
              </p:ext>
            </p:extLst>
          </p:nvPr>
        </p:nvGraphicFramePr>
        <p:xfrm>
          <a:off x="803547" y="1940011"/>
          <a:ext cx="6942974" cy="401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06027" y="2266072"/>
            <a:ext cx="2719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ha tillräckligt med tid </a:t>
            </a:r>
          </a:p>
          <a:p>
            <a:r>
              <a:rPr lang="sv-SE" sz="1050" dirty="0"/>
              <a:t>för att kunna utföra sitt arbete hos dig?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35051" y="3220545"/>
            <a:ext cx="273524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0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35051" y="4436135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du kunna påverka vid vilka tider </a:t>
            </a:r>
          </a:p>
          <a:p>
            <a:r>
              <a:rPr lang="sv-SE" sz="1050" dirty="0"/>
              <a:t>du får hjälp? T.ex. tid för att </a:t>
            </a:r>
          </a:p>
          <a:p>
            <a:r>
              <a:rPr lang="sv-SE" sz="1050" dirty="0"/>
              <a:t>duscha/bada, gå och lägga dig etc.</a:t>
            </a:r>
          </a:p>
          <a:p>
            <a:r>
              <a:rPr lang="sv-SE" sz="1000" i="1" dirty="0"/>
              <a:t>Ja, alltid / Oftast </a:t>
            </a:r>
            <a:r>
              <a:rPr lang="sv-SE" sz="1000" dirty="0"/>
              <a:t> 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7351615" cy="1096166"/>
          </a:xfrm>
        </p:spPr>
        <p:txBody>
          <a:bodyPr/>
          <a:lstStyle/>
          <a:p>
            <a:r>
              <a:rPr lang="sv-SE" dirty="0"/>
              <a:t>Bemötande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18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3189377"/>
              </p:ext>
            </p:extLst>
          </p:nvPr>
        </p:nvGraphicFramePr>
        <p:xfrm>
          <a:off x="820800" y="1940011"/>
          <a:ext cx="6925721" cy="3781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9" y="2442388"/>
            <a:ext cx="27193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bemöta dig på ett </a:t>
            </a:r>
          </a:p>
          <a:p>
            <a:r>
              <a:rPr lang="sv-SE" sz="1050" dirty="0"/>
              <a:t>bra sätt?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9565" y="3840680"/>
            <a:ext cx="2751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Brukar personalen ta hänsyn till dina </a:t>
            </a:r>
          </a:p>
          <a:p>
            <a:r>
              <a:rPr lang="sv-SE" sz="1050" dirty="0"/>
              <a:t>åsikter och önskemål om hur hjälpen </a:t>
            </a:r>
          </a:p>
          <a:p>
            <a:r>
              <a:rPr lang="sv-SE" sz="1050" dirty="0"/>
              <a:t>ska utföras?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812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506627"/>
            <a:ext cx="7082856" cy="1499973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 eller Ganska tryggt och Ja, för alla eller Ja, för flertalet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 jämfört med kommunen, länet och riket</a:t>
            </a:r>
            <a:endParaRPr lang="sv-SE" dirty="0"/>
          </a:p>
        </p:txBody>
      </p:sp>
      <p:graphicFrame>
        <p:nvGraphicFramePr>
          <p:cNvPr id="12" name="Diagram 19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8870768"/>
              </p:ext>
            </p:extLst>
          </p:nvPr>
        </p:nvGraphicFramePr>
        <p:xfrm>
          <a:off x="827567" y="2006600"/>
          <a:ext cx="6959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2108" y="2448418"/>
            <a:ext cx="2727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tryggt eller otryggt känns det att bo på ditt äldreboende?</a:t>
            </a:r>
          </a:p>
          <a:p>
            <a:r>
              <a:rPr lang="sv-SE" sz="10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62108" y="4166018"/>
            <a:ext cx="274320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Känner du förtroende för personalen </a:t>
            </a:r>
          </a:p>
          <a:p>
            <a:r>
              <a:rPr lang="sv-SE" sz="1050" dirty="0"/>
              <a:t>på ditt äldreboende?</a:t>
            </a:r>
          </a:p>
          <a:p>
            <a:r>
              <a:rPr lang="sv-SE" sz="1000" i="1" dirty="0"/>
              <a:t>Ja, för alla i personalen / 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573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407774"/>
            <a:ext cx="7136998" cy="1497226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15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376245"/>
              </p:ext>
            </p:extLst>
          </p:nvPr>
        </p:nvGraphicFramePr>
        <p:xfrm>
          <a:off x="803844" y="1904999"/>
          <a:ext cx="6909759" cy="401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51748" y="4072523"/>
            <a:ext cx="2692063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vilken utsträckning har du under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coronapandemin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besvärats av ensamhet jämfört med tidigare?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Mindre än tidigare/Ingen skillnad mot tidigare</a:t>
            </a:r>
          </a:p>
        </p:txBody>
      </p:sp>
      <p:sp>
        <p:nvSpPr>
          <p:cNvPr id="12" name="textruta 1">
            <a:extLst>
              <a:ext uri="{FF2B5EF4-FFF2-40B4-BE49-F238E27FC236}">
                <a16:creationId xmlns:a16="http://schemas.microsoft.com/office/drawing/2014/main" id="{A222C05F-636B-49FD-AD67-85162CF8DF76}"/>
              </a:ext>
            </a:extLst>
          </p:cNvPr>
          <p:cNvSpPr txBox="1"/>
          <p:nvPr/>
        </p:nvSpPr>
        <p:spPr>
          <a:xfrm>
            <a:off x="951748" y="2496936"/>
            <a:ext cx="26920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Händer det att du besväras av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ensamhet?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Nej </a:t>
            </a:r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1200" cap="none" spc="0" normalizeH="0" baseline="0" noProof="0" dirty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1DABF-CD59-47A1-8187-10F3203EF599}" type="slidenum">
              <a:rPr kumimoji="0" lang="sv-SE" sz="900" b="0" i="0" u="none" strike="noStrike" kern="1200" cap="none" spc="0" normalizeH="0" baseline="0" noProof="0" smtClean="0">
                <a:ln>
                  <a:noFill/>
                </a:ln>
                <a:solidFill>
                  <a:srgbClr val="002B4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900" b="0" i="0" u="none" strike="noStrike" kern="1200" cap="none" spc="0" normalizeH="0" baseline="0" noProof="0">
              <a:ln>
                <a:noFill/>
              </a:ln>
              <a:solidFill>
                <a:srgbClr val="002B45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18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383060"/>
            <a:ext cx="7108256" cy="1274712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lätt eller Ganska lätt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3" name="Diagram 21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894456"/>
              </p:ext>
            </p:extLst>
          </p:nvPr>
        </p:nvGraphicFramePr>
        <p:xfrm>
          <a:off x="820800" y="1657771"/>
          <a:ext cx="6959600" cy="4133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6484" y="2041234"/>
            <a:ext cx="27331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sjuksköterska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966484" y="3110382"/>
            <a:ext cx="2683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träffa </a:t>
            </a:r>
          </a:p>
          <a:p>
            <a:r>
              <a:rPr lang="sv-SE" sz="1050" dirty="0"/>
              <a:t>läkare vid behov? 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6484" y="4131092"/>
            <a:ext cx="27526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lätt eller svårt är det att få kontakt </a:t>
            </a:r>
          </a:p>
          <a:p>
            <a:r>
              <a:rPr lang="sv-SE" sz="1050" dirty="0"/>
              <a:t>med personalen på ditt äldreboende, </a:t>
            </a:r>
          </a:p>
          <a:p>
            <a:r>
              <a:rPr lang="sv-SE" sz="1050" dirty="0"/>
              <a:t>vid behov?</a:t>
            </a:r>
          </a:p>
          <a:p>
            <a:r>
              <a:rPr lang="sv-SE" sz="10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2517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761614"/>
            <a:ext cx="7120956" cy="1221124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 och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dirty="0"/>
          </a:p>
        </p:txBody>
      </p:sp>
      <p:graphicFrame>
        <p:nvGraphicFramePr>
          <p:cNvPr id="12" name="Diagram 22" descr="Stapeldiagram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6737521"/>
              </p:ext>
            </p:extLst>
          </p:nvPr>
        </p:nvGraphicFramePr>
        <p:xfrm>
          <a:off x="801688" y="1992702"/>
          <a:ext cx="6944833" cy="379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67587" y="2449387"/>
            <a:ext cx="28366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nöjd eller missnöjd är du </a:t>
            </a:r>
          </a:p>
          <a:p>
            <a:r>
              <a:rPr lang="sv-SE" sz="1050" dirty="0"/>
              <a:t>sammantaget med ditt äldreboende?</a:t>
            </a:r>
          </a:p>
          <a:p>
            <a:r>
              <a:rPr lang="sv-SE" sz="10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967587" y="3891951"/>
            <a:ext cx="2789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Vet du vart du ska vända dig om du vill framföra synpunkter eller klagomål på äldreboendet?</a:t>
            </a:r>
          </a:p>
          <a:p>
            <a:r>
              <a:rPr lang="sv-SE" sz="10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04455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31147"/>
            <a:ext cx="7538468" cy="4036454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vården och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588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72A60C91-CA77-407C-988B-77016D44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45958" y="1740023"/>
            <a:ext cx="7005805" cy="4215608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På </a:t>
            </a:r>
            <a:r>
              <a:rPr lang="sv-SE" sz="1800" b="0" dirty="0">
                <a:hlinkClick r:id="rId2"/>
              </a:rPr>
              <a:t>www.socialstyrelsen.se</a:t>
            </a:r>
            <a:r>
              <a:rPr lang="sv-SE" sz="1800" b="0" dirty="0"/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81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497149"/>
            <a:ext cx="8083520" cy="594803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091954"/>
            <a:ext cx="7607300" cy="4634144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nöjdheten. Därefter presenteras era resultat jämfört med er kommun, ert län och riket. </a:t>
            </a:r>
            <a:br>
              <a:rPr lang="sv-SE" sz="1900" b="0" dirty="0">
                <a:solidFill>
                  <a:srgbClr val="002B45"/>
                </a:solidFill>
              </a:rPr>
            </a:br>
            <a:br>
              <a:rPr lang="sv-SE" sz="1900" b="0" dirty="0">
                <a:solidFill>
                  <a:srgbClr val="002B45"/>
                </a:solidFill>
              </a:rPr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rgbClr val="000000"/>
              </a:solidFill>
            </a:endParaRPr>
          </a:p>
          <a:p>
            <a:pPr lvl="0"/>
            <a:br>
              <a:rPr lang="sv-SE" sz="1900" b="0" i="1" dirty="0"/>
            </a:br>
            <a:endParaRPr lang="sv-SE" sz="1900" b="0" dirty="0"/>
          </a:p>
          <a:p>
            <a:r>
              <a:rPr lang="sv-SE" sz="1900" b="0" i="1" dirty="0"/>
              <a:t> 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Tom rubrik">
            <a:extLst>
              <a:ext uri="{FF2B5EF4-FFF2-40B4-BE49-F238E27FC236}">
                <a16:creationId xmlns:a16="http://schemas.microsoft.com/office/drawing/2014/main" id="{1FEE7ECB-74B0-418A-827F-C62D320A693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c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29 626 personer på årets enkät för äldre inom särskilt boende, vilket är 43,4% av de tillfrågade.</a:t>
            </a:r>
            <a:endParaRPr lang="sv-SE" sz="1900" b="0" dirty="0"/>
          </a:p>
          <a:p>
            <a:r>
              <a:rPr lang="sv-SE" sz="1900" b="0"/>
              <a:t>Andelen svarande för Nacka_Villa Sarvträsk var mellan 60 - 80%.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1900" b="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072737" cy="1296144"/>
          </a:xfrm>
        </p:spPr>
        <p:txBody>
          <a:bodyPr/>
          <a:lstStyle/>
          <a:p>
            <a:r>
              <a:rPr lang="sv-SE" spc="-30" dirty="0"/>
              <a:t>Hur nöjd eller missnöjd är du sammantaget </a:t>
            </a:r>
            <a:r>
              <a:rPr lang="sv-SE" dirty="0"/>
              <a:t>med ditt äldreboende?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iagram 8" descr="Cirk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86644"/>
              </p:ext>
            </p:extLst>
          </p:nvPr>
        </p:nvGraphicFramePr>
        <p:xfrm>
          <a:off x="2006221" y="2128837"/>
          <a:ext cx="5117910" cy="35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2D3D1A9F-336C-4EA2-AC08-77845B25C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2" y="415784"/>
            <a:ext cx="7426541" cy="1295400"/>
          </a:xfrm>
        </p:spPr>
        <p:txBody>
          <a:bodyPr wrap="square"/>
          <a:lstStyle/>
          <a:p>
            <a:pPr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300" b="1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Positiva svar = Ja</a:t>
            </a:r>
            <a:b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</a:br>
            <a:r>
              <a:rPr lang="sv-SE" sz="1600" i="1" kern="1200" dirty="0">
                <a:solidFill>
                  <a:srgbClr val="000000"/>
                </a:solidFill>
                <a:latin typeface="Century Gothic"/>
                <a:ea typeface="+mn-ea"/>
                <a:cs typeface="+mn-cs"/>
              </a:rPr>
              <a:t>Andel positiva svar i verksamheten/området jämfört med kommunen, länet och riket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9" name="Diagram 15" descr="Stapeldiagram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233304"/>
              </p:ext>
            </p:extLst>
          </p:nvPr>
        </p:nvGraphicFramePr>
        <p:xfrm>
          <a:off x="812112" y="1638300"/>
          <a:ext cx="6917156" cy="4405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547" y="679623"/>
            <a:ext cx="7698711" cy="1313486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verksamheten/området jämfört med kommunen, länet och riket</a:t>
            </a:r>
            <a:endParaRPr lang="sv-SE" b="0" dirty="0"/>
          </a:p>
        </p:txBody>
      </p:sp>
      <p:graphicFrame>
        <p:nvGraphicFramePr>
          <p:cNvPr id="14" name="Diagram 16" descr="Stapeldiagram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077203"/>
              </p:ext>
            </p:extLst>
          </p:nvPr>
        </p:nvGraphicFramePr>
        <p:xfrm>
          <a:off x="803547" y="1993108"/>
          <a:ext cx="6934347" cy="3798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62160" y="2438787"/>
            <a:ext cx="25284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Hur brukar maten smaka?</a:t>
            </a:r>
          </a:p>
          <a:p>
            <a:r>
              <a:rPr lang="sv-SE" sz="10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62158" y="3829650"/>
            <a:ext cx="2528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Upplever du att måltiderna på ditt äldreboende är en trevlig stund på </a:t>
            </a:r>
          </a:p>
          <a:p>
            <a:r>
              <a:rPr lang="sv-SE" sz="1050" dirty="0"/>
              <a:t>dagen?</a:t>
            </a:r>
          </a:p>
          <a:p>
            <a:r>
              <a:rPr lang="sv-SE" sz="10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4238</TotalTime>
  <Words>1415</Words>
  <Application>Microsoft Office PowerPoint</Application>
  <PresentationFormat>On-screen Show (4:3)</PresentationFormat>
  <Paragraphs>143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sammantaget med ditt äldreboende?</vt:lpstr>
      <vt:lpstr>Verksamheten/området jämfört med kommunen, länet och riket 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och Mer än tidigare eller Ingen skillnad mot tidigare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Positiva svar = Ja, alltid eller Oftast Andel positiva svar i verksamheten/området jämfört med kommunen, länet och riket</vt:lpstr>
      <vt:lpstr>Trygghet och förtroende  Positiva svar = Mycket tryggt eller Ganska tryggt och Ja, för alla eller Ja, för flertalet Andel positiva svar i verksamheten/området  jämfört med kommunen, länet och riket</vt:lpstr>
      <vt:lpstr>Ensamhet  Positiva svar = Nej och Mindre än tidigare eller Ingen skillnad mot tidigare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2022</vt:lpstr>
      <vt:lpstr>Mer om undersökningen ”Vad tycker de äldre om äldreomsorgen?” 2022</vt:lpstr>
      <vt:lpstr>c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348</cp:revision>
  <cp:lastPrinted>2014-08-07T08:24:06Z</cp:lastPrinted>
  <dcterms:created xsi:type="dcterms:W3CDTF">2014-06-27T06:29:47Z</dcterms:created>
  <dcterms:modified xsi:type="dcterms:W3CDTF">2022-05-13T21:03:38Z</dcterms:modified>
</cp:coreProperties>
</file>